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7.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8.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696" r:id="rId4"/>
    <p:sldMasterId id="2147483714" r:id="rId5"/>
    <p:sldMasterId id="2147483732" r:id="rId6"/>
    <p:sldMasterId id="2147483750" r:id="rId7"/>
    <p:sldMasterId id="2147483768" r:id="rId8"/>
  </p:sldMasterIdLst>
  <p:sldIdLst>
    <p:sldId id="25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78" r:id="rId32"/>
    <p:sldId id="330" r:id="rId33"/>
    <p:sldId id="331" r:id="rId34"/>
    <p:sldId id="332" r:id="rId35"/>
    <p:sldId id="333" r:id="rId36"/>
    <p:sldId id="334" r:id="rId37"/>
    <p:sldId id="335" r:id="rId38"/>
    <p:sldId id="336" r:id="rId39"/>
    <p:sldId id="337" r:id="rId40"/>
    <p:sldId id="338" r:id="rId41"/>
    <p:sldId id="339" r:id="rId42"/>
    <p:sldId id="340" r:id="rId43"/>
    <p:sldId id="341" r:id="rId44"/>
    <p:sldId id="342" r:id="rId45"/>
    <p:sldId id="343" r:id="rId46"/>
    <p:sldId id="344" r:id="rId47"/>
    <p:sldId id="345" r:id="rId48"/>
    <p:sldId id="346" r:id="rId49"/>
    <p:sldId id="347" r:id="rId50"/>
    <p:sldId id="348" r:id="rId51"/>
    <p:sldId id="349" r:id="rId52"/>
    <p:sldId id="350" r:id="rId53"/>
    <p:sldId id="351" r:id="rId54"/>
    <p:sldId id="352" r:id="rId55"/>
    <p:sldId id="353" r:id="rId56"/>
    <p:sldId id="354" r:id="rId57"/>
    <p:sldId id="355" r:id="rId58"/>
    <p:sldId id="356" r:id="rId59"/>
    <p:sldId id="357" r:id="rId60"/>
    <p:sldId id="377" r:id="rId61"/>
    <p:sldId id="257" r:id="rId62"/>
    <p:sldId id="258" r:id="rId63"/>
    <p:sldId id="259" r:id="rId64"/>
    <p:sldId id="260" r:id="rId65"/>
    <p:sldId id="261" r:id="rId66"/>
    <p:sldId id="262" r:id="rId67"/>
    <p:sldId id="263" r:id="rId68"/>
    <p:sldId id="264" r:id="rId69"/>
    <p:sldId id="265" r:id="rId70"/>
    <p:sldId id="266" r:id="rId71"/>
    <p:sldId id="267" r:id="rId72"/>
    <p:sldId id="268" r:id="rId73"/>
    <p:sldId id="269" r:id="rId74"/>
    <p:sldId id="270" r:id="rId75"/>
    <p:sldId id="271" r:id="rId76"/>
    <p:sldId id="272" r:id="rId77"/>
    <p:sldId id="273" r:id="rId78"/>
    <p:sldId id="274" r:id="rId79"/>
    <p:sldId id="275" r:id="rId80"/>
    <p:sldId id="276" r:id="rId81"/>
    <p:sldId id="277" r:id="rId82"/>
    <p:sldId id="278" r:id="rId83"/>
    <p:sldId id="279" r:id="rId84"/>
    <p:sldId id="280" r:id="rId85"/>
    <p:sldId id="281" r:id="rId86"/>
    <p:sldId id="282" r:id="rId87"/>
    <p:sldId id="283" r:id="rId88"/>
    <p:sldId id="284" r:id="rId89"/>
    <p:sldId id="285" r:id="rId90"/>
    <p:sldId id="286" r:id="rId91"/>
    <p:sldId id="287" r:id="rId92"/>
    <p:sldId id="288" r:id="rId93"/>
    <p:sldId id="289" r:id="rId94"/>
    <p:sldId id="290" r:id="rId95"/>
    <p:sldId id="291" r:id="rId96"/>
    <p:sldId id="292" r:id="rId97"/>
    <p:sldId id="381" r:id="rId98"/>
    <p:sldId id="382" r:id="rId99"/>
    <p:sldId id="383" r:id="rId100"/>
    <p:sldId id="384" r:id="rId101"/>
    <p:sldId id="385" r:id="rId102"/>
    <p:sldId id="386" r:id="rId103"/>
    <p:sldId id="387" r:id="rId104"/>
    <p:sldId id="388" r:id="rId105"/>
    <p:sldId id="389" r:id="rId106"/>
    <p:sldId id="390" r:id="rId107"/>
    <p:sldId id="391" r:id="rId108"/>
    <p:sldId id="392" r:id="rId109"/>
    <p:sldId id="393" r:id="rId110"/>
    <p:sldId id="394" r:id="rId111"/>
    <p:sldId id="395" r:id="rId112"/>
    <p:sldId id="396" r:id="rId113"/>
    <p:sldId id="397" r:id="rId114"/>
    <p:sldId id="398" r:id="rId115"/>
    <p:sldId id="399" r:id="rId116"/>
    <p:sldId id="400" r:id="rId117"/>
    <p:sldId id="401" r:id="rId118"/>
    <p:sldId id="302" r:id="rId119"/>
    <p:sldId id="303" r:id="rId120"/>
    <p:sldId id="304" r:id="rId121"/>
    <p:sldId id="305" r:id="rId122"/>
    <p:sldId id="306" r:id="rId123"/>
    <p:sldId id="379" r:id="rId124"/>
    <p:sldId id="376" r:id="rId125"/>
    <p:sldId id="358" r:id="rId126"/>
    <p:sldId id="359" r:id="rId127"/>
    <p:sldId id="360" r:id="rId128"/>
    <p:sldId id="361" r:id="rId129"/>
    <p:sldId id="362" r:id="rId130"/>
    <p:sldId id="363" r:id="rId131"/>
    <p:sldId id="364" r:id="rId132"/>
    <p:sldId id="365" r:id="rId133"/>
    <p:sldId id="374" r:id="rId134"/>
    <p:sldId id="366" r:id="rId135"/>
    <p:sldId id="375" r:id="rId136"/>
    <p:sldId id="367" r:id="rId137"/>
    <p:sldId id="368" r:id="rId138"/>
    <p:sldId id="369" r:id="rId139"/>
    <p:sldId id="370" r:id="rId140"/>
    <p:sldId id="371" r:id="rId141"/>
    <p:sldId id="372" r:id="rId142"/>
    <p:sldId id="373" r:id="rId143"/>
    <p:sldId id="380" r:id="rId144"/>
    <p:sldId id="402" r:id="rId14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63" Type="http://schemas.openxmlformats.org/officeDocument/2006/relationships/slide" Target="slides/slide55.xml"/><Relationship Id="rId84" Type="http://schemas.openxmlformats.org/officeDocument/2006/relationships/slide" Target="slides/slide76.xml"/><Relationship Id="rId138" Type="http://schemas.openxmlformats.org/officeDocument/2006/relationships/slide" Target="slides/slide130.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53" Type="http://schemas.openxmlformats.org/officeDocument/2006/relationships/slide" Target="slides/slide45.xml"/><Relationship Id="rId74" Type="http://schemas.openxmlformats.org/officeDocument/2006/relationships/slide" Target="slides/slide66.xml"/><Relationship Id="rId128" Type="http://schemas.openxmlformats.org/officeDocument/2006/relationships/slide" Target="slides/slide120.xml"/><Relationship Id="rId149" Type="http://schemas.openxmlformats.org/officeDocument/2006/relationships/tableStyles" Target="tableStyles.xml"/><Relationship Id="rId5" Type="http://schemas.openxmlformats.org/officeDocument/2006/relationships/slideMaster" Target="slideMasters/slideMaster5.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113" Type="http://schemas.openxmlformats.org/officeDocument/2006/relationships/slide" Target="slides/slide105.xml"/><Relationship Id="rId118" Type="http://schemas.openxmlformats.org/officeDocument/2006/relationships/slide" Target="slides/slide110.xml"/><Relationship Id="rId134" Type="http://schemas.openxmlformats.org/officeDocument/2006/relationships/slide" Target="slides/slide126.xml"/><Relationship Id="rId139" Type="http://schemas.openxmlformats.org/officeDocument/2006/relationships/slide" Target="slides/slide131.xml"/><Relationship Id="rId80" Type="http://schemas.openxmlformats.org/officeDocument/2006/relationships/slide" Target="slides/slide72.xml"/><Relationship Id="rId85" Type="http://schemas.openxmlformats.org/officeDocument/2006/relationships/slide" Target="slides/slide77.xml"/><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slide" Target="slides/slide95.xml"/><Relationship Id="rId108" Type="http://schemas.openxmlformats.org/officeDocument/2006/relationships/slide" Target="slides/slide100.xml"/><Relationship Id="rId124" Type="http://schemas.openxmlformats.org/officeDocument/2006/relationships/slide" Target="slides/slide116.xml"/><Relationship Id="rId129" Type="http://schemas.openxmlformats.org/officeDocument/2006/relationships/slide" Target="slides/slide121.xml"/><Relationship Id="rId54" Type="http://schemas.openxmlformats.org/officeDocument/2006/relationships/slide" Target="slides/slide46.xml"/><Relationship Id="rId70" Type="http://schemas.openxmlformats.org/officeDocument/2006/relationships/slide" Target="slides/slide62.xml"/><Relationship Id="rId75" Type="http://schemas.openxmlformats.org/officeDocument/2006/relationships/slide" Target="slides/slide67.xml"/><Relationship Id="rId91" Type="http://schemas.openxmlformats.org/officeDocument/2006/relationships/slide" Target="slides/slide83.xml"/><Relationship Id="rId96" Type="http://schemas.openxmlformats.org/officeDocument/2006/relationships/slide" Target="slides/slide88.xml"/><Relationship Id="rId140" Type="http://schemas.openxmlformats.org/officeDocument/2006/relationships/slide" Target="slides/slide132.xml"/><Relationship Id="rId145" Type="http://schemas.openxmlformats.org/officeDocument/2006/relationships/slide" Target="slides/slide137.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5.xml"/><Relationship Id="rId28" Type="http://schemas.openxmlformats.org/officeDocument/2006/relationships/slide" Target="slides/slide20.xml"/><Relationship Id="rId49" Type="http://schemas.openxmlformats.org/officeDocument/2006/relationships/slide" Target="slides/slide41.xml"/><Relationship Id="rId114" Type="http://schemas.openxmlformats.org/officeDocument/2006/relationships/slide" Target="slides/slide106.xml"/><Relationship Id="rId119" Type="http://schemas.openxmlformats.org/officeDocument/2006/relationships/slide" Target="slides/slide111.xml"/><Relationship Id="rId44" Type="http://schemas.openxmlformats.org/officeDocument/2006/relationships/slide" Target="slides/slide36.xml"/><Relationship Id="rId60" Type="http://schemas.openxmlformats.org/officeDocument/2006/relationships/slide" Target="slides/slide52.xml"/><Relationship Id="rId65" Type="http://schemas.openxmlformats.org/officeDocument/2006/relationships/slide" Target="slides/slide57.xml"/><Relationship Id="rId81" Type="http://schemas.openxmlformats.org/officeDocument/2006/relationships/slide" Target="slides/slide73.xml"/><Relationship Id="rId86" Type="http://schemas.openxmlformats.org/officeDocument/2006/relationships/slide" Target="slides/slide78.xml"/><Relationship Id="rId130" Type="http://schemas.openxmlformats.org/officeDocument/2006/relationships/slide" Target="slides/slide122.xml"/><Relationship Id="rId135" Type="http://schemas.openxmlformats.org/officeDocument/2006/relationships/slide" Target="slides/slide127.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slide" Target="slides/slide112.xml"/><Relationship Id="rId125" Type="http://schemas.openxmlformats.org/officeDocument/2006/relationships/slide" Target="slides/slide117.xml"/><Relationship Id="rId141" Type="http://schemas.openxmlformats.org/officeDocument/2006/relationships/slide" Target="slides/slide133.xml"/><Relationship Id="rId14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131" Type="http://schemas.openxmlformats.org/officeDocument/2006/relationships/slide" Target="slides/slide123.xml"/><Relationship Id="rId136" Type="http://schemas.openxmlformats.org/officeDocument/2006/relationships/slide" Target="slides/slide128.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26" Type="http://schemas.openxmlformats.org/officeDocument/2006/relationships/slide" Target="slides/slide118.xml"/><Relationship Id="rId14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slide" Target="slides/slide113.xml"/><Relationship Id="rId142" Type="http://schemas.openxmlformats.org/officeDocument/2006/relationships/slide" Target="slides/slide134.xml"/><Relationship Id="rId3" Type="http://schemas.openxmlformats.org/officeDocument/2006/relationships/slideMaster" Target="slideMasters/slideMaster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116" Type="http://schemas.openxmlformats.org/officeDocument/2006/relationships/slide" Target="slides/slide108.xml"/><Relationship Id="rId137" Type="http://schemas.openxmlformats.org/officeDocument/2006/relationships/slide" Target="slides/slide129.xml"/><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88" Type="http://schemas.openxmlformats.org/officeDocument/2006/relationships/slide" Target="slides/slide80.xml"/><Relationship Id="rId111" Type="http://schemas.openxmlformats.org/officeDocument/2006/relationships/slide" Target="slides/slide103.xml"/><Relationship Id="rId132" Type="http://schemas.openxmlformats.org/officeDocument/2006/relationships/slide" Target="slides/slide124.xml"/><Relationship Id="rId15" Type="http://schemas.openxmlformats.org/officeDocument/2006/relationships/slide" Target="slides/slide7.xml"/><Relationship Id="rId36" Type="http://schemas.openxmlformats.org/officeDocument/2006/relationships/slide" Target="slides/slide28.xml"/><Relationship Id="rId57" Type="http://schemas.openxmlformats.org/officeDocument/2006/relationships/slide" Target="slides/slide49.xml"/><Relationship Id="rId106" Type="http://schemas.openxmlformats.org/officeDocument/2006/relationships/slide" Target="slides/slide98.xml"/><Relationship Id="rId127" Type="http://schemas.openxmlformats.org/officeDocument/2006/relationships/slide" Target="slides/slide119.xml"/><Relationship Id="rId10" Type="http://schemas.openxmlformats.org/officeDocument/2006/relationships/slide" Target="slides/slide2.xml"/><Relationship Id="rId31" Type="http://schemas.openxmlformats.org/officeDocument/2006/relationships/slide" Target="slides/slide23.xml"/><Relationship Id="rId52" Type="http://schemas.openxmlformats.org/officeDocument/2006/relationships/slide" Target="slides/slide44.xml"/><Relationship Id="rId73" Type="http://schemas.openxmlformats.org/officeDocument/2006/relationships/slide" Target="slides/slide65.xml"/><Relationship Id="rId78" Type="http://schemas.openxmlformats.org/officeDocument/2006/relationships/slide" Target="slides/slide70.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slide" Target="slides/slide114.xml"/><Relationship Id="rId143" Type="http://schemas.openxmlformats.org/officeDocument/2006/relationships/slide" Target="slides/slide135.xml"/><Relationship Id="rId14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26" Type="http://schemas.openxmlformats.org/officeDocument/2006/relationships/slide" Target="slides/slide18.xml"/><Relationship Id="rId47" Type="http://schemas.openxmlformats.org/officeDocument/2006/relationships/slide" Target="slides/slide39.xml"/><Relationship Id="rId68" Type="http://schemas.openxmlformats.org/officeDocument/2006/relationships/slide" Target="slides/slide60.xml"/><Relationship Id="rId89" Type="http://schemas.openxmlformats.org/officeDocument/2006/relationships/slide" Target="slides/slide81.xml"/><Relationship Id="rId112" Type="http://schemas.openxmlformats.org/officeDocument/2006/relationships/slide" Target="slides/slide104.xml"/><Relationship Id="rId133" Type="http://schemas.openxmlformats.org/officeDocument/2006/relationships/slide" Target="slides/slide125.xml"/><Relationship Id="rId16" Type="http://schemas.openxmlformats.org/officeDocument/2006/relationships/slide" Target="slides/slide8.xml"/><Relationship Id="rId37" Type="http://schemas.openxmlformats.org/officeDocument/2006/relationships/slide" Target="slides/slide29.xml"/><Relationship Id="rId58" Type="http://schemas.openxmlformats.org/officeDocument/2006/relationships/slide" Target="slides/slide50.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slide" Target="slides/slide115.xml"/><Relationship Id="rId144" Type="http://schemas.openxmlformats.org/officeDocument/2006/relationships/slide" Target="slides/slide136.xml"/><Relationship Id="rId90" Type="http://schemas.openxmlformats.org/officeDocument/2006/relationships/slide" Target="slides/slide8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69"/>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4059164-66C3-4189-AD50-78F0267E6877}" type="datetimeFigureOut">
              <a:rPr lang="zh-TW" altLang="en-US" smtClean="0"/>
              <a:t>2015/6/4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E5CE19F-CD72-4EAC-ADF4-7F082765F894}" type="slidenum">
              <a:rPr lang="zh-TW" altLang="en-US" smtClean="0"/>
              <a:t>‹#›</a:t>
            </a:fld>
            <a:endParaRPr lang="zh-TW" altLang="en-US"/>
          </a:p>
        </p:txBody>
      </p:sp>
    </p:spTree>
    <p:extLst>
      <p:ext uri="{BB962C8B-B14F-4D97-AF65-F5344CB8AC3E}">
        <p14:creationId xmlns:p14="http://schemas.microsoft.com/office/powerpoint/2010/main" val="2425854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4059164-66C3-4189-AD50-78F0267E6877}" type="datetimeFigureOut">
              <a:rPr lang="zh-TW" altLang="en-US" smtClean="0"/>
              <a:t>2015/6/4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E5CE19F-CD72-4EAC-ADF4-7F082765F894}" type="slidenum">
              <a:rPr lang="zh-TW" altLang="en-US" smtClean="0"/>
              <a:t>‹#›</a:t>
            </a:fld>
            <a:endParaRPr lang="zh-TW" altLang="en-US"/>
          </a:p>
        </p:txBody>
      </p:sp>
    </p:spTree>
    <p:extLst>
      <p:ext uri="{BB962C8B-B14F-4D97-AF65-F5344CB8AC3E}">
        <p14:creationId xmlns:p14="http://schemas.microsoft.com/office/powerpoint/2010/main" val="38175643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6" name="Footer Placeholder 5"/>
          <p:cNvSpPr>
            <a:spLocks noGrp="1"/>
          </p:cNvSpPr>
          <p:nvPr>
            <p:ph type="ftr" sz="quarter" idx="11"/>
          </p:nvPr>
        </p:nvSpPr>
        <p:spPr/>
        <p:txBody>
          <a:bodyPr/>
          <a:lstStyle/>
          <a:p>
            <a:endParaRPr lang="zh-TW" altLang="en-US">
              <a:solidFill>
                <a:prstClr val="black"/>
              </a:solidFill>
            </a:endParaRPr>
          </a:p>
        </p:txBody>
      </p:sp>
      <p:sp>
        <p:nvSpPr>
          <p:cNvPr id="7" name="Slide Number Placeholder 6"/>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10439446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8" name="Footer Placeholder 7"/>
          <p:cNvSpPr>
            <a:spLocks noGrp="1"/>
          </p:cNvSpPr>
          <p:nvPr>
            <p:ph type="ftr" sz="quarter" idx="11"/>
          </p:nvPr>
        </p:nvSpPr>
        <p:spPr/>
        <p:txBody>
          <a:bodyPr/>
          <a:lstStyle/>
          <a:p>
            <a:endParaRPr lang="zh-TW" altLang="en-US">
              <a:solidFill>
                <a:prstClr val="black"/>
              </a:solidFill>
            </a:endParaRPr>
          </a:p>
        </p:txBody>
      </p:sp>
      <p:sp>
        <p:nvSpPr>
          <p:cNvPr id="9" name="Slide Number Placeholder 8"/>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379121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4" name="Footer Placeholder 3"/>
          <p:cNvSpPr>
            <a:spLocks noGrp="1"/>
          </p:cNvSpPr>
          <p:nvPr>
            <p:ph type="ftr" sz="quarter" idx="11"/>
          </p:nvPr>
        </p:nvSpPr>
        <p:spPr/>
        <p:txBody>
          <a:bodyPr/>
          <a:lstStyle/>
          <a:p>
            <a:endParaRPr lang="zh-TW" altLang="en-US">
              <a:solidFill>
                <a:prstClr val="black"/>
              </a:solidFill>
            </a:endParaRPr>
          </a:p>
        </p:txBody>
      </p:sp>
      <p:sp>
        <p:nvSpPr>
          <p:cNvPr id="5" name="Slide Number Placeholder 4"/>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20452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3" name="Footer Placeholder 2"/>
          <p:cNvSpPr>
            <a:spLocks noGrp="1"/>
          </p:cNvSpPr>
          <p:nvPr>
            <p:ph type="ftr" sz="quarter" idx="11"/>
          </p:nvPr>
        </p:nvSpPr>
        <p:spPr/>
        <p:txBody>
          <a:bodyPr/>
          <a:lstStyle/>
          <a:p>
            <a:endParaRPr lang="zh-TW" altLang="en-US">
              <a:solidFill>
                <a:prstClr val="black"/>
              </a:solidFill>
            </a:endParaRPr>
          </a:p>
        </p:txBody>
      </p:sp>
      <p:sp>
        <p:nvSpPr>
          <p:cNvPr id="4" name="Slide Number Placeholder 3"/>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25419032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6" name="Footer Placeholder 5"/>
          <p:cNvSpPr>
            <a:spLocks noGrp="1"/>
          </p:cNvSpPr>
          <p:nvPr>
            <p:ph type="ftr" sz="quarter" idx="11"/>
          </p:nvPr>
        </p:nvSpPr>
        <p:spPr/>
        <p:txBody>
          <a:bodyPr/>
          <a:lstStyle/>
          <a:p>
            <a:endParaRPr lang="zh-TW" altLang="en-US">
              <a:solidFill>
                <a:prstClr val="black"/>
              </a:solidFill>
            </a:endParaRPr>
          </a:p>
        </p:txBody>
      </p:sp>
      <p:sp>
        <p:nvSpPr>
          <p:cNvPr id="7" name="Slide Number Placeholder 6"/>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997767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800" b="0"/>
            </a:lvl1pPr>
          </a:lstStyle>
          <a:p>
            <a:r>
              <a:rPr lang="zh-TW" altLang="en-US" smtClean="0"/>
              <a:t>按一下以編輯母片標題樣式</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6" name="Footer Placeholder 5"/>
          <p:cNvSpPr>
            <a:spLocks noGrp="1"/>
          </p:cNvSpPr>
          <p:nvPr>
            <p:ph type="ftr" sz="quarter" idx="11"/>
          </p:nvPr>
        </p:nvSpPr>
        <p:spPr/>
        <p:txBody>
          <a:bodyPr/>
          <a:lstStyle/>
          <a:p>
            <a:endParaRPr lang="zh-TW" altLang="en-US">
              <a:solidFill>
                <a:prstClr val="black"/>
              </a:solidFill>
            </a:endParaRPr>
          </a:p>
        </p:txBody>
      </p:sp>
      <p:sp>
        <p:nvSpPr>
          <p:cNvPr id="7" name="Slide Number Placeholder 6"/>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36572326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6" name="Footer Placeholder 5"/>
          <p:cNvSpPr>
            <a:spLocks noGrp="1"/>
          </p:cNvSpPr>
          <p:nvPr>
            <p:ph type="ftr" sz="quarter" idx="11"/>
          </p:nvPr>
        </p:nvSpPr>
        <p:spPr/>
        <p:txBody>
          <a:bodyPr/>
          <a:lstStyle/>
          <a:p>
            <a:endParaRPr lang="zh-TW" altLang="en-US">
              <a:solidFill>
                <a:prstClr val="black"/>
              </a:solidFill>
            </a:endParaRPr>
          </a:p>
        </p:txBody>
      </p:sp>
      <p:sp>
        <p:nvSpPr>
          <p:cNvPr id="7" name="Slide Number Placeholder 6"/>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195713911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52727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sp>
        <p:nvSpPr>
          <p:cNvPr id="14" name="TextBox 13"/>
          <p:cNvSpPr txBox="1"/>
          <p:nvPr/>
        </p:nvSpPr>
        <p:spPr>
          <a:xfrm>
            <a:off x="646510" y="879961"/>
            <a:ext cx="4572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7950200" y="2827870"/>
            <a:ext cx="4572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50851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3595443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82"/>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82"/>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4059164-66C3-4189-AD50-78F0267E6877}" type="datetimeFigureOut">
              <a:rPr lang="zh-TW" altLang="en-US" smtClean="0"/>
              <a:t>2015/6/4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E5CE19F-CD72-4EAC-ADF4-7F082765F894}" type="slidenum">
              <a:rPr lang="zh-TW" altLang="en-US" smtClean="0"/>
              <a:t>‹#›</a:t>
            </a:fld>
            <a:endParaRPr lang="zh-TW" altLang="en-US"/>
          </a:p>
        </p:txBody>
      </p:sp>
    </p:spTree>
    <p:extLst>
      <p:ext uri="{BB962C8B-B14F-4D97-AF65-F5344CB8AC3E}">
        <p14:creationId xmlns:p14="http://schemas.microsoft.com/office/powerpoint/2010/main" val="312218553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23"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sp>
        <p:nvSpPr>
          <p:cNvPr id="12" name="TextBox 11"/>
          <p:cNvSpPr txBox="1"/>
          <p:nvPr/>
        </p:nvSpPr>
        <p:spPr>
          <a:xfrm>
            <a:off x="646510" y="879961"/>
            <a:ext cx="4572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7950200" y="2599261"/>
            <a:ext cx="4572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8518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zh-TW" altLang="en-US" smtClean="0"/>
              <a:t>按一下以編輯母片標題樣式</a:t>
            </a:r>
            <a:endParaRPr lang="en-US" dirty="0"/>
          </a:p>
        </p:txBody>
      </p:sp>
      <p:sp>
        <p:nvSpPr>
          <p:cNvPr id="20"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33029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645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32154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5E5B0AF-C6C6-4749-81A4-4D360C4A882E}" type="datetimeFigureOut">
              <a:rPr lang="zh-TW" altLang="en-US" smtClean="0">
                <a:solidFill>
                  <a:prstClr val="black">
                    <a:tint val="75000"/>
                  </a:prstClr>
                </a:solidFill>
              </a:rPr>
              <a:pPr/>
              <a:t>2015/6/4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055CFFFB-F0D7-4FF0-A5CF-812A38682CF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373090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5E5B0AF-C6C6-4749-81A4-4D360C4A882E}" type="datetimeFigureOut">
              <a:rPr lang="zh-TW" altLang="en-US" smtClean="0">
                <a:solidFill>
                  <a:prstClr val="black">
                    <a:tint val="75000"/>
                  </a:prstClr>
                </a:solidFill>
              </a:rPr>
              <a:pPr/>
              <a:t>2015/6/4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055CFFFB-F0D7-4FF0-A5CF-812A38682CF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24515159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35E5B0AF-C6C6-4749-81A4-4D360C4A882E}" type="datetimeFigureOut">
              <a:rPr lang="zh-TW" altLang="en-US" smtClean="0">
                <a:solidFill>
                  <a:prstClr val="black">
                    <a:tint val="75000"/>
                  </a:prstClr>
                </a:solidFill>
              </a:rPr>
              <a:pPr/>
              <a:t>2015/6/4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055CFFFB-F0D7-4FF0-A5CF-812A38682CF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454291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35E5B0AF-C6C6-4749-81A4-4D360C4A882E}" type="datetimeFigureOut">
              <a:rPr lang="zh-TW" altLang="en-US" smtClean="0">
                <a:solidFill>
                  <a:prstClr val="black">
                    <a:tint val="75000"/>
                  </a:prstClr>
                </a:solidFill>
              </a:rPr>
              <a:pPr/>
              <a:t>2015/6/4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055CFFFB-F0D7-4FF0-A5CF-812A38682CF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579035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35E5B0AF-C6C6-4749-81A4-4D360C4A882E}" type="datetimeFigureOut">
              <a:rPr lang="zh-TW" altLang="en-US" smtClean="0">
                <a:solidFill>
                  <a:prstClr val="black">
                    <a:tint val="75000"/>
                  </a:prstClr>
                </a:solidFill>
              </a:rPr>
              <a:pPr/>
              <a:t>2015/6/4</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055CFFFB-F0D7-4FF0-A5CF-812A38682CF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2053299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35E5B0AF-C6C6-4749-81A4-4D360C4A882E}" type="datetimeFigureOut">
              <a:rPr lang="zh-TW" altLang="en-US" smtClean="0">
                <a:solidFill>
                  <a:prstClr val="black">
                    <a:tint val="75000"/>
                  </a:prstClr>
                </a:solidFill>
              </a:rPr>
              <a:pPr/>
              <a:t>2015/6/4</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055CFFFB-F0D7-4FF0-A5CF-812A38682CF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06523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300" y="1871176"/>
            <a:ext cx="5111752" cy="1515533"/>
          </a:xfrm>
        </p:spPr>
        <p:txBody>
          <a:bodyPr anchor="b">
            <a:noAutofit/>
          </a:bodyPr>
          <a:lstStyle>
            <a:lvl1pPr algn="ctr">
              <a:defRPr sz="54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019300" y="3657597"/>
            <a:ext cx="5111752"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5987425" y="5037663"/>
            <a:ext cx="673100" cy="279400"/>
          </a:xfrm>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a:xfrm>
            <a:off x="2019298" y="5037663"/>
            <a:ext cx="3910976" cy="279400"/>
          </a:xfrm>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a:xfrm>
            <a:off x="6717698" y="5037663"/>
            <a:ext cx="413375" cy="279400"/>
          </a:xfrm>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829362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5E5B0AF-C6C6-4749-81A4-4D360C4A882E}" type="datetimeFigureOut">
              <a:rPr lang="zh-TW" altLang="en-US" smtClean="0">
                <a:solidFill>
                  <a:prstClr val="black">
                    <a:tint val="75000"/>
                  </a:prstClr>
                </a:solidFill>
              </a:rPr>
              <a:pPr/>
              <a:t>2015/6/4</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055CFFFB-F0D7-4FF0-A5CF-812A38682CF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6267625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5E5B0AF-C6C6-4749-81A4-4D360C4A882E}" type="datetimeFigureOut">
              <a:rPr lang="zh-TW" altLang="en-US" smtClean="0">
                <a:solidFill>
                  <a:prstClr val="black">
                    <a:tint val="75000"/>
                  </a:prstClr>
                </a:solidFill>
              </a:rPr>
              <a:pPr/>
              <a:t>2015/6/4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055CFFFB-F0D7-4FF0-A5CF-812A38682CF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2719979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5E5B0AF-C6C6-4749-81A4-4D360C4A882E}" type="datetimeFigureOut">
              <a:rPr lang="zh-TW" altLang="en-US" smtClean="0">
                <a:solidFill>
                  <a:prstClr val="black">
                    <a:tint val="75000"/>
                  </a:prstClr>
                </a:solidFill>
              </a:rPr>
              <a:pPr/>
              <a:t>2015/6/4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055CFFFB-F0D7-4FF0-A5CF-812A38682CF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386411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5E5B0AF-C6C6-4749-81A4-4D360C4A882E}" type="datetimeFigureOut">
              <a:rPr lang="zh-TW" altLang="en-US" smtClean="0">
                <a:solidFill>
                  <a:prstClr val="black">
                    <a:tint val="75000"/>
                  </a:prstClr>
                </a:solidFill>
              </a:rPr>
              <a:pPr/>
              <a:t>2015/6/4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055CFFFB-F0D7-4FF0-A5CF-812A38682CF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479649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5E5B0AF-C6C6-4749-81A4-4D360C4A882E}" type="datetimeFigureOut">
              <a:rPr lang="zh-TW" altLang="en-US" smtClean="0">
                <a:solidFill>
                  <a:prstClr val="black">
                    <a:tint val="75000"/>
                  </a:prstClr>
                </a:solidFill>
              </a:rPr>
              <a:pPr/>
              <a:t>2015/6/4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055CFFFB-F0D7-4FF0-A5CF-812A38682CF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780910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3212863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511302" y="3846096"/>
            <a:ext cx="6119018"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6579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6" name="Footer Placeholder 5"/>
          <p:cNvSpPr>
            <a:spLocks noGrp="1"/>
          </p:cNvSpPr>
          <p:nvPr>
            <p:ph type="ftr" sz="quarter" idx="11"/>
          </p:nvPr>
        </p:nvSpPr>
        <p:spPr/>
        <p:txBody>
          <a:bodyPr/>
          <a:lstStyle/>
          <a:p>
            <a:endParaRPr lang="zh-TW" altLang="en-US">
              <a:solidFill>
                <a:prstClr val="black"/>
              </a:solidFill>
            </a:endParaRPr>
          </a:p>
        </p:txBody>
      </p:sp>
      <p:sp>
        <p:nvSpPr>
          <p:cNvPr id="7" name="Slide Number Placeholder 6"/>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4146069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971550" y="3243307"/>
            <a:ext cx="3538728" cy="2632605"/>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35503" y="3243307"/>
            <a:ext cx="3538728" cy="2632605"/>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8" name="Footer Placeholder 7"/>
          <p:cNvSpPr>
            <a:spLocks noGrp="1"/>
          </p:cNvSpPr>
          <p:nvPr>
            <p:ph type="ftr" sz="quarter" idx="11"/>
          </p:nvPr>
        </p:nvSpPr>
        <p:spPr/>
        <p:txBody>
          <a:bodyPr/>
          <a:lstStyle/>
          <a:p>
            <a:endParaRPr lang="zh-TW" altLang="en-US">
              <a:solidFill>
                <a:prstClr val="black"/>
              </a:solidFill>
            </a:endParaRPr>
          </a:p>
        </p:txBody>
      </p:sp>
      <p:sp>
        <p:nvSpPr>
          <p:cNvPr id="9" name="Slide Number Placeholder 8"/>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6572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4" name="Footer Placeholder 3"/>
          <p:cNvSpPr>
            <a:spLocks noGrp="1"/>
          </p:cNvSpPr>
          <p:nvPr>
            <p:ph type="ftr" sz="quarter" idx="11"/>
          </p:nvPr>
        </p:nvSpPr>
        <p:spPr/>
        <p:txBody>
          <a:bodyPr/>
          <a:lstStyle/>
          <a:p>
            <a:endParaRPr lang="zh-TW" altLang="en-US">
              <a:solidFill>
                <a:prstClr val="black"/>
              </a:solidFill>
            </a:endParaRPr>
          </a:p>
        </p:txBody>
      </p:sp>
      <p:sp>
        <p:nvSpPr>
          <p:cNvPr id="5" name="Slide Number Placeholder 4"/>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1465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3" name="Footer Placeholder 2"/>
          <p:cNvSpPr>
            <a:spLocks noGrp="1"/>
          </p:cNvSpPr>
          <p:nvPr>
            <p:ph type="ftr" sz="quarter" idx="11"/>
          </p:nvPr>
        </p:nvSpPr>
        <p:spPr/>
        <p:txBody>
          <a:bodyPr/>
          <a:lstStyle/>
          <a:p>
            <a:endParaRPr lang="zh-TW" altLang="en-US">
              <a:solidFill>
                <a:prstClr val="black"/>
              </a:solidFill>
            </a:endParaRPr>
          </a:p>
        </p:txBody>
      </p:sp>
      <p:sp>
        <p:nvSpPr>
          <p:cNvPr id="4" name="Slide Number Placeholder 3"/>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2582135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970381" y="1388534"/>
            <a:ext cx="2788841" cy="1371600"/>
          </a:xfrm>
        </p:spPr>
        <p:txBody>
          <a:bodyPr anchor="b">
            <a:normAutofit/>
          </a:bodyPr>
          <a:lstStyle>
            <a:lvl1pPr algn="ctr">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064002" y="982136"/>
            <a:ext cx="4102100" cy="4893735"/>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970381" y="3031065"/>
            <a:ext cx="2788841"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6" name="Footer Placeholder 5"/>
          <p:cNvSpPr>
            <a:spLocks noGrp="1"/>
          </p:cNvSpPr>
          <p:nvPr>
            <p:ph type="ftr" sz="quarter" idx="11"/>
          </p:nvPr>
        </p:nvSpPr>
        <p:spPr/>
        <p:txBody>
          <a:bodyPr/>
          <a:lstStyle/>
          <a:p>
            <a:endParaRPr lang="zh-TW" altLang="en-US">
              <a:solidFill>
                <a:prstClr val="black"/>
              </a:solidFill>
            </a:endParaRPr>
          </a:p>
        </p:txBody>
      </p:sp>
      <p:sp>
        <p:nvSpPr>
          <p:cNvPr id="7" name="Slide Number Placeholder 6"/>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6136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4059164-66C3-4189-AD50-78F0267E6877}" type="datetimeFigureOut">
              <a:rPr lang="zh-TW" altLang="en-US" smtClean="0"/>
              <a:t>2015/6/4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E5CE19F-CD72-4EAC-ADF4-7F082765F894}" type="slidenum">
              <a:rPr lang="zh-TW" altLang="en-US" smtClean="0"/>
              <a:t>‹#›</a:t>
            </a:fld>
            <a:endParaRPr lang="zh-TW" altLang="en-US"/>
          </a:p>
        </p:txBody>
      </p:sp>
    </p:spTree>
    <p:extLst>
      <p:ext uri="{BB962C8B-B14F-4D97-AF65-F5344CB8AC3E}">
        <p14:creationId xmlns:p14="http://schemas.microsoft.com/office/powerpoint/2010/main" val="853951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800" b="0"/>
            </a:lvl1pPr>
          </a:lstStyle>
          <a:p>
            <a:r>
              <a:rPr lang="zh-TW" altLang="en-US" smtClean="0"/>
              <a:t>按一下以編輯母片標題樣式</a:t>
            </a:r>
            <a:endParaRPr lang="en-US" dirty="0"/>
          </a:p>
        </p:txBody>
      </p:sp>
      <p:sp>
        <p:nvSpPr>
          <p:cNvPr id="17" name="Picture Placeholder 2"/>
          <p:cNvSpPr>
            <a:spLocks noGrp="1" noChangeAspect="1"/>
          </p:cNvSpPr>
          <p:nvPr>
            <p:ph type="pic" idx="1"/>
          </p:nvPr>
        </p:nvSpPr>
        <p:spPr>
          <a:xfrm>
            <a:off x="6071125"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6" name="Footer Placeholder 5"/>
          <p:cNvSpPr>
            <a:spLocks noGrp="1"/>
          </p:cNvSpPr>
          <p:nvPr>
            <p:ph type="ftr" sz="quarter" idx="11"/>
          </p:nvPr>
        </p:nvSpPr>
        <p:spPr/>
        <p:txBody>
          <a:bodyPr/>
          <a:lstStyle/>
          <a:p>
            <a:endParaRPr lang="zh-TW" altLang="en-US">
              <a:solidFill>
                <a:prstClr val="black"/>
              </a:solidFill>
            </a:endParaRPr>
          </a:p>
        </p:txBody>
      </p:sp>
      <p:sp>
        <p:nvSpPr>
          <p:cNvPr id="7" name="Slide Number Placeholder 6"/>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3541584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81070" y="1041444"/>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6" name="Footer Placeholder 5"/>
          <p:cNvSpPr>
            <a:spLocks noGrp="1"/>
          </p:cNvSpPr>
          <p:nvPr>
            <p:ph type="ftr" sz="quarter" idx="11"/>
          </p:nvPr>
        </p:nvSpPr>
        <p:spPr/>
        <p:txBody>
          <a:bodyPr/>
          <a:lstStyle/>
          <a:p>
            <a:endParaRPr lang="zh-TW" altLang="en-US">
              <a:solidFill>
                <a:prstClr val="black"/>
              </a:solidFill>
            </a:endParaRPr>
          </a:p>
        </p:txBody>
      </p:sp>
      <p:sp>
        <p:nvSpPr>
          <p:cNvPr id="7" name="Slide Number Placeholder 6"/>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349306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977903" y="982132"/>
            <a:ext cx="7194549" cy="2954868"/>
          </a:xfrm>
        </p:spPr>
        <p:txBody>
          <a:bodyPr anchor="ctr">
            <a:normAutofit/>
          </a:bodyPr>
          <a:lstStyle>
            <a:lvl1pPr algn="ctr">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77903" y="4343444"/>
            <a:ext cx="7194549"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9376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084682" y="982132"/>
            <a:ext cx="6972299" cy="2370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1256110" y="3352800"/>
            <a:ext cx="66294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971551" y="4343444"/>
            <a:ext cx="720725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sp>
        <p:nvSpPr>
          <p:cNvPr id="14" name="TextBox 13"/>
          <p:cNvSpPr txBox="1"/>
          <p:nvPr/>
        </p:nvSpPr>
        <p:spPr>
          <a:xfrm>
            <a:off x="646510" y="879961"/>
            <a:ext cx="4572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7950200" y="2827870"/>
            <a:ext cx="4572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8894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71552" y="4777381"/>
            <a:ext cx="720725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1497493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084682" y="982132"/>
            <a:ext cx="6972299" cy="2243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23" name="Text Placeholder 2"/>
          <p:cNvSpPr>
            <a:spLocks noGrp="1"/>
          </p:cNvSpPr>
          <p:nvPr>
            <p:ph type="body" idx="13"/>
          </p:nvPr>
        </p:nvSpPr>
        <p:spPr>
          <a:xfrm>
            <a:off x="971552" y="3639312"/>
            <a:ext cx="7207251"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3" name="Text Placeholder 2"/>
          <p:cNvSpPr>
            <a:spLocks noGrp="1"/>
          </p:cNvSpPr>
          <p:nvPr>
            <p:ph type="body" idx="1"/>
          </p:nvPr>
        </p:nvSpPr>
        <p:spPr>
          <a:xfrm>
            <a:off x="971552" y="4529667"/>
            <a:ext cx="7207251"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sp>
        <p:nvSpPr>
          <p:cNvPr id="12" name="TextBox 11"/>
          <p:cNvSpPr txBox="1"/>
          <p:nvPr/>
        </p:nvSpPr>
        <p:spPr>
          <a:xfrm>
            <a:off x="646510" y="879961"/>
            <a:ext cx="4572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7950200" y="2599261"/>
            <a:ext cx="4572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9168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zh-TW" altLang="en-US" smtClean="0"/>
              <a:t>按一下以編輯母片標題樣式</a:t>
            </a:r>
            <a:endParaRPr lang="en-US" dirty="0"/>
          </a:p>
        </p:txBody>
      </p:sp>
      <p:sp>
        <p:nvSpPr>
          <p:cNvPr id="20" name="Text Placeholder 2"/>
          <p:cNvSpPr>
            <a:spLocks noGrp="1"/>
          </p:cNvSpPr>
          <p:nvPr>
            <p:ph type="body" idx="13"/>
          </p:nvPr>
        </p:nvSpPr>
        <p:spPr>
          <a:xfrm>
            <a:off x="971552" y="3630168"/>
            <a:ext cx="7207251"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3" name="Text Placeholder 2"/>
          <p:cNvSpPr>
            <a:spLocks noGrp="1"/>
          </p:cNvSpPr>
          <p:nvPr>
            <p:ph type="body" idx="1"/>
          </p:nvPr>
        </p:nvSpPr>
        <p:spPr>
          <a:xfrm>
            <a:off x="971572" y="4470444"/>
            <a:ext cx="7207253"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93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35637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40" y="982136"/>
            <a:ext cx="1418171" cy="489373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971571" y="982132"/>
            <a:ext cx="5574769" cy="4893734"/>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2271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300" y="1871164"/>
            <a:ext cx="5111752" cy="1515533"/>
          </a:xfrm>
        </p:spPr>
        <p:txBody>
          <a:bodyPr anchor="b">
            <a:noAutofit/>
          </a:bodyPr>
          <a:lstStyle>
            <a:lvl1pPr algn="ctr">
              <a:defRPr sz="54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019300" y="3657597"/>
            <a:ext cx="5111752"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5987425" y="5037663"/>
            <a:ext cx="673100" cy="279400"/>
          </a:xfrm>
        </p:spPr>
        <p:txBody>
          <a:bodyPr/>
          <a:lstStyle/>
          <a:p>
            <a:fld id="{278E9D42-662E-45F5-BB39-86688D85A0E1}"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a:xfrm>
            <a:off x="2019298" y="5037663"/>
            <a:ext cx="3910976" cy="279400"/>
          </a:xfrm>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a:xfrm>
            <a:off x="6717692" y="5037663"/>
            <a:ext cx="413375" cy="279400"/>
          </a:xfrm>
        </p:spPr>
        <p:txBody>
          <a:bodyPr/>
          <a:lstStyle/>
          <a:p>
            <a:fld id="{6D5FAC1F-7EDD-4E2E-9F66-72A6B4FFF2D6}" type="slidenum">
              <a:rPr lang="zh-TW" altLang="en-US" smtClean="0">
                <a:solidFill>
                  <a:prstClr val="black"/>
                </a:solidFill>
              </a:rPr>
              <a:pPr/>
              <a:t>‹#›</a:t>
            </a:fld>
            <a:endParaRPr lang="zh-TW" altLang="en-US">
              <a:solidFill>
                <a:prstClr val="black"/>
              </a:solidFill>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2610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44"/>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4059164-66C3-4189-AD50-78F0267E6877}" type="datetimeFigureOut">
              <a:rPr lang="zh-TW" altLang="en-US" smtClean="0"/>
              <a:t>2015/6/4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E5CE19F-CD72-4EAC-ADF4-7F082765F894}" type="slidenum">
              <a:rPr lang="zh-TW" altLang="en-US" smtClean="0"/>
              <a:t>‹#›</a:t>
            </a:fld>
            <a:endParaRPr lang="zh-TW" altLang="en-US"/>
          </a:p>
        </p:txBody>
      </p:sp>
    </p:spTree>
    <p:extLst>
      <p:ext uri="{BB962C8B-B14F-4D97-AF65-F5344CB8AC3E}">
        <p14:creationId xmlns:p14="http://schemas.microsoft.com/office/powerpoint/2010/main" val="2922062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78E9D42-662E-45F5-BB39-86688D85A0E1}"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6D5FAC1F-7EDD-4E2E-9F66-72A6B4FFF2D6}"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1798189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511302" y="3846084"/>
            <a:ext cx="6119018"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78E9D42-662E-45F5-BB39-86688D85A0E1}"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6D5FAC1F-7EDD-4E2E-9F66-72A6B4FFF2D6}" type="slidenum">
              <a:rPr lang="zh-TW" altLang="en-US" smtClean="0">
                <a:solidFill>
                  <a:prstClr val="black"/>
                </a:solidFill>
              </a:rPr>
              <a:pPr/>
              <a:t>‹#›</a:t>
            </a:fld>
            <a:endParaRPr lang="zh-TW" altLang="en-US">
              <a:solidFill>
                <a:prstClr val="black"/>
              </a:solidFill>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46259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278E9D42-662E-45F5-BB39-86688D85A0E1}" type="datetimeFigureOut">
              <a:rPr lang="zh-TW" altLang="en-US" smtClean="0">
                <a:solidFill>
                  <a:prstClr val="black"/>
                </a:solidFill>
              </a:rPr>
              <a:pPr/>
              <a:t>2015/6/4</a:t>
            </a:fld>
            <a:endParaRPr lang="zh-TW" altLang="en-US">
              <a:solidFill>
                <a:prstClr val="black"/>
              </a:solidFill>
            </a:endParaRPr>
          </a:p>
        </p:txBody>
      </p:sp>
      <p:sp>
        <p:nvSpPr>
          <p:cNvPr id="6" name="Footer Placeholder 5"/>
          <p:cNvSpPr>
            <a:spLocks noGrp="1"/>
          </p:cNvSpPr>
          <p:nvPr>
            <p:ph type="ftr" sz="quarter" idx="11"/>
          </p:nvPr>
        </p:nvSpPr>
        <p:spPr/>
        <p:txBody>
          <a:bodyPr/>
          <a:lstStyle/>
          <a:p>
            <a:endParaRPr lang="zh-TW" altLang="en-US">
              <a:solidFill>
                <a:prstClr val="black"/>
              </a:solidFill>
            </a:endParaRPr>
          </a:p>
        </p:txBody>
      </p:sp>
      <p:sp>
        <p:nvSpPr>
          <p:cNvPr id="7" name="Slide Number Placeholder 6"/>
          <p:cNvSpPr>
            <a:spLocks noGrp="1"/>
          </p:cNvSpPr>
          <p:nvPr>
            <p:ph type="sldNum" sz="quarter" idx="12"/>
          </p:nvPr>
        </p:nvSpPr>
        <p:spPr/>
        <p:txBody>
          <a:bodyPr/>
          <a:lstStyle/>
          <a:p>
            <a:fld id="{6D5FAC1F-7EDD-4E2E-9F66-72A6B4FFF2D6}"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8267112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971550" y="3243295"/>
            <a:ext cx="3538728" cy="2632605"/>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35503" y="3243295"/>
            <a:ext cx="3538728" cy="2632605"/>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278E9D42-662E-45F5-BB39-86688D85A0E1}" type="datetimeFigureOut">
              <a:rPr lang="zh-TW" altLang="en-US" smtClean="0">
                <a:solidFill>
                  <a:prstClr val="black"/>
                </a:solidFill>
              </a:rPr>
              <a:pPr/>
              <a:t>2015/6/4</a:t>
            </a:fld>
            <a:endParaRPr lang="zh-TW" altLang="en-US">
              <a:solidFill>
                <a:prstClr val="black"/>
              </a:solidFill>
            </a:endParaRPr>
          </a:p>
        </p:txBody>
      </p:sp>
      <p:sp>
        <p:nvSpPr>
          <p:cNvPr id="8" name="Footer Placeholder 7"/>
          <p:cNvSpPr>
            <a:spLocks noGrp="1"/>
          </p:cNvSpPr>
          <p:nvPr>
            <p:ph type="ftr" sz="quarter" idx="11"/>
          </p:nvPr>
        </p:nvSpPr>
        <p:spPr/>
        <p:txBody>
          <a:bodyPr/>
          <a:lstStyle/>
          <a:p>
            <a:endParaRPr lang="zh-TW" altLang="en-US">
              <a:solidFill>
                <a:prstClr val="black"/>
              </a:solidFill>
            </a:endParaRPr>
          </a:p>
        </p:txBody>
      </p:sp>
      <p:sp>
        <p:nvSpPr>
          <p:cNvPr id="9" name="Slide Number Placeholder 8"/>
          <p:cNvSpPr>
            <a:spLocks noGrp="1"/>
          </p:cNvSpPr>
          <p:nvPr>
            <p:ph type="sldNum" sz="quarter" idx="12"/>
          </p:nvPr>
        </p:nvSpPr>
        <p:spPr/>
        <p:txBody>
          <a:bodyPr/>
          <a:lstStyle/>
          <a:p>
            <a:fld id="{6D5FAC1F-7EDD-4E2E-9F66-72A6B4FFF2D6}" type="slidenum">
              <a:rPr lang="zh-TW" altLang="en-US" smtClean="0">
                <a:solidFill>
                  <a:prstClr val="black"/>
                </a:solidFill>
              </a:rPr>
              <a:pPr/>
              <a:t>‹#›</a:t>
            </a:fld>
            <a:endParaRPr lang="zh-TW" altLang="en-US">
              <a:solidFill>
                <a:prstClr val="black"/>
              </a:solidFill>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80974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278E9D42-662E-45F5-BB39-86688D85A0E1}" type="datetimeFigureOut">
              <a:rPr lang="zh-TW" altLang="en-US" smtClean="0">
                <a:solidFill>
                  <a:prstClr val="black"/>
                </a:solidFill>
              </a:rPr>
              <a:pPr/>
              <a:t>2015/6/4</a:t>
            </a:fld>
            <a:endParaRPr lang="zh-TW" altLang="en-US">
              <a:solidFill>
                <a:prstClr val="black"/>
              </a:solidFill>
            </a:endParaRPr>
          </a:p>
        </p:txBody>
      </p:sp>
      <p:sp>
        <p:nvSpPr>
          <p:cNvPr id="4" name="Footer Placeholder 3"/>
          <p:cNvSpPr>
            <a:spLocks noGrp="1"/>
          </p:cNvSpPr>
          <p:nvPr>
            <p:ph type="ftr" sz="quarter" idx="11"/>
          </p:nvPr>
        </p:nvSpPr>
        <p:spPr/>
        <p:txBody>
          <a:bodyPr/>
          <a:lstStyle/>
          <a:p>
            <a:endParaRPr lang="zh-TW" altLang="en-US">
              <a:solidFill>
                <a:prstClr val="black"/>
              </a:solidFill>
            </a:endParaRPr>
          </a:p>
        </p:txBody>
      </p:sp>
      <p:sp>
        <p:nvSpPr>
          <p:cNvPr id="5" name="Slide Number Placeholder 4"/>
          <p:cNvSpPr>
            <a:spLocks noGrp="1"/>
          </p:cNvSpPr>
          <p:nvPr>
            <p:ph type="sldNum" sz="quarter" idx="12"/>
          </p:nvPr>
        </p:nvSpPr>
        <p:spPr/>
        <p:txBody>
          <a:bodyPr/>
          <a:lstStyle/>
          <a:p>
            <a:fld id="{6D5FAC1F-7EDD-4E2E-9F66-72A6B4FFF2D6}" type="slidenum">
              <a:rPr lang="zh-TW" altLang="en-US" smtClean="0">
                <a:solidFill>
                  <a:prstClr val="black"/>
                </a:solidFill>
              </a:rPr>
              <a:pPr/>
              <a:t>‹#›</a:t>
            </a:fld>
            <a:endParaRPr lang="zh-TW" altLang="en-US">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0045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8E9D42-662E-45F5-BB39-86688D85A0E1}" type="datetimeFigureOut">
              <a:rPr lang="zh-TW" altLang="en-US" smtClean="0">
                <a:solidFill>
                  <a:prstClr val="black"/>
                </a:solidFill>
              </a:rPr>
              <a:pPr/>
              <a:t>2015/6/4</a:t>
            </a:fld>
            <a:endParaRPr lang="zh-TW" altLang="en-US">
              <a:solidFill>
                <a:prstClr val="black"/>
              </a:solidFill>
            </a:endParaRPr>
          </a:p>
        </p:txBody>
      </p:sp>
      <p:sp>
        <p:nvSpPr>
          <p:cNvPr id="3" name="Footer Placeholder 2"/>
          <p:cNvSpPr>
            <a:spLocks noGrp="1"/>
          </p:cNvSpPr>
          <p:nvPr>
            <p:ph type="ftr" sz="quarter" idx="11"/>
          </p:nvPr>
        </p:nvSpPr>
        <p:spPr/>
        <p:txBody>
          <a:bodyPr/>
          <a:lstStyle/>
          <a:p>
            <a:endParaRPr lang="zh-TW" altLang="en-US">
              <a:solidFill>
                <a:prstClr val="black"/>
              </a:solidFill>
            </a:endParaRPr>
          </a:p>
        </p:txBody>
      </p:sp>
      <p:sp>
        <p:nvSpPr>
          <p:cNvPr id="4" name="Slide Number Placeholder 3"/>
          <p:cNvSpPr>
            <a:spLocks noGrp="1"/>
          </p:cNvSpPr>
          <p:nvPr>
            <p:ph type="sldNum" sz="quarter" idx="12"/>
          </p:nvPr>
        </p:nvSpPr>
        <p:spPr/>
        <p:txBody>
          <a:bodyPr/>
          <a:lstStyle/>
          <a:p>
            <a:fld id="{6D5FAC1F-7EDD-4E2E-9F66-72A6B4FFF2D6}"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37783963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970375" y="1388534"/>
            <a:ext cx="2788841" cy="1371600"/>
          </a:xfrm>
        </p:spPr>
        <p:txBody>
          <a:bodyPr anchor="b">
            <a:normAutofit/>
          </a:bodyPr>
          <a:lstStyle>
            <a:lvl1pPr algn="ctr">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064002" y="982136"/>
            <a:ext cx="4102100" cy="4893735"/>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970375" y="3031065"/>
            <a:ext cx="2788841"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78E9D42-662E-45F5-BB39-86688D85A0E1}" type="datetimeFigureOut">
              <a:rPr lang="zh-TW" altLang="en-US" smtClean="0">
                <a:solidFill>
                  <a:prstClr val="black"/>
                </a:solidFill>
              </a:rPr>
              <a:pPr/>
              <a:t>2015/6/4</a:t>
            </a:fld>
            <a:endParaRPr lang="zh-TW" altLang="en-US">
              <a:solidFill>
                <a:prstClr val="black"/>
              </a:solidFill>
            </a:endParaRPr>
          </a:p>
        </p:txBody>
      </p:sp>
      <p:sp>
        <p:nvSpPr>
          <p:cNvPr id="6" name="Footer Placeholder 5"/>
          <p:cNvSpPr>
            <a:spLocks noGrp="1"/>
          </p:cNvSpPr>
          <p:nvPr>
            <p:ph type="ftr" sz="quarter" idx="11"/>
          </p:nvPr>
        </p:nvSpPr>
        <p:spPr/>
        <p:txBody>
          <a:bodyPr/>
          <a:lstStyle/>
          <a:p>
            <a:endParaRPr lang="zh-TW" altLang="en-US">
              <a:solidFill>
                <a:prstClr val="black"/>
              </a:solidFill>
            </a:endParaRPr>
          </a:p>
        </p:txBody>
      </p:sp>
      <p:sp>
        <p:nvSpPr>
          <p:cNvPr id="7" name="Slide Number Placeholder 6"/>
          <p:cNvSpPr>
            <a:spLocks noGrp="1"/>
          </p:cNvSpPr>
          <p:nvPr>
            <p:ph type="sldNum" sz="quarter" idx="12"/>
          </p:nvPr>
        </p:nvSpPr>
        <p:spPr/>
        <p:txBody>
          <a:bodyPr/>
          <a:lstStyle/>
          <a:p>
            <a:fld id="{6D5FAC1F-7EDD-4E2E-9F66-72A6B4FFF2D6}" type="slidenum">
              <a:rPr lang="zh-TW" altLang="en-US" smtClean="0">
                <a:solidFill>
                  <a:prstClr val="black"/>
                </a:solidFill>
              </a:rPr>
              <a:pPr/>
              <a:t>‹#›</a:t>
            </a:fld>
            <a:endParaRPr lang="zh-TW" altLang="en-US">
              <a:solidFill>
                <a:prstClr val="black"/>
              </a:solidFill>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35060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800" b="0"/>
            </a:lvl1pPr>
          </a:lstStyle>
          <a:p>
            <a:r>
              <a:rPr lang="zh-TW" altLang="en-US" smtClean="0"/>
              <a:t>按一下以編輯母片標題樣式</a:t>
            </a:r>
            <a:endParaRPr lang="en-US" dirty="0"/>
          </a:p>
        </p:txBody>
      </p:sp>
      <p:sp>
        <p:nvSpPr>
          <p:cNvPr id="17" name="Picture Placeholder 2"/>
          <p:cNvSpPr>
            <a:spLocks noGrp="1" noChangeAspect="1"/>
          </p:cNvSpPr>
          <p:nvPr>
            <p:ph type="pic" idx="1"/>
          </p:nvPr>
        </p:nvSpPr>
        <p:spPr>
          <a:xfrm>
            <a:off x="6071125"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78E9D42-662E-45F5-BB39-86688D85A0E1}" type="datetimeFigureOut">
              <a:rPr lang="zh-TW" altLang="en-US" smtClean="0">
                <a:solidFill>
                  <a:prstClr val="black"/>
                </a:solidFill>
              </a:rPr>
              <a:pPr/>
              <a:t>2015/6/4</a:t>
            </a:fld>
            <a:endParaRPr lang="zh-TW" altLang="en-US">
              <a:solidFill>
                <a:prstClr val="black"/>
              </a:solidFill>
            </a:endParaRPr>
          </a:p>
        </p:txBody>
      </p:sp>
      <p:sp>
        <p:nvSpPr>
          <p:cNvPr id="6" name="Footer Placeholder 5"/>
          <p:cNvSpPr>
            <a:spLocks noGrp="1"/>
          </p:cNvSpPr>
          <p:nvPr>
            <p:ph type="ftr" sz="quarter" idx="11"/>
          </p:nvPr>
        </p:nvSpPr>
        <p:spPr/>
        <p:txBody>
          <a:bodyPr/>
          <a:lstStyle/>
          <a:p>
            <a:endParaRPr lang="zh-TW" altLang="en-US">
              <a:solidFill>
                <a:prstClr val="black"/>
              </a:solidFill>
            </a:endParaRPr>
          </a:p>
        </p:txBody>
      </p:sp>
      <p:sp>
        <p:nvSpPr>
          <p:cNvPr id="7" name="Slide Number Placeholder 6"/>
          <p:cNvSpPr>
            <a:spLocks noGrp="1"/>
          </p:cNvSpPr>
          <p:nvPr>
            <p:ph type="sldNum" sz="quarter" idx="12"/>
          </p:nvPr>
        </p:nvSpPr>
        <p:spPr/>
        <p:txBody>
          <a:bodyPr/>
          <a:lstStyle/>
          <a:p>
            <a:fld id="{6D5FAC1F-7EDD-4E2E-9F66-72A6B4FFF2D6}"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22215109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81070" y="1041432"/>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78E9D42-662E-45F5-BB39-86688D85A0E1}" type="datetimeFigureOut">
              <a:rPr lang="zh-TW" altLang="en-US" smtClean="0">
                <a:solidFill>
                  <a:prstClr val="black"/>
                </a:solidFill>
              </a:rPr>
              <a:pPr/>
              <a:t>2015/6/4</a:t>
            </a:fld>
            <a:endParaRPr lang="zh-TW" altLang="en-US">
              <a:solidFill>
                <a:prstClr val="black"/>
              </a:solidFill>
            </a:endParaRPr>
          </a:p>
        </p:txBody>
      </p:sp>
      <p:sp>
        <p:nvSpPr>
          <p:cNvPr id="6" name="Footer Placeholder 5"/>
          <p:cNvSpPr>
            <a:spLocks noGrp="1"/>
          </p:cNvSpPr>
          <p:nvPr>
            <p:ph type="ftr" sz="quarter" idx="11"/>
          </p:nvPr>
        </p:nvSpPr>
        <p:spPr/>
        <p:txBody>
          <a:bodyPr/>
          <a:lstStyle/>
          <a:p>
            <a:endParaRPr lang="zh-TW" altLang="en-US">
              <a:solidFill>
                <a:prstClr val="black"/>
              </a:solidFill>
            </a:endParaRPr>
          </a:p>
        </p:txBody>
      </p:sp>
      <p:sp>
        <p:nvSpPr>
          <p:cNvPr id="7" name="Slide Number Placeholder 6"/>
          <p:cNvSpPr>
            <a:spLocks noGrp="1"/>
          </p:cNvSpPr>
          <p:nvPr>
            <p:ph type="sldNum" sz="quarter" idx="12"/>
          </p:nvPr>
        </p:nvSpPr>
        <p:spPr/>
        <p:txBody>
          <a:bodyPr/>
          <a:lstStyle/>
          <a:p>
            <a:fld id="{6D5FAC1F-7EDD-4E2E-9F66-72A6B4FFF2D6}"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5195233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977903" y="982132"/>
            <a:ext cx="7194549" cy="2954868"/>
          </a:xfrm>
        </p:spPr>
        <p:txBody>
          <a:bodyPr anchor="ctr">
            <a:normAutofit/>
          </a:bodyPr>
          <a:lstStyle>
            <a:lvl1pPr algn="ctr">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77903" y="4343432"/>
            <a:ext cx="7194549"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78E9D42-662E-45F5-BB39-86688D85A0E1}"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6D5FAC1F-7EDD-4E2E-9F66-72A6B4FFF2D6}" type="slidenum">
              <a:rPr lang="zh-TW" altLang="en-US" smtClean="0">
                <a:solidFill>
                  <a:prstClr val="black"/>
                </a:solidFill>
              </a:rPr>
              <a:pPr/>
              <a:t>‹#›</a:t>
            </a:fld>
            <a:endParaRPr lang="zh-TW" altLang="en-US">
              <a:solidFill>
                <a:prstClr val="black"/>
              </a:solidFill>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813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4059164-66C3-4189-AD50-78F0267E6877}" type="datetimeFigureOut">
              <a:rPr lang="zh-TW" altLang="en-US" smtClean="0"/>
              <a:t>2015/6/4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E5CE19F-CD72-4EAC-ADF4-7F082765F894}" type="slidenum">
              <a:rPr lang="zh-TW" altLang="en-US" smtClean="0"/>
              <a:t>‹#›</a:t>
            </a:fld>
            <a:endParaRPr lang="zh-TW" altLang="en-US"/>
          </a:p>
        </p:txBody>
      </p:sp>
    </p:spTree>
    <p:extLst>
      <p:ext uri="{BB962C8B-B14F-4D97-AF65-F5344CB8AC3E}">
        <p14:creationId xmlns:p14="http://schemas.microsoft.com/office/powerpoint/2010/main" val="3561454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084676" y="982132"/>
            <a:ext cx="6972299" cy="2370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1256110" y="3352800"/>
            <a:ext cx="66294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971551" y="4343432"/>
            <a:ext cx="720725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78E9D42-662E-45F5-BB39-86688D85A0E1}"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6D5FAC1F-7EDD-4E2E-9F66-72A6B4FFF2D6}" type="slidenum">
              <a:rPr lang="zh-TW" altLang="en-US" smtClean="0">
                <a:solidFill>
                  <a:prstClr val="black"/>
                </a:solidFill>
              </a:rPr>
              <a:pPr/>
              <a:t>‹#›</a:t>
            </a:fld>
            <a:endParaRPr lang="zh-TW" altLang="en-US">
              <a:solidFill>
                <a:prstClr val="black"/>
              </a:solidFill>
            </a:endParaRPr>
          </a:p>
        </p:txBody>
      </p:sp>
      <p:sp>
        <p:nvSpPr>
          <p:cNvPr id="14" name="TextBox 13"/>
          <p:cNvSpPr txBox="1"/>
          <p:nvPr/>
        </p:nvSpPr>
        <p:spPr>
          <a:xfrm>
            <a:off x="646510" y="879961"/>
            <a:ext cx="4572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7950200" y="2827870"/>
            <a:ext cx="4572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58181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71552" y="4777381"/>
            <a:ext cx="720725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78E9D42-662E-45F5-BB39-86688D85A0E1}"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6D5FAC1F-7EDD-4E2E-9F66-72A6B4FFF2D6}"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3293373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084676" y="982132"/>
            <a:ext cx="6972299" cy="2243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23" name="Text Placeholder 2"/>
          <p:cNvSpPr>
            <a:spLocks noGrp="1"/>
          </p:cNvSpPr>
          <p:nvPr>
            <p:ph type="body" idx="13"/>
          </p:nvPr>
        </p:nvSpPr>
        <p:spPr>
          <a:xfrm>
            <a:off x="971552" y="3639312"/>
            <a:ext cx="7207251"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3" name="Text Placeholder 2"/>
          <p:cNvSpPr>
            <a:spLocks noGrp="1"/>
          </p:cNvSpPr>
          <p:nvPr>
            <p:ph type="body" idx="1"/>
          </p:nvPr>
        </p:nvSpPr>
        <p:spPr>
          <a:xfrm>
            <a:off x="971552" y="4529667"/>
            <a:ext cx="7207251"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78E9D42-662E-45F5-BB39-86688D85A0E1}"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6D5FAC1F-7EDD-4E2E-9F66-72A6B4FFF2D6}" type="slidenum">
              <a:rPr lang="zh-TW" altLang="en-US" smtClean="0">
                <a:solidFill>
                  <a:prstClr val="black"/>
                </a:solidFill>
              </a:rPr>
              <a:pPr/>
              <a:t>‹#›</a:t>
            </a:fld>
            <a:endParaRPr lang="zh-TW" altLang="en-US">
              <a:solidFill>
                <a:prstClr val="black"/>
              </a:solidFill>
            </a:endParaRPr>
          </a:p>
        </p:txBody>
      </p:sp>
      <p:sp>
        <p:nvSpPr>
          <p:cNvPr id="12" name="TextBox 11"/>
          <p:cNvSpPr txBox="1"/>
          <p:nvPr/>
        </p:nvSpPr>
        <p:spPr>
          <a:xfrm>
            <a:off x="646510" y="879961"/>
            <a:ext cx="4572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7950200" y="2599261"/>
            <a:ext cx="4572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40821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zh-TW" altLang="en-US" smtClean="0"/>
              <a:t>按一下以編輯母片標題樣式</a:t>
            </a:r>
            <a:endParaRPr lang="en-US" dirty="0"/>
          </a:p>
        </p:txBody>
      </p:sp>
      <p:sp>
        <p:nvSpPr>
          <p:cNvPr id="20" name="Text Placeholder 2"/>
          <p:cNvSpPr>
            <a:spLocks noGrp="1"/>
          </p:cNvSpPr>
          <p:nvPr>
            <p:ph type="body" idx="13"/>
          </p:nvPr>
        </p:nvSpPr>
        <p:spPr>
          <a:xfrm>
            <a:off x="971552" y="3630168"/>
            <a:ext cx="7207251"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3" name="Text Placeholder 2"/>
          <p:cNvSpPr>
            <a:spLocks noGrp="1"/>
          </p:cNvSpPr>
          <p:nvPr>
            <p:ph type="body" idx="1"/>
          </p:nvPr>
        </p:nvSpPr>
        <p:spPr>
          <a:xfrm>
            <a:off x="971566" y="4470432"/>
            <a:ext cx="7207253"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78E9D42-662E-45F5-BB39-86688D85A0E1}"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6D5FAC1F-7EDD-4E2E-9F66-72A6B4FFF2D6}" type="slidenum">
              <a:rPr lang="zh-TW" altLang="en-US" smtClean="0">
                <a:solidFill>
                  <a:prstClr val="black"/>
                </a:solidFill>
              </a:rPr>
              <a:pPr/>
              <a:t>‹#›</a:t>
            </a:fld>
            <a:endParaRPr lang="zh-TW" altLang="en-US">
              <a:solidFill>
                <a:prstClr val="black"/>
              </a:solidFill>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81306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78E9D42-662E-45F5-BB39-86688D85A0E1}"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6D5FAC1F-7EDD-4E2E-9F66-72A6B4FFF2D6}" type="slidenum">
              <a:rPr lang="zh-TW" altLang="en-US" smtClean="0">
                <a:solidFill>
                  <a:prstClr val="black"/>
                </a:solidFill>
              </a:rPr>
              <a:pPr/>
              <a:t>‹#›</a:t>
            </a:fld>
            <a:endParaRPr lang="zh-TW" altLang="en-US">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15152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34" y="982136"/>
            <a:ext cx="1418171" cy="489373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971565" y="982132"/>
            <a:ext cx="5574769" cy="4893734"/>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78E9D42-662E-45F5-BB39-86688D85A0E1}"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6D5FAC1F-7EDD-4E2E-9F66-72A6B4FFF2D6}" type="slidenum">
              <a:rPr lang="zh-TW" altLang="en-US" smtClean="0">
                <a:solidFill>
                  <a:prstClr val="black"/>
                </a:solidFill>
              </a:rPr>
              <a:pPr/>
              <a:t>‹#›</a:t>
            </a:fld>
            <a:endParaRPr lang="zh-TW" altLang="en-US">
              <a:solidFill>
                <a:prstClr val="black"/>
              </a:solidFill>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46476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300" y="1871158"/>
            <a:ext cx="5111752" cy="1515533"/>
          </a:xfrm>
        </p:spPr>
        <p:txBody>
          <a:bodyPr anchor="b">
            <a:noAutofit/>
          </a:bodyPr>
          <a:lstStyle>
            <a:lvl1pPr algn="ctr">
              <a:defRPr sz="54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019300" y="3657597"/>
            <a:ext cx="5111752"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5987425" y="5037663"/>
            <a:ext cx="673100" cy="279400"/>
          </a:xfrm>
        </p:spPr>
        <p:txBody>
          <a:bodyPr/>
          <a:lstStyle/>
          <a:p>
            <a:fld id="{239B6DD0-EE05-45DF-9A5E-BDD947EF24DD}"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a:xfrm>
            <a:off x="2019298" y="5037663"/>
            <a:ext cx="3910976" cy="279400"/>
          </a:xfrm>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a:xfrm>
            <a:off x="6717689" y="5037663"/>
            <a:ext cx="413375" cy="279400"/>
          </a:xfrm>
        </p:spPr>
        <p:txBody>
          <a:bodyPr/>
          <a:lstStyle/>
          <a:p>
            <a:fld id="{2FD69C5D-AC80-4572-A29E-6D892E116379}" type="slidenum">
              <a:rPr lang="zh-TW" altLang="en-US" smtClean="0">
                <a:solidFill>
                  <a:prstClr val="black"/>
                </a:solidFill>
              </a:rPr>
              <a:pPr/>
              <a:t>‹#›</a:t>
            </a:fld>
            <a:endParaRPr lang="zh-TW" altLang="en-US">
              <a:solidFill>
                <a:prstClr val="black"/>
              </a:solidFill>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26420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39B6DD0-EE05-45DF-9A5E-BDD947EF24DD}"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2FD69C5D-AC80-4572-A29E-6D892E116379}"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32623378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511302" y="3846078"/>
            <a:ext cx="6119018"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39B6DD0-EE05-45DF-9A5E-BDD947EF24DD}"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2FD69C5D-AC80-4572-A29E-6D892E116379}" type="slidenum">
              <a:rPr lang="zh-TW" altLang="en-US" smtClean="0">
                <a:solidFill>
                  <a:prstClr val="black"/>
                </a:solidFill>
              </a:rPr>
              <a:pPr/>
              <a:t>‹#›</a:t>
            </a:fld>
            <a:endParaRPr lang="zh-TW" altLang="en-US">
              <a:solidFill>
                <a:prstClr val="black"/>
              </a:solidFill>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60887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239B6DD0-EE05-45DF-9A5E-BDD947EF24DD}" type="datetimeFigureOut">
              <a:rPr lang="zh-TW" altLang="en-US" smtClean="0">
                <a:solidFill>
                  <a:prstClr val="black"/>
                </a:solidFill>
              </a:rPr>
              <a:pPr/>
              <a:t>2015/6/4</a:t>
            </a:fld>
            <a:endParaRPr lang="zh-TW" altLang="en-US">
              <a:solidFill>
                <a:prstClr val="black"/>
              </a:solidFill>
            </a:endParaRPr>
          </a:p>
        </p:txBody>
      </p:sp>
      <p:sp>
        <p:nvSpPr>
          <p:cNvPr id="6" name="Footer Placeholder 5"/>
          <p:cNvSpPr>
            <a:spLocks noGrp="1"/>
          </p:cNvSpPr>
          <p:nvPr>
            <p:ph type="ftr" sz="quarter" idx="11"/>
          </p:nvPr>
        </p:nvSpPr>
        <p:spPr/>
        <p:txBody>
          <a:bodyPr/>
          <a:lstStyle/>
          <a:p>
            <a:endParaRPr lang="zh-TW" altLang="en-US">
              <a:solidFill>
                <a:prstClr val="black"/>
              </a:solidFill>
            </a:endParaRPr>
          </a:p>
        </p:txBody>
      </p:sp>
      <p:sp>
        <p:nvSpPr>
          <p:cNvPr id="7" name="Slide Number Placeholder 6"/>
          <p:cNvSpPr>
            <a:spLocks noGrp="1"/>
          </p:cNvSpPr>
          <p:nvPr>
            <p:ph type="sldNum" sz="quarter" idx="12"/>
          </p:nvPr>
        </p:nvSpPr>
        <p:spPr/>
        <p:txBody>
          <a:bodyPr/>
          <a:lstStyle/>
          <a:p>
            <a:fld id="{2FD69C5D-AC80-4572-A29E-6D892E116379}"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3148842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4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4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4059164-66C3-4189-AD50-78F0267E6877}" type="datetimeFigureOut">
              <a:rPr lang="zh-TW" altLang="en-US" smtClean="0"/>
              <a:t>2015/6/4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E5CE19F-CD72-4EAC-ADF4-7F082765F894}" type="slidenum">
              <a:rPr lang="zh-TW" altLang="en-US" smtClean="0"/>
              <a:t>‹#›</a:t>
            </a:fld>
            <a:endParaRPr lang="zh-TW" altLang="en-US"/>
          </a:p>
        </p:txBody>
      </p:sp>
    </p:spTree>
    <p:extLst>
      <p:ext uri="{BB962C8B-B14F-4D97-AF65-F5344CB8AC3E}">
        <p14:creationId xmlns:p14="http://schemas.microsoft.com/office/powerpoint/2010/main" val="32202361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971550" y="3243289"/>
            <a:ext cx="3538728" cy="2632605"/>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35503" y="3243289"/>
            <a:ext cx="3538728" cy="2632605"/>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239B6DD0-EE05-45DF-9A5E-BDD947EF24DD}" type="datetimeFigureOut">
              <a:rPr lang="zh-TW" altLang="en-US" smtClean="0">
                <a:solidFill>
                  <a:prstClr val="black"/>
                </a:solidFill>
              </a:rPr>
              <a:pPr/>
              <a:t>2015/6/4</a:t>
            </a:fld>
            <a:endParaRPr lang="zh-TW" altLang="en-US">
              <a:solidFill>
                <a:prstClr val="black"/>
              </a:solidFill>
            </a:endParaRPr>
          </a:p>
        </p:txBody>
      </p:sp>
      <p:sp>
        <p:nvSpPr>
          <p:cNvPr id="8" name="Footer Placeholder 7"/>
          <p:cNvSpPr>
            <a:spLocks noGrp="1"/>
          </p:cNvSpPr>
          <p:nvPr>
            <p:ph type="ftr" sz="quarter" idx="11"/>
          </p:nvPr>
        </p:nvSpPr>
        <p:spPr/>
        <p:txBody>
          <a:bodyPr/>
          <a:lstStyle/>
          <a:p>
            <a:endParaRPr lang="zh-TW" altLang="en-US">
              <a:solidFill>
                <a:prstClr val="black"/>
              </a:solidFill>
            </a:endParaRPr>
          </a:p>
        </p:txBody>
      </p:sp>
      <p:sp>
        <p:nvSpPr>
          <p:cNvPr id="9" name="Slide Number Placeholder 8"/>
          <p:cNvSpPr>
            <a:spLocks noGrp="1"/>
          </p:cNvSpPr>
          <p:nvPr>
            <p:ph type="sldNum" sz="quarter" idx="12"/>
          </p:nvPr>
        </p:nvSpPr>
        <p:spPr/>
        <p:txBody>
          <a:bodyPr/>
          <a:lstStyle/>
          <a:p>
            <a:fld id="{2FD69C5D-AC80-4572-A29E-6D892E116379}" type="slidenum">
              <a:rPr lang="zh-TW" altLang="en-US" smtClean="0">
                <a:solidFill>
                  <a:prstClr val="black"/>
                </a:solidFill>
              </a:rPr>
              <a:pPr/>
              <a:t>‹#›</a:t>
            </a:fld>
            <a:endParaRPr lang="zh-TW" altLang="en-US">
              <a:solidFill>
                <a:prstClr val="black"/>
              </a:solidFill>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63931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239B6DD0-EE05-45DF-9A5E-BDD947EF24DD}" type="datetimeFigureOut">
              <a:rPr lang="zh-TW" altLang="en-US" smtClean="0">
                <a:solidFill>
                  <a:prstClr val="black"/>
                </a:solidFill>
              </a:rPr>
              <a:pPr/>
              <a:t>2015/6/4</a:t>
            </a:fld>
            <a:endParaRPr lang="zh-TW" altLang="en-US">
              <a:solidFill>
                <a:prstClr val="black"/>
              </a:solidFill>
            </a:endParaRPr>
          </a:p>
        </p:txBody>
      </p:sp>
      <p:sp>
        <p:nvSpPr>
          <p:cNvPr id="4" name="Footer Placeholder 3"/>
          <p:cNvSpPr>
            <a:spLocks noGrp="1"/>
          </p:cNvSpPr>
          <p:nvPr>
            <p:ph type="ftr" sz="quarter" idx="11"/>
          </p:nvPr>
        </p:nvSpPr>
        <p:spPr/>
        <p:txBody>
          <a:bodyPr/>
          <a:lstStyle/>
          <a:p>
            <a:endParaRPr lang="zh-TW" altLang="en-US">
              <a:solidFill>
                <a:prstClr val="black"/>
              </a:solidFill>
            </a:endParaRPr>
          </a:p>
        </p:txBody>
      </p:sp>
      <p:sp>
        <p:nvSpPr>
          <p:cNvPr id="5" name="Slide Number Placeholder 4"/>
          <p:cNvSpPr>
            <a:spLocks noGrp="1"/>
          </p:cNvSpPr>
          <p:nvPr>
            <p:ph type="sldNum" sz="quarter" idx="12"/>
          </p:nvPr>
        </p:nvSpPr>
        <p:spPr/>
        <p:txBody>
          <a:bodyPr/>
          <a:lstStyle/>
          <a:p>
            <a:fld id="{2FD69C5D-AC80-4572-A29E-6D892E116379}" type="slidenum">
              <a:rPr lang="zh-TW" altLang="en-US" smtClean="0">
                <a:solidFill>
                  <a:prstClr val="black"/>
                </a:solidFill>
              </a:rPr>
              <a:pPr/>
              <a:t>‹#›</a:t>
            </a:fld>
            <a:endParaRPr lang="zh-TW" altLang="en-US">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4840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B6DD0-EE05-45DF-9A5E-BDD947EF24DD}" type="datetimeFigureOut">
              <a:rPr lang="zh-TW" altLang="en-US" smtClean="0">
                <a:solidFill>
                  <a:prstClr val="black"/>
                </a:solidFill>
              </a:rPr>
              <a:pPr/>
              <a:t>2015/6/4</a:t>
            </a:fld>
            <a:endParaRPr lang="zh-TW" altLang="en-US">
              <a:solidFill>
                <a:prstClr val="black"/>
              </a:solidFill>
            </a:endParaRPr>
          </a:p>
        </p:txBody>
      </p:sp>
      <p:sp>
        <p:nvSpPr>
          <p:cNvPr id="3" name="Footer Placeholder 2"/>
          <p:cNvSpPr>
            <a:spLocks noGrp="1"/>
          </p:cNvSpPr>
          <p:nvPr>
            <p:ph type="ftr" sz="quarter" idx="11"/>
          </p:nvPr>
        </p:nvSpPr>
        <p:spPr/>
        <p:txBody>
          <a:bodyPr/>
          <a:lstStyle/>
          <a:p>
            <a:endParaRPr lang="zh-TW" altLang="en-US">
              <a:solidFill>
                <a:prstClr val="black"/>
              </a:solidFill>
            </a:endParaRPr>
          </a:p>
        </p:txBody>
      </p:sp>
      <p:sp>
        <p:nvSpPr>
          <p:cNvPr id="4" name="Slide Number Placeholder 3"/>
          <p:cNvSpPr>
            <a:spLocks noGrp="1"/>
          </p:cNvSpPr>
          <p:nvPr>
            <p:ph type="sldNum" sz="quarter" idx="12"/>
          </p:nvPr>
        </p:nvSpPr>
        <p:spPr/>
        <p:txBody>
          <a:bodyPr/>
          <a:lstStyle/>
          <a:p>
            <a:fld id="{2FD69C5D-AC80-4572-A29E-6D892E116379}"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5911943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970372" y="1388534"/>
            <a:ext cx="2788841" cy="1371600"/>
          </a:xfrm>
        </p:spPr>
        <p:txBody>
          <a:bodyPr anchor="b">
            <a:normAutofit/>
          </a:bodyPr>
          <a:lstStyle>
            <a:lvl1pPr algn="ctr">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064002" y="982136"/>
            <a:ext cx="4102100" cy="4893735"/>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970372" y="3031065"/>
            <a:ext cx="2788841"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39B6DD0-EE05-45DF-9A5E-BDD947EF24DD}" type="datetimeFigureOut">
              <a:rPr lang="zh-TW" altLang="en-US" smtClean="0">
                <a:solidFill>
                  <a:prstClr val="black"/>
                </a:solidFill>
              </a:rPr>
              <a:pPr/>
              <a:t>2015/6/4</a:t>
            </a:fld>
            <a:endParaRPr lang="zh-TW" altLang="en-US">
              <a:solidFill>
                <a:prstClr val="black"/>
              </a:solidFill>
            </a:endParaRPr>
          </a:p>
        </p:txBody>
      </p:sp>
      <p:sp>
        <p:nvSpPr>
          <p:cNvPr id="6" name="Footer Placeholder 5"/>
          <p:cNvSpPr>
            <a:spLocks noGrp="1"/>
          </p:cNvSpPr>
          <p:nvPr>
            <p:ph type="ftr" sz="quarter" idx="11"/>
          </p:nvPr>
        </p:nvSpPr>
        <p:spPr/>
        <p:txBody>
          <a:bodyPr/>
          <a:lstStyle/>
          <a:p>
            <a:endParaRPr lang="zh-TW" altLang="en-US">
              <a:solidFill>
                <a:prstClr val="black"/>
              </a:solidFill>
            </a:endParaRPr>
          </a:p>
        </p:txBody>
      </p:sp>
      <p:sp>
        <p:nvSpPr>
          <p:cNvPr id="7" name="Slide Number Placeholder 6"/>
          <p:cNvSpPr>
            <a:spLocks noGrp="1"/>
          </p:cNvSpPr>
          <p:nvPr>
            <p:ph type="sldNum" sz="quarter" idx="12"/>
          </p:nvPr>
        </p:nvSpPr>
        <p:spPr/>
        <p:txBody>
          <a:bodyPr/>
          <a:lstStyle/>
          <a:p>
            <a:fld id="{2FD69C5D-AC80-4572-A29E-6D892E116379}" type="slidenum">
              <a:rPr lang="zh-TW" altLang="en-US" smtClean="0">
                <a:solidFill>
                  <a:prstClr val="black"/>
                </a:solidFill>
              </a:rPr>
              <a:pPr/>
              <a:t>‹#›</a:t>
            </a:fld>
            <a:endParaRPr lang="zh-TW" altLang="en-US">
              <a:solidFill>
                <a:prstClr val="black"/>
              </a:solidFill>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09489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800" b="0"/>
            </a:lvl1pPr>
          </a:lstStyle>
          <a:p>
            <a:r>
              <a:rPr lang="zh-TW" altLang="en-US" smtClean="0"/>
              <a:t>按一下以編輯母片標題樣式</a:t>
            </a:r>
            <a:endParaRPr lang="en-US" dirty="0"/>
          </a:p>
        </p:txBody>
      </p:sp>
      <p:sp>
        <p:nvSpPr>
          <p:cNvPr id="17" name="Picture Placeholder 2"/>
          <p:cNvSpPr>
            <a:spLocks noGrp="1" noChangeAspect="1"/>
          </p:cNvSpPr>
          <p:nvPr>
            <p:ph type="pic" idx="1"/>
          </p:nvPr>
        </p:nvSpPr>
        <p:spPr>
          <a:xfrm>
            <a:off x="6071125"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39B6DD0-EE05-45DF-9A5E-BDD947EF24DD}" type="datetimeFigureOut">
              <a:rPr lang="zh-TW" altLang="en-US" smtClean="0">
                <a:solidFill>
                  <a:prstClr val="black"/>
                </a:solidFill>
              </a:rPr>
              <a:pPr/>
              <a:t>2015/6/4</a:t>
            </a:fld>
            <a:endParaRPr lang="zh-TW" altLang="en-US">
              <a:solidFill>
                <a:prstClr val="black"/>
              </a:solidFill>
            </a:endParaRPr>
          </a:p>
        </p:txBody>
      </p:sp>
      <p:sp>
        <p:nvSpPr>
          <p:cNvPr id="6" name="Footer Placeholder 5"/>
          <p:cNvSpPr>
            <a:spLocks noGrp="1"/>
          </p:cNvSpPr>
          <p:nvPr>
            <p:ph type="ftr" sz="quarter" idx="11"/>
          </p:nvPr>
        </p:nvSpPr>
        <p:spPr/>
        <p:txBody>
          <a:bodyPr/>
          <a:lstStyle/>
          <a:p>
            <a:endParaRPr lang="zh-TW" altLang="en-US">
              <a:solidFill>
                <a:prstClr val="black"/>
              </a:solidFill>
            </a:endParaRPr>
          </a:p>
        </p:txBody>
      </p:sp>
      <p:sp>
        <p:nvSpPr>
          <p:cNvPr id="7" name="Slide Number Placeholder 6"/>
          <p:cNvSpPr>
            <a:spLocks noGrp="1"/>
          </p:cNvSpPr>
          <p:nvPr>
            <p:ph type="sldNum" sz="quarter" idx="12"/>
          </p:nvPr>
        </p:nvSpPr>
        <p:spPr/>
        <p:txBody>
          <a:bodyPr/>
          <a:lstStyle/>
          <a:p>
            <a:fld id="{2FD69C5D-AC80-4572-A29E-6D892E116379}"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25955043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81070" y="1041426"/>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39B6DD0-EE05-45DF-9A5E-BDD947EF24DD}" type="datetimeFigureOut">
              <a:rPr lang="zh-TW" altLang="en-US" smtClean="0">
                <a:solidFill>
                  <a:prstClr val="black"/>
                </a:solidFill>
              </a:rPr>
              <a:pPr/>
              <a:t>2015/6/4</a:t>
            </a:fld>
            <a:endParaRPr lang="zh-TW" altLang="en-US">
              <a:solidFill>
                <a:prstClr val="black"/>
              </a:solidFill>
            </a:endParaRPr>
          </a:p>
        </p:txBody>
      </p:sp>
      <p:sp>
        <p:nvSpPr>
          <p:cNvPr id="6" name="Footer Placeholder 5"/>
          <p:cNvSpPr>
            <a:spLocks noGrp="1"/>
          </p:cNvSpPr>
          <p:nvPr>
            <p:ph type="ftr" sz="quarter" idx="11"/>
          </p:nvPr>
        </p:nvSpPr>
        <p:spPr/>
        <p:txBody>
          <a:bodyPr/>
          <a:lstStyle/>
          <a:p>
            <a:endParaRPr lang="zh-TW" altLang="en-US">
              <a:solidFill>
                <a:prstClr val="black"/>
              </a:solidFill>
            </a:endParaRPr>
          </a:p>
        </p:txBody>
      </p:sp>
      <p:sp>
        <p:nvSpPr>
          <p:cNvPr id="7" name="Slide Number Placeholder 6"/>
          <p:cNvSpPr>
            <a:spLocks noGrp="1"/>
          </p:cNvSpPr>
          <p:nvPr>
            <p:ph type="sldNum" sz="quarter" idx="12"/>
          </p:nvPr>
        </p:nvSpPr>
        <p:spPr/>
        <p:txBody>
          <a:bodyPr/>
          <a:lstStyle/>
          <a:p>
            <a:fld id="{2FD69C5D-AC80-4572-A29E-6D892E116379}"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4850844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977903" y="982132"/>
            <a:ext cx="7194549" cy="2954868"/>
          </a:xfrm>
        </p:spPr>
        <p:txBody>
          <a:bodyPr anchor="ctr">
            <a:normAutofit/>
          </a:bodyPr>
          <a:lstStyle>
            <a:lvl1pPr algn="ctr">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77903" y="4343426"/>
            <a:ext cx="7194549"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39B6DD0-EE05-45DF-9A5E-BDD947EF24DD}"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2FD69C5D-AC80-4572-A29E-6D892E116379}" type="slidenum">
              <a:rPr lang="zh-TW" altLang="en-US" smtClean="0">
                <a:solidFill>
                  <a:prstClr val="black"/>
                </a:solidFill>
              </a:rPr>
              <a:pPr/>
              <a:t>‹#›</a:t>
            </a:fld>
            <a:endParaRPr lang="zh-TW" altLang="en-US">
              <a:solidFill>
                <a:prstClr val="black"/>
              </a:solidFill>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86355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084673" y="982132"/>
            <a:ext cx="6972299" cy="2370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1256110" y="3352800"/>
            <a:ext cx="66294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971551" y="4343426"/>
            <a:ext cx="720725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39B6DD0-EE05-45DF-9A5E-BDD947EF24DD}"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2FD69C5D-AC80-4572-A29E-6D892E116379}" type="slidenum">
              <a:rPr lang="zh-TW" altLang="en-US" smtClean="0">
                <a:solidFill>
                  <a:prstClr val="black"/>
                </a:solidFill>
              </a:rPr>
              <a:pPr/>
              <a:t>‹#›</a:t>
            </a:fld>
            <a:endParaRPr lang="zh-TW" altLang="en-US">
              <a:solidFill>
                <a:prstClr val="black"/>
              </a:solidFill>
            </a:endParaRPr>
          </a:p>
        </p:txBody>
      </p:sp>
      <p:sp>
        <p:nvSpPr>
          <p:cNvPr id="14" name="TextBox 13"/>
          <p:cNvSpPr txBox="1"/>
          <p:nvPr/>
        </p:nvSpPr>
        <p:spPr>
          <a:xfrm>
            <a:off x="646510" y="879961"/>
            <a:ext cx="4572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7950200" y="2827870"/>
            <a:ext cx="4572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21000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71552" y="4777381"/>
            <a:ext cx="720725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39B6DD0-EE05-45DF-9A5E-BDD947EF24DD}"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2FD69C5D-AC80-4572-A29E-6D892E116379}"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39212937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084673" y="982132"/>
            <a:ext cx="6972299" cy="2243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23" name="Text Placeholder 2"/>
          <p:cNvSpPr>
            <a:spLocks noGrp="1"/>
          </p:cNvSpPr>
          <p:nvPr>
            <p:ph type="body" idx="13"/>
          </p:nvPr>
        </p:nvSpPr>
        <p:spPr>
          <a:xfrm>
            <a:off x="971552" y="3639312"/>
            <a:ext cx="7207251"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3" name="Text Placeholder 2"/>
          <p:cNvSpPr>
            <a:spLocks noGrp="1"/>
          </p:cNvSpPr>
          <p:nvPr>
            <p:ph type="body" idx="1"/>
          </p:nvPr>
        </p:nvSpPr>
        <p:spPr>
          <a:xfrm>
            <a:off x="971552" y="4529667"/>
            <a:ext cx="7207251"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39B6DD0-EE05-45DF-9A5E-BDD947EF24DD}"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2FD69C5D-AC80-4572-A29E-6D892E116379}" type="slidenum">
              <a:rPr lang="zh-TW" altLang="en-US" smtClean="0">
                <a:solidFill>
                  <a:prstClr val="black"/>
                </a:solidFill>
              </a:rPr>
              <a:pPr/>
              <a:t>‹#›</a:t>
            </a:fld>
            <a:endParaRPr lang="zh-TW" altLang="en-US">
              <a:solidFill>
                <a:prstClr val="black"/>
              </a:solidFill>
            </a:endParaRPr>
          </a:p>
        </p:txBody>
      </p:sp>
      <p:sp>
        <p:nvSpPr>
          <p:cNvPr id="12" name="TextBox 11"/>
          <p:cNvSpPr txBox="1"/>
          <p:nvPr/>
        </p:nvSpPr>
        <p:spPr>
          <a:xfrm>
            <a:off x="646510" y="879961"/>
            <a:ext cx="4572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7950200" y="2599261"/>
            <a:ext cx="4572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0150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4059164-66C3-4189-AD50-78F0267E6877}" type="datetimeFigureOut">
              <a:rPr lang="zh-TW" altLang="en-US" smtClean="0"/>
              <a:t>2015/6/4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E5CE19F-CD72-4EAC-ADF4-7F082765F894}" type="slidenum">
              <a:rPr lang="zh-TW" altLang="en-US" smtClean="0"/>
              <a:t>‹#›</a:t>
            </a:fld>
            <a:endParaRPr lang="zh-TW" altLang="en-US"/>
          </a:p>
        </p:txBody>
      </p:sp>
    </p:spTree>
    <p:extLst>
      <p:ext uri="{BB962C8B-B14F-4D97-AF65-F5344CB8AC3E}">
        <p14:creationId xmlns:p14="http://schemas.microsoft.com/office/powerpoint/2010/main" val="10183246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zh-TW" altLang="en-US" smtClean="0"/>
              <a:t>按一下以編輯母片標題樣式</a:t>
            </a:r>
            <a:endParaRPr lang="en-US" dirty="0"/>
          </a:p>
        </p:txBody>
      </p:sp>
      <p:sp>
        <p:nvSpPr>
          <p:cNvPr id="20" name="Text Placeholder 2"/>
          <p:cNvSpPr>
            <a:spLocks noGrp="1"/>
          </p:cNvSpPr>
          <p:nvPr>
            <p:ph type="body" idx="13"/>
          </p:nvPr>
        </p:nvSpPr>
        <p:spPr>
          <a:xfrm>
            <a:off x="971552" y="3630168"/>
            <a:ext cx="7207251"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3" name="Text Placeholder 2"/>
          <p:cNvSpPr>
            <a:spLocks noGrp="1"/>
          </p:cNvSpPr>
          <p:nvPr>
            <p:ph type="body" idx="1"/>
          </p:nvPr>
        </p:nvSpPr>
        <p:spPr>
          <a:xfrm>
            <a:off x="971563" y="4470426"/>
            <a:ext cx="7207253"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39B6DD0-EE05-45DF-9A5E-BDD947EF24DD}"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2FD69C5D-AC80-4572-A29E-6D892E116379}" type="slidenum">
              <a:rPr lang="zh-TW" altLang="en-US" smtClean="0">
                <a:solidFill>
                  <a:prstClr val="black"/>
                </a:solidFill>
              </a:rPr>
              <a:pPr/>
              <a:t>‹#›</a:t>
            </a:fld>
            <a:endParaRPr lang="zh-TW" altLang="en-US">
              <a:solidFill>
                <a:prstClr val="black"/>
              </a:solidFill>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44981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39B6DD0-EE05-45DF-9A5E-BDD947EF24DD}"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2FD69C5D-AC80-4572-A29E-6D892E116379}" type="slidenum">
              <a:rPr lang="zh-TW" altLang="en-US" smtClean="0">
                <a:solidFill>
                  <a:prstClr val="black"/>
                </a:solidFill>
              </a:rPr>
              <a:pPr/>
              <a:t>‹#›</a:t>
            </a:fld>
            <a:endParaRPr lang="zh-TW" altLang="en-US">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50060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31" y="982136"/>
            <a:ext cx="1418171" cy="489373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971562" y="982132"/>
            <a:ext cx="5574769" cy="4893734"/>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39B6DD0-EE05-45DF-9A5E-BDD947EF24DD}"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2FD69C5D-AC80-4572-A29E-6D892E116379}" type="slidenum">
              <a:rPr lang="zh-TW" altLang="en-US" smtClean="0">
                <a:solidFill>
                  <a:prstClr val="black"/>
                </a:solidFill>
              </a:rPr>
              <a:pPr/>
              <a:t>‹#›</a:t>
            </a:fld>
            <a:endParaRPr lang="zh-TW" altLang="en-US">
              <a:solidFill>
                <a:prstClr val="black"/>
              </a:solidFill>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3066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300" y="1871152"/>
            <a:ext cx="5111752" cy="1515533"/>
          </a:xfrm>
        </p:spPr>
        <p:txBody>
          <a:bodyPr anchor="b">
            <a:noAutofit/>
          </a:bodyPr>
          <a:lstStyle>
            <a:lvl1pPr algn="ctr">
              <a:defRPr sz="54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019300" y="3657597"/>
            <a:ext cx="5111752"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5987425" y="5037663"/>
            <a:ext cx="673100" cy="279400"/>
          </a:xfrm>
        </p:spPr>
        <p:txBody>
          <a:bodyPr/>
          <a:lstStyle/>
          <a:p>
            <a:fld id="{913CEB72-88EC-40EC-838E-409344E9A25A}"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a:xfrm>
            <a:off x="2019298" y="5037663"/>
            <a:ext cx="3910976" cy="279400"/>
          </a:xfrm>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a:xfrm>
            <a:off x="6717686" y="5037663"/>
            <a:ext cx="413375" cy="279400"/>
          </a:xfrm>
        </p:spPr>
        <p:txBody>
          <a:bodyPr/>
          <a:lstStyle/>
          <a:p>
            <a:fld id="{6457F5D2-2A27-4907-B376-26A83E4152BF}" type="slidenum">
              <a:rPr lang="zh-TW" altLang="en-US" smtClean="0">
                <a:solidFill>
                  <a:prstClr val="black"/>
                </a:solidFill>
              </a:rPr>
              <a:pPr/>
              <a:t>‹#›</a:t>
            </a:fld>
            <a:endParaRPr lang="zh-TW" altLang="en-US">
              <a:solidFill>
                <a:prstClr val="black"/>
              </a:solidFill>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741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913CEB72-88EC-40EC-838E-409344E9A25A}"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6457F5D2-2A27-4907-B376-26A83E4152BF}"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12934868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511302" y="3846072"/>
            <a:ext cx="6119018"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913CEB72-88EC-40EC-838E-409344E9A25A}"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6457F5D2-2A27-4907-B376-26A83E4152BF}" type="slidenum">
              <a:rPr lang="zh-TW" altLang="en-US" smtClean="0">
                <a:solidFill>
                  <a:prstClr val="black"/>
                </a:solidFill>
              </a:rPr>
              <a:pPr/>
              <a:t>‹#›</a:t>
            </a:fld>
            <a:endParaRPr lang="zh-TW" altLang="en-US">
              <a:solidFill>
                <a:prstClr val="black"/>
              </a:solidFill>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94652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913CEB72-88EC-40EC-838E-409344E9A25A}" type="datetimeFigureOut">
              <a:rPr lang="zh-TW" altLang="en-US" smtClean="0">
                <a:solidFill>
                  <a:prstClr val="black"/>
                </a:solidFill>
              </a:rPr>
              <a:pPr/>
              <a:t>2015/6/4</a:t>
            </a:fld>
            <a:endParaRPr lang="zh-TW" altLang="en-US">
              <a:solidFill>
                <a:prstClr val="black"/>
              </a:solidFill>
            </a:endParaRPr>
          </a:p>
        </p:txBody>
      </p:sp>
      <p:sp>
        <p:nvSpPr>
          <p:cNvPr id="6" name="Footer Placeholder 5"/>
          <p:cNvSpPr>
            <a:spLocks noGrp="1"/>
          </p:cNvSpPr>
          <p:nvPr>
            <p:ph type="ftr" sz="quarter" idx="11"/>
          </p:nvPr>
        </p:nvSpPr>
        <p:spPr/>
        <p:txBody>
          <a:bodyPr/>
          <a:lstStyle/>
          <a:p>
            <a:endParaRPr lang="zh-TW" altLang="en-US">
              <a:solidFill>
                <a:prstClr val="black"/>
              </a:solidFill>
            </a:endParaRPr>
          </a:p>
        </p:txBody>
      </p:sp>
      <p:sp>
        <p:nvSpPr>
          <p:cNvPr id="7" name="Slide Number Placeholder 6"/>
          <p:cNvSpPr>
            <a:spLocks noGrp="1"/>
          </p:cNvSpPr>
          <p:nvPr>
            <p:ph type="sldNum" sz="quarter" idx="12"/>
          </p:nvPr>
        </p:nvSpPr>
        <p:spPr/>
        <p:txBody>
          <a:bodyPr/>
          <a:lstStyle/>
          <a:p>
            <a:fld id="{6457F5D2-2A27-4907-B376-26A83E4152BF}"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33882961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971550" y="3243283"/>
            <a:ext cx="3538728" cy="2632605"/>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35503" y="3243283"/>
            <a:ext cx="3538728" cy="2632605"/>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913CEB72-88EC-40EC-838E-409344E9A25A}" type="datetimeFigureOut">
              <a:rPr lang="zh-TW" altLang="en-US" smtClean="0">
                <a:solidFill>
                  <a:prstClr val="black"/>
                </a:solidFill>
              </a:rPr>
              <a:pPr/>
              <a:t>2015/6/4</a:t>
            </a:fld>
            <a:endParaRPr lang="zh-TW" altLang="en-US">
              <a:solidFill>
                <a:prstClr val="black"/>
              </a:solidFill>
            </a:endParaRPr>
          </a:p>
        </p:txBody>
      </p:sp>
      <p:sp>
        <p:nvSpPr>
          <p:cNvPr id="8" name="Footer Placeholder 7"/>
          <p:cNvSpPr>
            <a:spLocks noGrp="1"/>
          </p:cNvSpPr>
          <p:nvPr>
            <p:ph type="ftr" sz="quarter" idx="11"/>
          </p:nvPr>
        </p:nvSpPr>
        <p:spPr/>
        <p:txBody>
          <a:bodyPr/>
          <a:lstStyle/>
          <a:p>
            <a:endParaRPr lang="zh-TW" altLang="en-US">
              <a:solidFill>
                <a:prstClr val="black"/>
              </a:solidFill>
            </a:endParaRPr>
          </a:p>
        </p:txBody>
      </p:sp>
      <p:sp>
        <p:nvSpPr>
          <p:cNvPr id="9" name="Slide Number Placeholder 8"/>
          <p:cNvSpPr>
            <a:spLocks noGrp="1"/>
          </p:cNvSpPr>
          <p:nvPr>
            <p:ph type="sldNum" sz="quarter" idx="12"/>
          </p:nvPr>
        </p:nvSpPr>
        <p:spPr/>
        <p:txBody>
          <a:bodyPr/>
          <a:lstStyle/>
          <a:p>
            <a:fld id="{6457F5D2-2A27-4907-B376-26A83E4152BF}" type="slidenum">
              <a:rPr lang="zh-TW" altLang="en-US" smtClean="0">
                <a:solidFill>
                  <a:prstClr val="black"/>
                </a:solidFill>
              </a:rPr>
              <a:pPr/>
              <a:t>‹#›</a:t>
            </a:fld>
            <a:endParaRPr lang="zh-TW" altLang="en-US">
              <a:solidFill>
                <a:prstClr val="black"/>
              </a:solidFill>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82773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913CEB72-88EC-40EC-838E-409344E9A25A}" type="datetimeFigureOut">
              <a:rPr lang="zh-TW" altLang="en-US" smtClean="0">
                <a:solidFill>
                  <a:prstClr val="black"/>
                </a:solidFill>
              </a:rPr>
              <a:pPr/>
              <a:t>2015/6/4</a:t>
            </a:fld>
            <a:endParaRPr lang="zh-TW" altLang="en-US">
              <a:solidFill>
                <a:prstClr val="black"/>
              </a:solidFill>
            </a:endParaRPr>
          </a:p>
        </p:txBody>
      </p:sp>
      <p:sp>
        <p:nvSpPr>
          <p:cNvPr id="4" name="Footer Placeholder 3"/>
          <p:cNvSpPr>
            <a:spLocks noGrp="1"/>
          </p:cNvSpPr>
          <p:nvPr>
            <p:ph type="ftr" sz="quarter" idx="11"/>
          </p:nvPr>
        </p:nvSpPr>
        <p:spPr/>
        <p:txBody>
          <a:bodyPr/>
          <a:lstStyle/>
          <a:p>
            <a:endParaRPr lang="zh-TW" altLang="en-US">
              <a:solidFill>
                <a:prstClr val="black"/>
              </a:solidFill>
            </a:endParaRPr>
          </a:p>
        </p:txBody>
      </p:sp>
      <p:sp>
        <p:nvSpPr>
          <p:cNvPr id="5" name="Slide Number Placeholder 4"/>
          <p:cNvSpPr>
            <a:spLocks noGrp="1"/>
          </p:cNvSpPr>
          <p:nvPr>
            <p:ph type="sldNum" sz="quarter" idx="12"/>
          </p:nvPr>
        </p:nvSpPr>
        <p:spPr/>
        <p:txBody>
          <a:bodyPr/>
          <a:lstStyle/>
          <a:p>
            <a:fld id="{6457F5D2-2A27-4907-B376-26A83E4152BF}" type="slidenum">
              <a:rPr lang="zh-TW" altLang="en-US" smtClean="0">
                <a:solidFill>
                  <a:prstClr val="black"/>
                </a:solidFill>
              </a:rPr>
              <a:pPr/>
              <a:t>‹#›</a:t>
            </a:fld>
            <a:endParaRPr lang="zh-TW" altLang="en-US">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62921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CEB72-88EC-40EC-838E-409344E9A25A}" type="datetimeFigureOut">
              <a:rPr lang="zh-TW" altLang="en-US" smtClean="0">
                <a:solidFill>
                  <a:prstClr val="black"/>
                </a:solidFill>
              </a:rPr>
              <a:pPr/>
              <a:t>2015/6/4</a:t>
            </a:fld>
            <a:endParaRPr lang="zh-TW" altLang="en-US">
              <a:solidFill>
                <a:prstClr val="black"/>
              </a:solidFill>
            </a:endParaRPr>
          </a:p>
        </p:txBody>
      </p:sp>
      <p:sp>
        <p:nvSpPr>
          <p:cNvPr id="3" name="Footer Placeholder 2"/>
          <p:cNvSpPr>
            <a:spLocks noGrp="1"/>
          </p:cNvSpPr>
          <p:nvPr>
            <p:ph type="ftr" sz="quarter" idx="11"/>
          </p:nvPr>
        </p:nvSpPr>
        <p:spPr/>
        <p:txBody>
          <a:bodyPr/>
          <a:lstStyle/>
          <a:p>
            <a:endParaRPr lang="zh-TW" altLang="en-US">
              <a:solidFill>
                <a:prstClr val="black"/>
              </a:solidFill>
            </a:endParaRPr>
          </a:p>
        </p:txBody>
      </p:sp>
      <p:sp>
        <p:nvSpPr>
          <p:cNvPr id="4" name="Slide Number Placeholder 3"/>
          <p:cNvSpPr>
            <a:spLocks noGrp="1"/>
          </p:cNvSpPr>
          <p:nvPr>
            <p:ph type="sldNum" sz="quarter" idx="12"/>
          </p:nvPr>
        </p:nvSpPr>
        <p:spPr/>
        <p:txBody>
          <a:bodyPr/>
          <a:lstStyle/>
          <a:p>
            <a:fld id="{6457F5D2-2A27-4907-B376-26A83E4152BF}"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546468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4059164-66C3-4189-AD50-78F0267E6877}" type="datetimeFigureOut">
              <a:rPr lang="zh-TW" altLang="en-US" smtClean="0"/>
              <a:t>2015/6/4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E5CE19F-CD72-4EAC-ADF4-7F082765F894}" type="slidenum">
              <a:rPr lang="zh-TW" altLang="en-US" smtClean="0"/>
              <a:t>‹#›</a:t>
            </a:fld>
            <a:endParaRPr lang="zh-TW" altLang="en-US"/>
          </a:p>
        </p:txBody>
      </p:sp>
    </p:spTree>
    <p:extLst>
      <p:ext uri="{BB962C8B-B14F-4D97-AF65-F5344CB8AC3E}">
        <p14:creationId xmlns:p14="http://schemas.microsoft.com/office/powerpoint/2010/main" val="24555146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970369" y="1388534"/>
            <a:ext cx="2788841" cy="1371600"/>
          </a:xfrm>
        </p:spPr>
        <p:txBody>
          <a:bodyPr anchor="b">
            <a:normAutofit/>
          </a:bodyPr>
          <a:lstStyle>
            <a:lvl1pPr algn="ctr">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064002" y="982136"/>
            <a:ext cx="4102100" cy="4893735"/>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970369" y="3031065"/>
            <a:ext cx="2788841"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913CEB72-88EC-40EC-838E-409344E9A25A}" type="datetimeFigureOut">
              <a:rPr lang="zh-TW" altLang="en-US" smtClean="0">
                <a:solidFill>
                  <a:prstClr val="black"/>
                </a:solidFill>
              </a:rPr>
              <a:pPr/>
              <a:t>2015/6/4</a:t>
            </a:fld>
            <a:endParaRPr lang="zh-TW" altLang="en-US">
              <a:solidFill>
                <a:prstClr val="black"/>
              </a:solidFill>
            </a:endParaRPr>
          </a:p>
        </p:txBody>
      </p:sp>
      <p:sp>
        <p:nvSpPr>
          <p:cNvPr id="6" name="Footer Placeholder 5"/>
          <p:cNvSpPr>
            <a:spLocks noGrp="1"/>
          </p:cNvSpPr>
          <p:nvPr>
            <p:ph type="ftr" sz="quarter" idx="11"/>
          </p:nvPr>
        </p:nvSpPr>
        <p:spPr/>
        <p:txBody>
          <a:bodyPr/>
          <a:lstStyle/>
          <a:p>
            <a:endParaRPr lang="zh-TW" altLang="en-US">
              <a:solidFill>
                <a:prstClr val="black"/>
              </a:solidFill>
            </a:endParaRPr>
          </a:p>
        </p:txBody>
      </p:sp>
      <p:sp>
        <p:nvSpPr>
          <p:cNvPr id="7" name="Slide Number Placeholder 6"/>
          <p:cNvSpPr>
            <a:spLocks noGrp="1"/>
          </p:cNvSpPr>
          <p:nvPr>
            <p:ph type="sldNum" sz="quarter" idx="12"/>
          </p:nvPr>
        </p:nvSpPr>
        <p:spPr/>
        <p:txBody>
          <a:bodyPr/>
          <a:lstStyle/>
          <a:p>
            <a:fld id="{6457F5D2-2A27-4907-B376-26A83E4152BF}" type="slidenum">
              <a:rPr lang="zh-TW" altLang="en-US" smtClean="0">
                <a:solidFill>
                  <a:prstClr val="black"/>
                </a:solidFill>
              </a:rPr>
              <a:pPr/>
              <a:t>‹#›</a:t>
            </a:fld>
            <a:endParaRPr lang="zh-TW" altLang="en-US">
              <a:solidFill>
                <a:prstClr val="black"/>
              </a:solidFill>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40652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800" b="0"/>
            </a:lvl1pPr>
          </a:lstStyle>
          <a:p>
            <a:r>
              <a:rPr lang="zh-TW" altLang="en-US" smtClean="0"/>
              <a:t>按一下以編輯母片標題樣式</a:t>
            </a:r>
            <a:endParaRPr lang="en-US" dirty="0"/>
          </a:p>
        </p:txBody>
      </p:sp>
      <p:sp>
        <p:nvSpPr>
          <p:cNvPr id="17" name="Picture Placeholder 2"/>
          <p:cNvSpPr>
            <a:spLocks noGrp="1" noChangeAspect="1"/>
          </p:cNvSpPr>
          <p:nvPr>
            <p:ph type="pic" idx="1"/>
          </p:nvPr>
        </p:nvSpPr>
        <p:spPr>
          <a:xfrm>
            <a:off x="6071125"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913CEB72-88EC-40EC-838E-409344E9A25A}" type="datetimeFigureOut">
              <a:rPr lang="zh-TW" altLang="en-US" smtClean="0">
                <a:solidFill>
                  <a:prstClr val="black"/>
                </a:solidFill>
              </a:rPr>
              <a:pPr/>
              <a:t>2015/6/4</a:t>
            </a:fld>
            <a:endParaRPr lang="zh-TW" altLang="en-US">
              <a:solidFill>
                <a:prstClr val="black"/>
              </a:solidFill>
            </a:endParaRPr>
          </a:p>
        </p:txBody>
      </p:sp>
      <p:sp>
        <p:nvSpPr>
          <p:cNvPr id="6" name="Footer Placeholder 5"/>
          <p:cNvSpPr>
            <a:spLocks noGrp="1"/>
          </p:cNvSpPr>
          <p:nvPr>
            <p:ph type="ftr" sz="quarter" idx="11"/>
          </p:nvPr>
        </p:nvSpPr>
        <p:spPr/>
        <p:txBody>
          <a:bodyPr/>
          <a:lstStyle/>
          <a:p>
            <a:endParaRPr lang="zh-TW" altLang="en-US">
              <a:solidFill>
                <a:prstClr val="black"/>
              </a:solidFill>
            </a:endParaRPr>
          </a:p>
        </p:txBody>
      </p:sp>
      <p:sp>
        <p:nvSpPr>
          <p:cNvPr id="7" name="Slide Number Placeholder 6"/>
          <p:cNvSpPr>
            <a:spLocks noGrp="1"/>
          </p:cNvSpPr>
          <p:nvPr>
            <p:ph type="sldNum" sz="quarter" idx="12"/>
          </p:nvPr>
        </p:nvSpPr>
        <p:spPr/>
        <p:txBody>
          <a:bodyPr/>
          <a:lstStyle/>
          <a:p>
            <a:fld id="{6457F5D2-2A27-4907-B376-26A83E4152BF}"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38774435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81070" y="104142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913CEB72-88EC-40EC-838E-409344E9A25A}" type="datetimeFigureOut">
              <a:rPr lang="zh-TW" altLang="en-US" smtClean="0">
                <a:solidFill>
                  <a:prstClr val="black"/>
                </a:solidFill>
              </a:rPr>
              <a:pPr/>
              <a:t>2015/6/4</a:t>
            </a:fld>
            <a:endParaRPr lang="zh-TW" altLang="en-US">
              <a:solidFill>
                <a:prstClr val="black"/>
              </a:solidFill>
            </a:endParaRPr>
          </a:p>
        </p:txBody>
      </p:sp>
      <p:sp>
        <p:nvSpPr>
          <p:cNvPr id="6" name="Footer Placeholder 5"/>
          <p:cNvSpPr>
            <a:spLocks noGrp="1"/>
          </p:cNvSpPr>
          <p:nvPr>
            <p:ph type="ftr" sz="quarter" idx="11"/>
          </p:nvPr>
        </p:nvSpPr>
        <p:spPr/>
        <p:txBody>
          <a:bodyPr/>
          <a:lstStyle/>
          <a:p>
            <a:endParaRPr lang="zh-TW" altLang="en-US">
              <a:solidFill>
                <a:prstClr val="black"/>
              </a:solidFill>
            </a:endParaRPr>
          </a:p>
        </p:txBody>
      </p:sp>
      <p:sp>
        <p:nvSpPr>
          <p:cNvPr id="7" name="Slide Number Placeholder 6"/>
          <p:cNvSpPr>
            <a:spLocks noGrp="1"/>
          </p:cNvSpPr>
          <p:nvPr>
            <p:ph type="sldNum" sz="quarter" idx="12"/>
          </p:nvPr>
        </p:nvSpPr>
        <p:spPr/>
        <p:txBody>
          <a:bodyPr/>
          <a:lstStyle/>
          <a:p>
            <a:fld id="{6457F5D2-2A27-4907-B376-26A83E4152BF}"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41878133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977903" y="982132"/>
            <a:ext cx="7194549" cy="2954868"/>
          </a:xfrm>
        </p:spPr>
        <p:txBody>
          <a:bodyPr anchor="ctr">
            <a:normAutofit/>
          </a:bodyPr>
          <a:lstStyle>
            <a:lvl1pPr algn="ctr">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77903" y="4343420"/>
            <a:ext cx="7194549"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913CEB72-88EC-40EC-838E-409344E9A25A}"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6457F5D2-2A27-4907-B376-26A83E4152BF}" type="slidenum">
              <a:rPr lang="zh-TW" altLang="en-US" smtClean="0">
                <a:solidFill>
                  <a:prstClr val="black"/>
                </a:solidFill>
              </a:rPr>
              <a:pPr/>
              <a:t>‹#›</a:t>
            </a:fld>
            <a:endParaRPr lang="zh-TW" altLang="en-US">
              <a:solidFill>
                <a:prstClr val="black"/>
              </a:solidFill>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78785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084670" y="982132"/>
            <a:ext cx="6972299" cy="2370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1256110" y="3352800"/>
            <a:ext cx="66294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971551" y="4343420"/>
            <a:ext cx="720725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913CEB72-88EC-40EC-838E-409344E9A25A}"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6457F5D2-2A27-4907-B376-26A83E4152BF}" type="slidenum">
              <a:rPr lang="zh-TW" altLang="en-US" smtClean="0">
                <a:solidFill>
                  <a:prstClr val="black"/>
                </a:solidFill>
              </a:rPr>
              <a:pPr/>
              <a:t>‹#›</a:t>
            </a:fld>
            <a:endParaRPr lang="zh-TW" altLang="en-US">
              <a:solidFill>
                <a:prstClr val="black"/>
              </a:solidFill>
            </a:endParaRPr>
          </a:p>
        </p:txBody>
      </p:sp>
      <p:sp>
        <p:nvSpPr>
          <p:cNvPr id="14" name="TextBox 13"/>
          <p:cNvSpPr txBox="1"/>
          <p:nvPr/>
        </p:nvSpPr>
        <p:spPr>
          <a:xfrm>
            <a:off x="646510" y="879961"/>
            <a:ext cx="4572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7950200" y="2827870"/>
            <a:ext cx="4572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82534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71552" y="4777381"/>
            <a:ext cx="720725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913CEB72-88EC-40EC-838E-409344E9A25A}"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6457F5D2-2A27-4907-B376-26A83E4152BF}"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16715040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084670" y="982132"/>
            <a:ext cx="6972299" cy="2243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23" name="Text Placeholder 2"/>
          <p:cNvSpPr>
            <a:spLocks noGrp="1"/>
          </p:cNvSpPr>
          <p:nvPr>
            <p:ph type="body" idx="13"/>
          </p:nvPr>
        </p:nvSpPr>
        <p:spPr>
          <a:xfrm>
            <a:off x="971552" y="3639312"/>
            <a:ext cx="7207251"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3" name="Text Placeholder 2"/>
          <p:cNvSpPr>
            <a:spLocks noGrp="1"/>
          </p:cNvSpPr>
          <p:nvPr>
            <p:ph type="body" idx="1"/>
          </p:nvPr>
        </p:nvSpPr>
        <p:spPr>
          <a:xfrm>
            <a:off x="971552" y="4529667"/>
            <a:ext cx="7207251"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913CEB72-88EC-40EC-838E-409344E9A25A}"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6457F5D2-2A27-4907-B376-26A83E4152BF}" type="slidenum">
              <a:rPr lang="zh-TW" altLang="en-US" smtClean="0">
                <a:solidFill>
                  <a:prstClr val="black"/>
                </a:solidFill>
              </a:rPr>
              <a:pPr/>
              <a:t>‹#›</a:t>
            </a:fld>
            <a:endParaRPr lang="zh-TW" altLang="en-US">
              <a:solidFill>
                <a:prstClr val="black"/>
              </a:solidFill>
            </a:endParaRPr>
          </a:p>
        </p:txBody>
      </p:sp>
      <p:sp>
        <p:nvSpPr>
          <p:cNvPr id="12" name="TextBox 11"/>
          <p:cNvSpPr txBox="1"/>
          <p:nvPr/>
        </p:nvSpPr>
        <p:spPr>
          <a:xfrm>
            <a:off x="646510" y="879961"/>
            <a:ext cx="4572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7950200" y="2599261"/>
            <a:ext cx="4572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32004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zh-TW" altLang="en-US" smtClean="0"/>
              <a:t>按一下以編輯母片標題樣式</a:t>
            </a:r>
            <a:endParaRPr lang="en-US" dirty="0"/>
          </a:p>
        </p:txBody>
      </p:sp>
      <p:sp>
        <p:nvSpPr>
          <p:cNvPr id="20" name="Text Placeholder 2"/>
          <p:cNvSpPr>
            <a:spLocks noGrp="1"/>
          </p:cNvSpPr>
          <p:nvPr>
            <p:ph type="body" idx="13"/>
          </p:nvPr>
        </p:nvSpPr>
        <p:spPr>
          <a:xfrm>
            <a:off x="971552" y="3630168"/>
            <a:ext cx="7207251"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3" name="Text Placeholder 2"/>
          <p:cNvSpPr>
            <a:spLocks noGrp="1"/>
          </p:cNvSpPr>
          <p:nvPr>
            <p:ph type="body" idx="1"/>
          </p:nvPr>
        </p:nvSpPr>
        <p:spPr>
          <a:xfrm>
            <a:off x="971560" y="4470420"/>
            <a:ext cx="7207253"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913CEB72-88EC-40EC-838E-409344E9A25A}"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6457F5D2-2A27-4907-B376-26A83E4152BF}" type="slidenum">
              <a:rPr lang="zh-TW" altLang="en-US" smtClean="0">
                <a:solidFill>
                  <a:prstClr val="black"/>
                </a:solidFill>
              </a:rPr>
              <a:pPr/>
              <a:t>‹#›</a:t>
            </a:fld>
            <a:endParaRPr lang="zh-TW" altLang="en-US">
              <a:solidFill>
                <a:prstClr val="black"/>
              </a:solidFill>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78615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913CEB72-88EC-40EC-838E-409344E9A25A}"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6457F5D2-2A27-4907-B376-26A83E4152BF}" type="slidenum">
              <a:rPr lang="zh-TW" altLang="en-US" smtClean="0">
                <a:solidFill>
                  <a:prstClr val="black"/>
                </a:solidFill>
              </a:rPr>
              <a:pPr/>
              <a:t>‹#›</a:t>
            </a:fld>
            <a:endParaRPr lang="zh-TW" altLang="en-US">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50530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28" y="982136"/>
            <a:ext cx="1418171" cy="489373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971559" y="982132"/>
            <a:ext cx="5574769" cy="4893734"/>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913CEB72-88EC-40EC-838E-409344E9A25A}"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6457F5D2-2A27-4907-B376-26A83E4152BF}" type="slidenum">
              <a:rPr lang="zh-TW" altLang="en-US" smtClean="0">
                <a:solidFill>
                  <a:prstClr val="black"/>
                </a:solidFill>
              </a:rPr>
              <a:pPr/>
              <a:t>‹#›</a:t>
            </a:fld>
            <a:endParaRPr lang="zh-TW" altLang="en-US">
              <a:solidFill>
                <a:prstClr val="black"/>
              </a:solidFill>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1556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9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4059164-66C3-4189-AD50-78F0267E6877}" type="datetimeFigureOut">
              <a:rPr lang="zh-TW" altLang="en-US" smtClean="0"/>
              <a:t>2015/6/4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E5CE19F-CD72-4EAC-ADF4-7F082765F894}" type="slidenum">
              <a:rPr lang="zh-TW" altLang="en-US" smtClean="0"/>
              <a:t>‹#›</a:t>
            </a:fld>
            <a:endParaRPr lang="zh-TW" altLang="en-US"/>
          </a:p>
        </p:txBody>
      </p:sp>
    </p:spTree>
    <p:extLst>
      <p:ext uri="{BB962C8B-B14F-4D97-AF65-F5344CB8AC3E}">
        <p14:creationId xmlns:p14="http://schemas.microsoft.com/office/powerpoint/2010/main" val="15680526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871132"/>
            <a:ext cx="5111752" cy="1515533"/>
          </a:xfrm>
        </p:spPr>
        <p:txBody>
          <a:bodyPr anchor="b">
            <a:noAutofit/>
          </a:bodyPr>
          <a:lstStyle>
            <a:lvl1pPr algn="ctr">
              <a:defRPr sz="54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5987425" y="5037663"/>
            <a:ext cx="673100" cy="279400"/>
          </a:xfrm>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a:xfrm>
            <a:off x="2019298" y="5037663"/>
            <a:ext cx="3910976" cy="279400"/>
          </a:xfrm>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a:xfrm>
            <a:off x="6717676" y="5037663"/>
            <a:ext cx="413375" cy="279400"/>
          </a:xfrm>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1271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27547250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99408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6" name="Footer Placeholder 5"/>
          <p:cNvSpPr>
            <a:spLocks noGrp="1"/>
          </p:cNvSpPr>
          <p:nvPr>
            <p:ph type="ftr" sz="quarter" idx="11"/>
          </p:nvPr>
        </p:nvSpPr>
        <p:spPr/>
        <p:txBody>
          <a:bodyPr/>
          <a:lstStyle/>
          <a:p>
            <a:endParaRPr lang="zh-TW" altLang="en-US">
              <a:solidFill>
                <a:prstClr val="black"/>
              </a:solidFill>
            </a:endParaRPr>
          </a:p>
        </p:txBody>
      </p:sp>
      <p:sp>
        <p:nvSpPr>
          <p:cNvPr id="7" name="Slide Number Placeholder 6"/>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39824060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8" name="Footer Placeholder 7"/>
          <p:cNvSpPr>
            <a:spLocks noGrp="1"/>
          </p:cNvSpPr>
          <p:nvPr>
            <p:ph type="ftr" sz="quarter" idx="11"/>
          </p:nvPr>
        </p:nvSpPr>
        <p:spPr/>
        <p:txBody>
          <a:bodyPr/>
          <a:lstStyle/>
          <a:p>
            <a:endParaRPr lang="zh-TW" altLang="en-US">
              <a:solidFill>
                <a:prstClr val="black"/>
              </a:solidFill>
            </a:endParaRPr>
          </a:p>
        </p:txBody>
      </p:sp>
      <p:sp>
        <p:nvSpPr>
          <p:cNvPr id="9" name="Slide Number Placeholder 8"/>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78286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4" name="Footer Placeholder 3"/>
          <p:cNvSpPr>
            <a:spLocks noGrp="1"/>
          </p:cNvSpPr>
          <p:nvPr>
            <p:ph type="ftr" sz="quarter" idx="11"/>
          </p:nvPr>
        </p:nvSpPr>
        <p:spPr/>
        <p:txBody>
          <a:bodyPr/>
          <a:lstStyle/>
          <a:p>
            <a:endParaRPr lang="zh-TW" altLang="en-US">
              <a:solidFill>
                <a:prstClr val="black"/>
              </a:solidFill>
            </a:endParaRPr>
          </a:p>
        </p:txBody>
      </p:sp>
      <p:sp>
        <p:nvSpPr>
          <p:cNvPr id="5" name="Slide Number Placeholder 4"/>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89656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3" name="Footer Placeholder 2"/>
          <p:cNvSpPr>
            <a:spLocks noGrp="1"/>
          </p:cNvSpPr>
          <p:nvPr>
            <p:ph type="ftr" sz="quarter" idx="11"/>
          </p:nvPr>
        </p:nvSpPr>
        <p:spPr/>
        <p:txBody>
          <a:bodyPr/>
          <a:lstStyle/>
          <a:p>
            <a:endParaRPr lang="zh-TW" altLang="en-US">
              <a:solidFill>
                <a:prstClr val="black"/>
              </a:solidFill>
            </a:endParaRPr>
          </a:p>
        </p:txBody>
      </p:sp>
      <p:sp>
        <p:nvSpPr>
          <p:cNvPr id="4" name="Slide Number Placeholder 3"/>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6468078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6" name="Footer Placeholder 5"/>
          <p:cNvSpPr>
            <a:spLocks noGrp="1"/>
          </p:cNvSpPr>
          <p:nvPr>
            <p:ph type="ftr" sz="quarter" idx="11"/>
          </p:nvPr>
        </p:nvSpPr>
        <p:spPr/>
        <p:txBody>
          <a:bodyPr/>
          <a:lstStyle/>
          <a:p>
            <a:endParaRPr lang="zh-TW" altLang="en-US">
              <a:solidFill>
                <a:prstClr val="black"/>
              </a:solidFill>
            </a:endParaRPr>
          </a:p>
        </p:txBody>
      </p:sp>
      <p:sp>
        <p:nvSpPr>
          <p:cNvPr id="7" name="Slide Number Placeholder 6"/>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37819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800" b="0"/>
            </a:lvl1pPr>
          </a:lstStyle>
          <a:p>
            <a:r>
              <a:rPr lang="zh-TW" altLang="en-US" smtClean="0"/>
              <a:t>按一下以編輯母片標題樣式</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6" name="Footer Placeholder 5"/>
          <p:cNvSpPr>
            <a:spLocks noGrp="1"/>
          </p:cNvSpPr>
          <p:nvPr>
            <p:ph type="ftr" sz="quarter" idx="11"/>
          </p:nvPr>
        </p:nvSpPr>
        <p:spPr/>
        <p:txBody>
          <a:bodyPr/>
          <a:lstStyle/>
          <a:p>
            <a:endParaRPr lang="zh-TW" altLang="en-US">
              <a:solidFill>
                <a:prstClr val="black"/>
              </a:solidFill>
            </a:endParaRPr>
          </a:p>
        </p:txBody>
      </p:sp>
      <p:sp>
        <p:nvSpPr>
          <p:cNvPr id="7" name="Slide Number Placeholder 6"/>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24624140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6" name="Footer Placeholder 5"/>
          <p:cNvSpPr>
            <a:spLocks noGrp="1"/>
          </p:cNvSpPr>
          <p:nvPr>
            <p:ph type="ftr" sz="quarter" idx="11"/>
          </p:nvPr>
        </p:nvSpPr>
        <p:spPr/>
        <p:txBody>
          <a:bodyPr/>
          <a:lstStyle/>
          <a:p>
            <a:endParaRPr lang="zh-TW" altLang="en-US">
              <a:solidFill>
                <a:prstClr val="black"/>
              </a:solidFill>
            </a:endParaRPr>
          </a:p>
        </p:txBody>
      </p:sp>
      <p:sp>
        <p:nvSpPr>
          <p:cNvPr id="7" name="Slide Number Placeholder 6"/>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709882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4059164-66C3-4189-AD50-78F0267E6877}" type="datetimeFigureOut">
              <a:rPr lang="zh-TW" altLang="en-US" smtClean="0"/>
              <a:t>2015/6/4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E5CE19F-CD72-4EAC-ADF4-7F082765F894}" type="slidenum">
              <a:rPr lang="zh-TW" altLang="en-US" smtClean="0"/>
              <a:t>‹#›</a:t>
            </a:fld>
            <a:endParaRPr lang="zh-TW" altLang="en-US"/>
          </a:p>
        </p:txBody>
      </p:sp>
    </p:spTree>
    <p:extLst>
      <p:ext uri="{BB962C8B-B14F-4D97-AF65-F5344CB8AC3E}">
        <p14:creationId xmlns:p14="http://schemas.microsoft.com/office/powerpoint/2010/main" val="24990947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08253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sp>
        <p:nvSpPr>
          <p:cNvPr id="14" name="TextBox 13"/>
          <p:cNvSpPr txBox="1"/>
          <p:nvPr/>
        </p:nvSpPr>
        <p:spPr>
          <a:xfrm>
            <a:off x="646510" y="879961"/>
            <a:ext cx="4572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7950200" y="2827870"/>
            <a:ext cx="4572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12217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20592654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23"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sp>
        <p:nvSpPr>
          <p:cNvPr id="12" name="TextBox 11"/>
          <p:cNvSpPr txBox="1"/>
          <p:nvPr/>
        </p:nvSpPr>
        <p:spPr>
          <a:xfrm>
            <a:off x="646510" y="879961"/>
            <a:ext cx="4572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7950200" y="2599261"/>
            <a:ext cx="4572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71225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zh-TW" altLang="en-US" smtClean="0"/>
              <a:t>按一下以編輯母片標題樣式</a:t>
            </a:r>
            <a:endParaRPr lang="en-US" dirty="0"/>
          </a:p>
        </p:txBody>
      </p:sp>
      <p:sp>
        <p:nvSpPr>
          <p:cNvPr id="20"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77549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9730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77490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871132"/>
            <a:ext cx="5111752" cy="1515533"/>
          </a:xfrm>
        </p:spPr>
        <p:txBody>
          <a:bodyPr anchor="b">
            <a:noAutofit/>
          </a:bodyPr>
          <a:lstStyle>
            <a:lvl1pPr algn="ctr">
              <a:defRPr sz="54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5987425" y="5037663"/>
            <a:ext cx="673100" cy="279400"/>
          </a:xfrm>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a:xfrm>
            <a:off x="2019298" y="5037663"/>
            <a:ext cx="3910976" cy="279400"/>
          </a:xfrm>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a:xfrm>
            <a:off x="6717676" y="5037663"/>
            <a:ext cx="413375" cy="279400"/>
          </a:xfrm>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93630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3071295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8A8638E0-16BC-4A6C-8E05-D80152851DFC}" type="slidenum">
              <a:rPr lang="zh-TW" altLang="en-US" smtClean="0">
                <a:solidFill>
                  <a:prstClr val="black"/>
                </a:solidFill>
              </a:rPr>
              <a:pPr/>
              <a:t>‹#›</a:t>
            </a:fld>
            <a:endParaRPr lang="zh-TW" altLang="en-US">
              <a:solidFill>
                <a:prstClr val="black"/>
              </a:solidFill>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3199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4.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image" Target="../media/image4.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3.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image" Target="../media/image4.pn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image" Target="../media/image3.pn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theme" Target="../theme/theme6.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image" Target="../media/image4.png"/><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19" Type="http://schemas.openxmlformats.org/officeDocument/2006/relationships/image" Target="../media/image3.png"/><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theme" Target="../theme/theme7.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image" Target="../media/image4.png"/><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19" Type="http://schemas.openxmlformats.org/officeDocument/2006/relationships/image" Target="../media/image3.png"/><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8.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9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59164-66C3-4189-AD50-78F0267E6877}" type="datetimeFigureOut">
              <a:rPr lang="zh-TW" altLang="en-US" smtClean="0"/>
              <a:t>2015/6/4</a:t>
            </a:fld>
            <a:endParaRPr lang="zh-TW" altLang="en-US"/>
          </a:p>
        </p:txBody>
      </p:sp>
      <p:sp>
        <p:nvSpPr>
          <p:cNvPr id="5" name="頁尾版面配置區 4"/>
          <p:cNvSpPr>
            <a:spLocks noGrp="1"/>
          </p:cNvSpPr>
          <p:nvPr>
            <p:ph type="ftr" sz="quarter" idx="3"/>
          </p:nvPr>
        </p:nvSpPr>
        <p:spPr>
          <a:xfrm>
            <a:off x="3124200" y="635639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9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CE19F-CD72-4EAC-ADF4-7F082765F894}" type="slidenum">
              <a:rPr lang="zh-TW" altLang="en-US" smtClean="0"/>
              <a:t>‹#›</a:t>
            </a:fld>
            <a:endParaRPr lang="zh-TW" altLang="en-US"/>
          </a:p>
        </p:txBody>
      </p:sp>
    </p:spTree>
    <p:extLst>
      <p:ext uri="{BB962C8B-B14F-4D97-AF65-F5344CB8AC3E}">
        <p14:creationId xmlns:p14="http://schemas.microsoft.com/office/powerpoint/2010/main" val="4074294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77"/>
            <a:ext cx="7200897" cy="1303867"/>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71552" y="2556932"/>
            <a:ext cx="7200897" cy="3318936"/>
          </a:xfrm>
          <a:prstGeom prst="rect">
            <a:avLst/>
          </a:prstGeom>
        </p:spPr>
        <p:txBody>
          <a:bodyPr vert="horz" lIns="91440" tIns="45720" rIns="91440" bIns="45720" rtlCol="0"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3"/>
          </p:nvPr>
        </p:nvSpPr>
        <p:spPr>
          <a:xfrm>
            <a:off x="971552" y="5969000"/>
            <a:ext cx="5479425"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TW" altLang="en-US">
              <a:solidFill>
                <a:prstClr val="black"/>
              </a:solidFill>
            </a:endParaRPr>
          </a:p>
        </p:txBody>
      </p:sp>
      <p:sp>
        <p:nvSpPr>
          <p:cNvPr id="6" name="Slide Number Placeholder 5"/>
          <p:cNvSpPr>
            <a:spLocks noGrp="1"/>
          </p:cNvSpPr>
          <p:nvPr>
            <p:ph type="sldNum" sz="quarter" idx="4"/>
          </p:nvPr>
        </p:nvSpPr>
        <p:spPr>
          <a:xfrm>
            <a:off x="7765448" y="5969000"/>
            <a:ext cx="40702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8638E0-16BC-4A6C-8E05-D80152851DFC}"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9783494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65"/>
            <a:ext cx="7200897" cy="1303867"/>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71552" y="2556932"/>
            <a:ext cx="7200897" cy="3318936"/>
          </a:xfrm>
          <a:prstGeom prst="rect">
            <a:avLst/>
          </a:prstGeom>
        </p:spPr>
        <p:txBody>
          <a:bodyPr vert="horz" lIns="91440" tIns="45720" rIns="91440" bIns="45720" rtlCol="0"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78E9D42-662E-45F5-BB39-86688D85A0E1}"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3"/>
          </p:nvPr>
        </p:nvSpPr>
        <p:spPr>
          <a:xfrm>
            <a:off x="971552" y="5969000"/>
            <a:ext cx="5479425"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TW" altLang="en-US">
              <a:solidFill>
                <a:prstClr val="black"/>
              </a:solidFill>
            </a:endParaRPr>
          </a:p>
        </p:txBody>
      </p:sp>
      <p:sp>
        <p:nvSpPr>
          <p:cNvPr id="6" name="Slide Number Placeholder 5"/>
          <p:cNvSpPr>
            <a:spLocks noGrp="1"/>
          </p:cNvSpPr>
          <p:nvPr>
            <p:ph type="sldNum" sz="quarter" idx="4"/>
          </p:nvPr>
        </p:nvSpPr>
        <p:spPr>
          <a:xfrm>
            <a:off x="7765442" y="5969000"/>
            <a:ext cx="40702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5FAC1F-7EDD-4E2E-9F66-72A6B4FFF2D6}"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354589619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59"/>
            <a:ext cx="7200897" cy="1303867"/>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71552" y="2556932"/>
            <a:ext cx="7200897" cy="3318936"/>
          </a:xfrm>
          <a:prstGeom prst="rect">
            <a:avLst/>
          </a:prstGeom>
        </p:spPr>
        <p:txBody>
          <a:bodyPr vert="horz" lIns="91440" tIns="45720" rIns="91440" bIns="45720" rtlCol="0"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9B6DD0-EE05-45DF-9A5E-BDD947EF24DD}"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3"/>
          </p:nvPr>
        </p:nvSpPr>
        <p:spPr>
          <a:xfrm>
            <a:off x="971552" y="5969000"/>
            <a:ext cx="5479425"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TW" altLang="en-US">
              <a:solidFill>
                <a:prstClr val="black"/>
              </a:solidFill>
            </a:endParaRPr>
          </a:p>
        </p:txBody>
      </p:sp>
      <p:sp>
        <p:nvSpPr>
          <p:cNvPr id="6" name="Slide Number Placeholder 5"/>
          <p:cNvSpPr>
            <a:spLocks noGrp="1"/>
          </p:cNvSpPr>
          <p:nvPr>
            <p:ph type="sldNum" sz="quarter" idx="4"/>
          </p:nvPr>
        </p:nvSpPr>
        <p:spPr>
          <a:xfrm>
            <a:off x="7765439" y="5969000"/>
            <a:ext cx="40702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FD69C5D-AC80-4572-A29E-6D892E116379}"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29936278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53"/>
            <a:ext cx="7200897" cy="1303867"/>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71552" y="2556932"/>
            <a:ext cx="7200897" cy="3318936"/>
          </a:xfrm>
          <a:prstGeom prst="rect">
            <a:avLst/>
          </a:prstGeom>
        </p:spPr>
        <p:txBody>
          <a:bodyPr vert="horz" lIns="91440" tIns="45720" rIns="91440" bIns="45720" rtlCol="0"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13CEB72-88EC-40EC-838E-409344E9A25A}"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3"/>
          </p:nvPr>
        </p:nvSpPr>
        <p:spPr>
          <a:xfrm>
            <a:off x="971552" y="5969000"/>
            <a:ext cx="5479425"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TW" altLang="en-US">
              <a:solidFill>
                <a:prstClr val="black"/>
              </a:solidFill>
            </a:endParaRPr>
          </a:p>
        </p:txBody>
      </p:sp>
      <p:sp>
        <p:nvSpPr>
          <p:cNvPr id="6" name="Slide Number Placeholder 5"/>
          <p:cNvSpPr>
            <a:spLocks noGrp="1"/>
          </p:cNvSpPr>
          <p:nvPr>
            <p:ph type="sldNum" sz="quarter" idx="4"/>
          </p:nvPr>
        </p:nvSpPr>
        <p:spPr>
          <a:xfrm>
            <a:off x="7765436" y="5969000"/>
            <a:ext cx="40702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457F5D2-2A27-4907-B376-26A83E4152BF}"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67508049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TW" altLang="en-US">
              <a:solidFill>
                <a:prstClr val="black"/>
              </a:solidFill>
            </a:endParaRPr>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8638E0-16BC-4A6C-8E05-D80152851DFC}"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126040700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D391AAB-83DB-4153-ABCB-D0EBAA4A8F29}" type="datetimeFigureOut">
              <a:rPr lang="zh-TW" altLang="en-US" smtClean="0">
                <a:solidFill>
                  <a:prstClr val="black"/>
                </a:solidFill>
              </a:rPr>
              <a:pPr/>
              <a:t>2015/6/4</a:t>
            </a:fld>
            <a:endParaRPr lang="zh-TW" altLang="en-US">
              <a:solidFill>
                <a:prstClr val="black"/>
              </a:solidFill>
            </a:endParaRPr>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TW" altLang="en-US">
              <a:solidFill>
                <a:prstClr val="black"/>
              </a:solidFill>
            </a:endParaRPr>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8638E0-16BC-4A6C-8E05-D80152851DFC}"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255262688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5B0AF-C6C6-4749-81A4-4D360C4A882E}" type="datetimeFigureOut">
              <a:rPr lang="zh-TW" altLang="en-US" smtClean="0">
                <a:solidFill>
                  <a:prstClr val="black">
                    <a:tint val="75000"/>
                  </a:prstClr>
                </a:solidFill>
              </a:rPr>
              <a:pPr/>
              <a:t>2015/6/4</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CFFFB-F0D7-4FF0-A5CF-812A38682CF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3863850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100.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98.xml"/></Relationships>
</file>

<file path=ppt/slides/_rels/slide101.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54.jpg"/><Relationship Id="rId1" Type="http://schemas.openxmlformats.org/officeDocument/2006/relationships/slideLayout" Target="../slideLayouts/slideLayout103.xml"/><Relationship Id="rId5" Type="http://schemas.openxmlformats.org/officeDocument/2006/relationships/image" Target="../media/image29.png"/><Relationship Id="rId4" Type="http://schemas.openxmlformats.org/officeDocument/2006/relationships/image" Target="../media/image59.jpg"/></Relationships>
</file>

<file path=ppt/slides/_rels/slide10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4.jpg"/><Relationship Id="rId1" Type="http://schemas.openxmlformats.org/officeDocument/2006/relationships/slideLayout" Target="../slideLayouts/slideLayout103.xml"/><Relationship Id="rId6" Type="http://schemas.openxmlformats.org/officeDocument/2006/relationships/image" Target="../media/image32.png"/><Relationship Id="rId5" Type="http://schemas.openxmlformats.org/officeDocument/2006/relationships/image" Target="../media/image61.jpg"/><Relationship Id="rId4" Type="http://schemas.openxmlformats.org/officeDocument/2006/relationships/image" Target="../media/image60.jpg"/></Relationships>
</file>

<file path=ppt/slides/_rels/slide103.xml.rels><?xml version="1.0" encoding="UTF-8" standalone="yes"?>
<Relationships xmlns="http://schemas.openxmlformats.org/package/2006/relationships"><Relationship Id="rId8" Type="http://schemas.openxmlformats.org/officeDocument/2006/relationships/image" Target="../media/image67.jpg"/><Relationship Id="rId3" Type="http://schemas.openxmlformats.org/officeDocument/2006/relationships/image" Target="../media/image62.jpg"/><Relationship Id="rId7" Type="http://schemas.openxmlformats.org/officeDocument/2006/relationships/image" Target="../media/image66.jpg"/><Relationship Id="rId2" Type="http://schemas.openxmlformats.org/officeDocument/2006/relationships/image" Target="../media/image33.png"/><Relationship Id="rId1" Type="http://schemas.openxmlformats.org/officeDocument/2006/relationships/slideLayout" Target="../slideLayouts/slideLayout103.xml"/><Relationship Id="rId6" Type="http://schemas.openxmlformats.org/officeDocument/2006/relationships/image" Target="../media/image65.jpg"/><Relationship Id="rId5" Type="http://schemas.openxmlformats.org/officeDocument/2006/relationships/image" Target="../media/image64.jpg"/><Relationship Id="rId4" Type="http://schemas.openxmlformats.org/officeDocument/2006/relationships/image" Target="../media/image63.jp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0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54.jpg"/><Relationship Id="rId1" Type="http://schemas.openxmlformats.org/officeDocument/2006/relationships/slideLayout" Target="../slideLayouts/slideLayout103.xml"/><Relationship Id="rId4" Type="http://schemas.openxmlformats.org/officeDocument/2006/relationships/image" Target="../media/image69.jpg"/></Relationships>
</file>

<file path=ppt/slides/_rels/slide107.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10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09.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8.jpg"/><Relationship Id="rId1" Type="http://schemas.openxmlformats.org/officeDocument/2006/relationships/slideLayout" Target="../slideLayouts/slideLayout103.xml"/><Relationship Id="rId6" Type="http://schemas.openxmlformats.org/officeDocument/2006/relationships/image" Target="../media/image73.jpg"/><Relationship Id="rId5" Type="http://schemas.openxmlformats.org/officeDocument/2006/relationships/image" Target="../media/image72.jpg"/><Relationship Id="rId4" Type="http://schemas.openxmlformats.org/officeDocument/2006/relationships/image" Target="../media/image7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12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hyperlink" Target="http://zh.wikipedia.org/wiki/ISM%E9%A2%91%E6%AE%B5" TargetMode="External"/><Relationship Id="rId1" Type="http://schemas.openxmlformats.org/officeDocument/2006/relationships/slideLayout" Target="../slideLayouts/slideLayout3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2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emf"/><Relationship Id="rId1" Type="http://schemas.openxmlformats.org/officeDocument/2006/relationships/slideLayout" Target="../slideLayouts/slideLayout69.xml"/><Relationship Id="rId4" Type="http://schemas.openxmlformats.org/officeDocument/2006/relationships/image" Target="../media/image78.emf"/></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2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69.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0.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36.xml.rels><?xml version="1.0" encoding="UTF-8" standalone="yes"?>
<Relationships xmlns="http://schemas.openxmlformats.org/package/2006/relationships"><Relationship Id="rId3" Type="http://schemas.openxmlformats.org/officeDocument/2006/relationships/hyperlink" Target="http://tets.pixnet.net/blog/post/93359-%5b%E8%BD%89%E9%8C%84%5d-%E7%84%A1%E7%B7%9A%E7%B6%B2%E8%B7%AF%E5%85%A7%E9%83%A8%E8%AA%BF%E6%95%99%E5%8F%83%E6%95%B8%E4%B9%8B%E6%84%8F%E7%BE%A9" TargetMode="External"/><Relationship Id="rId2" Type="http://schemas.openxmlformats.org/officeDocument/2006/relationships/hyperlink" Target="http://zh.wikipedia.org/wiki/ISM%E9%A2%91%E6%AE%B5" TargetMode="External"/><Relationship Id="rId1" Type="http://schemas.openxmlformats.org/officeDocument/2006/relationships/slideLayout" Target="../slideLayouts/slideLayout30.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hyperlink" Target="http://zh.wikipedia.org/wiki/ISM%E9%A2%91%E6%AE%B5" TargetMode="Externa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3" Type="http://schemas.openxmlformats.org/officeDocument/2006/relationships/hyperlink" Target="http://en.wikipedia.org/wiki/Gaussian_frequency-shift_keying" TargetMode="External"/><Relationship Id="rId2" Type="http://schemas.openxmlformats.org/officeDocument/2006/relationships/hyperlink" Target="http://zh.wikipedia.org/wiki/ISM%E9%A2%91%E6%AE%B5" TargetMode="External"/><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5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7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8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3.jp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8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9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120.xml"/></Relationships>
</file>

<file path=ppt/slides/_rels/slide9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slideLayout" Target="../slideLayouts/slideLayout115.xml"/><Relationship Id="rId1" Type="http://schemas.openxmlformats.org/officeDocument/2006/relationships/themeOverride" Target="../theme/themeOverride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9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103.xml"/></Relationships>
</file>

<file path=ppt/slides/_rels/slide9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4.jpg"/><Relationship Id="rId1" Type="http://schemas.openxmlformats.org/officeDocument/2006/relationships/slideLayout" Target="../slideLayouts/slideLayout103.xml"/></Relationships>
</file>

<file path=ppt/slides/_rels/slide97.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98.xml"/></Relationships>
</file>

<file path=ppt/slides/_rels/slide98.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54.jpg"/><Relationship Id="rId1" Type="http://schemas.openxmlformats.org/officeDocument/2006/relationships/slideLayout" Target="../slideLayouts/slideLayout103.xml"/><Relationship Id="rId5" Type="http://schemas.openxmlformats.org/officeDocument/2006/relationships/image" Target="../media/image230.png"/><Relationship Id="rId4" Type="http://schemas.openxmlformats.org/officeDocument/2006/relationships/image" Target="../media/image57.jpg"/></Relationships>
</file>

<file path=ppt/slides/_rels/slide99.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54.jpg"/><Relationship Id="rId1" Type="http://schemas.openxmlformats.org/officeDocument/2006/relationships/slideLayout" Target="../slideLayouts/slideLayout103.xml"/><Relationship Id="rId4" Type="http://schemas.openxmlformats.org/officeDocument/2006/relationships/image" Target="../media/image58.jpg"/></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err="1" smtClean="0">
                <a:effectLst>
                  <a:outerShdw blurRad="38100" dist="38100" dir="2700000" algn="tl">
                    <a:srgbClr val="000000">
                      <a:alpha val="43137"/>
                    </a:srgbClr>
                  </a:outerShdw>
                </a:effectLst>
              </a:rPr>
              <a:t>Wifi</a:t>
            </a:r>
            <a:endParaRPr lang="zh-TW" altLang="en-US" dirty="0">
              <a:effectLst>
                <a:outerShdw blurRad="38100" dist="38100" dir="2700000" algn="tl">
                  <a:srgbClr val="000000">
                    <a:alpha val="43137"/>
                  </a:srgbClr>
                </a:outerShdw>
              </a:effectLst>
            </a:endParaRPr>
          </a:p>
        </p:txBody>
      </p:sp>
      <p:sp>
        <p:nvSpPr>
          <p:cNvPr id="3" name="副標題 2"/>
          <p:cNvSpPr>
            <a:spLocks noGrp="1"/>
          </p:cNvSpPr>
          <p:nvPr>
            <p:ph type="subTitle" idx="1"/>
          </p:nvPr>
        </p:nvSpPr>
        <p:spPr/>
        <p:txBody>
          <a:bodyPr/>
          <a:lstStyle/>
          <a:p>
            <a:r>
              <a:rPr lang="zh-TW" altLang="en-US" dirty="0" smtClean="0"/>
              <a:t>趙柏儒</a:t>
            </a:r>
            <a:endParaRPr lang="zh-TW" altLang="en-US" dirty="0"/>
          </a:p>
        </p:txBody>
      </p:sp>
    </p:spTree>
    <p:extLst>
      <p:ext uri="{BB962C8B-B14F-4D97-AF65-F5344CB8AC3E}">
        <p14:creationId xmlns:p14="http://schemas.microsoft.com/office/powerpoint/2010/main" val="107742150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600" dirty="0" err="1"/>
              <a:t>Backoff</a:t>
            </a:r>
            <a:r>
              <a:rPr lang="en-US" altLang="zh-TW" sz="3600" dirty="0"/>
              <a:t> time = </a:t>
            </a:r>
            <a:r>
              <a:rPr lang="en-US" altLang="zh-TW" sz="3600" dirty="0" smtClean="0"/>
              <a:t> </a:t>
            </a:r>
            <a:r>
              <a:rPr lang="en-US" altLang="zh-TW" sz="3600" dirty="0"/>
              <a:t>Random() * Slot time</a:t>
            </a:r>
            <a:endParaRPr lang="zh-TW" altLang="en-US" sz="3600"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0327" y="2356028"/>
            <a:ext cx="7122125" cy="3519317"/>
          </a:xfrm>
        </p:spPr>
      </p:pic>
    </p:spTree>
    <p:extLst>
      <p:ext uri="{BB962C8B-B14F-4D97-AF65-F5344CB8AC3E}">
        <p14:creationId xmlns:p14="http://schemas.microsoft.com/office/powerpoint/2010/main" val="369181471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文獻</a:t>
            </a:r>
            <a:r>
              <a:rPr lang="en-US" altLang="zh-TW" dirty="0" smtClean="0"/>
              <a:t>[Pan and Tseng, 2007]</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611561" y="2556932"/>
                <a:ext cx="7920880" cy="3752388"/>
              </a:xfrm>
            </p:spPr>
            <p:txBody>
              <a:bodyPr>
                <a:normAutofit/>
              </a:bodyPr>
              <a:lstStyle/>
              <a:p>
                <a:pPr lvl="0"/>
                <a:r>
                  <a:rPr lang="zh-TW" altLang="en-US" sz="2800" dirty="0" smtClean="0"/>
                  <a:t>又因為</a:t>
                </a:r>
                <a:r>
                  <a:rPr lang="en-US" altLang="zh-TW" sz="2800" dirty="0" err="1" smtClean="0"/>
                  <a:t>V’r</a:t>
                </a:r>
                <a:r>
                  <a:rPr lang="zh-TW" altLang="en-US" sz="2800" dirty="0" smtClean="0"/>
                  <a:t>的節點 </a:t>
                </a:r>
                <a:r>
                  <a:rPr lang="en-US" altLang="zh-TW" sz="2800" dirty="0" smtClean="0"/>
                  <a:t>v</a:t>
                </a:r>
                <a:r>
                  <a:rPr lang="zh-TW" altLang="en-US" sz="2800" dirty="0" smtClean="0"/>
                  <a:t> 能夠接受 </a:t>
                </a:r>
                <a:r>
                  <a:rPr lang="en-US" altLang="zh-TW" sz="2800" b="1" dirty="0" err="1" smtClean="0"/>
                  <a:t>Cv</a:t>
                </a:r>
                <a:r>
                  <a:rPr lang="en-US" altLang="zh-TW" sz="2800" b="1" dirty="0" smtClean="0"/>
                  <a:t>&gt;=(Cm-Rm)</a:t>
                </a:r>
                <a:r>
                  <a:rPr lang="zh-TW" altLang="en-US" sz="2800" dirty="0" smtClean="0"/>
                  <a:t>個終端設備，所以此圖可轉換成一個雙分圖</a:t>
                </a:r>
                <a:r>
                  <a:rPr lang="en-US" altLang="zh-TW" sz="2800" dirty="0" smtClean="0"/>
                  <a:t>(</a:t>
                </a:r>
                <a:r>
                  <a:rPr lang="en-US" altLang="zh-TW" sz="2800" dirty="0" err="1" smtClean="0"/>
                  <a:t>bigartite</a:t>
                </a:r>
                <a:r>
                  <a:rPr lang="en-US" altLang="zh-TW" sz="2800" dirty="0" smtClean="0"/>
                  <a:t> graph)</a:t>
                </a:r>
                <a:r>
                  <a:rPr lang="en-US" altLang="zh-TW" sz="2800" dirty="0"/>
                  <a:t> </a:t>
                </a:r>
                <a:r>
                  <a:rPr lang="en-US" altLang="zh-TW" sz="2800" b="1" dirty="0" smtClean="0">
                    <a:solidFill>
                      <a:srgbClr val="FF0000"/>
                    </a:solidFill>
                  </a:rPr>
                  <a:t>G</a:t>
                </a:r>
                <a:r>
                  <a:rPr lang="en-US" altLang="zh-TW" sz="2800" b="1" baseline="-25000" dirty="0">
                    <a:solidFill>
                      <a:srgbClr val="FF0000"/>
                    </a:solidFill>
                  </a:rPr>
                  <a:t>b</a:t>
                </a:r>
                <a:r>
                  <a:rPr lang="en-US" altLang="zh-TW" sz="2800" b="1" dirty="0">
                    <a:solidFill>
                      <a:srgbClr val="FF0000"/>
                    </a:solidFill>
                  </a:rPr>
                  <a:t>=( {</a:t>
                </a:r>
                <a:r>
                  <a:rPr lang="en-US" altLang="zh-TW" sz="2800" b="1" dirty="0" err="1">
                    <a:solidFill>
                      <a:srgbClr val="FF0000"/>
                    </a:solidFill>
                  </a:rPr>
                  <a:t>V’</a:t>
                </a:r>
                <a:r>
                  <a:rPr lang="en-US" altLang="zh-TW" sz="2800" b="1" baseline="-25000" dirty="0" err="1">
                    <a:solidFill>
                      <a:srgbClr val="FF0000"/>
                    </a:solidFill>
                  </a:rPr>
                  <a:t>br</a:t>
                </a:r>
                <a:r>
                  <a:rPr lang="en-US" altLang="zh-TW" sz="2800" b="1" baseline="-25000" dirty="0" smtClean="0">
                    <a:solidFill>
                      <a:srgbClr val="FF0000"/>
                    </a:solidFill>
                  </a:rPr>
                  <a:t> </a:t>
                </a:r>
                <a14:m>
                  <m:oMath xmlns:m="http://schemas.openxmlformats.org/officeDocument/2006/math">
                    <m:r>
                      <a:rPr lang="en-US" altLang="zh-TW" sz="2800" b="1">
                        <a:solidFill>
                          <a:srgbClr val="FF0000"/>
                        </a:solidFill>
                        <a:latin typeface="Cambria Math"/>
                      </a:rPr>
                      <m:t>∪</m:t>
                    </m:r>
                  </m:oMath>
                </a14:m>
                <a:r>
                  <a:rPr lang="en-US" altLang="zh-TW" sz="2800" b="1" dirty="0">
                    <a:solidFill>
                      <a:srgbClr val="FF0000"/>
                    </a:solidFill>
                  </a:rPr>
                  <a:t> </a:t>
                </a:r>
                <a:r>
                  <a:rPr lang="en-US" altLang="zh-TW" sz="2800" b="1" dirty="0" err="1">
                    <a:solidFill>
                      <a:srgbClr val="FF0000"/>
                    </a:solidFill>
                  </a:rPr>
                  <a:t>V</a:t>
                </a:r>
                <a:r>
                  <a:rPr lang="en-US" altLang="zh-TW" sz="2800" b="1" baseline="-25000" dirty="0" err="1">
                    <a:solidFill>
                      <a:srgbClr val="FF0000"/>
                    </a:solidFill>
                  </a:rPr>
                  <a:t>be</a:t>
                </a:r>
                <a:r>
                  <a:rPr lang="en-US" altLang="zh-TW" sz="2800" b="1" dirty="0">
                    <a:solidFill>
                      <a:srgbClr val="FF0000"/>
                    </a:solidFill>
                  </a:rPr>
                  <a:t>}, </a:t>
                </a:r>
                <a:r>
                  <a:rPr lang="en-US" altLang="zh-TW" sz="2800" b="1" dirty="0" err="1" smtClean="0">
                    <a:solidFill>
                      <a:srgbClr val="FF0000"/>
                    </a:solidFill>
                  </a:rPr>
                  <a:t>E</a:t>
                </a:r>
                <a:r>
                  <a:rPr lang="en-US" altLang="zh-TW" sz="2800" b="1" baseline="-25000" dirty="0" err="1" smtClean="0">
                    <a:solidFill>
                      <a:srgbClr val="FF0000"/>
                    </a:solidFill>
                  </a:rPr>
                  <a:t>bd</a:t>
                </a:r>
                <a:r>
                  <a:rPr lang="en-US" altLang="zh-TW" sz="2800" b="1" baseline="-25000" dirty="0" smtClean="0">
                    <a:solidFill>
                      <a:srgbClr val="FF0000"/>
                    </a:solidFill>
                  </a:rPr>
                  <a:t> </a:t>
                </a:r>
                <a:r>
                  <a:rPr lang="en-US" altLang="zh-TW" sz="2800" b="1" dirty="0" smtClean="0">
                    <a:solidFill>
                      <a:srgbClr val="FF0000"/>
                    </a:solidFill>
                  </a:rPr>
                  <a:t> </a:t>
                </a:r>
                <a:r>
                  <a:rPr lang="en-US" altLang="zh-TW" sz="2800" b="1" dirty="0">
                    <a:solidFill>
                      <a:srgbClr val="FF0000"/>
                    </a:solidFill>
                  </a:rPr>
                  <a:t>)</a:t>
                </a:r>
                <a:endParaRPr lang="zh-TW" altLang="zh-TW" sz="2800" b="1" dirty="0">
                  <a:solidFill>
                    <a:srgbClr val="FF0000"/>
                  </a:solidFill>
                </a:endParaRPr>
              </a:p>
              <a:p>
                <a:pPr marL="0" indent="0">
                  <a:buNone/>
                </a:pPr>
                <a:r>
                  <a:rPr lang="en-US" altLang="zh-TW" sz="2800" dirty="0" smtClean="0"/>
                  <a:t>	1.</a:t>
                </a:r>
                <a:r>
                  <a:rPr lang="en-US" altLang="zh-TW" dirty="0" smtClean="0"/>
                  <a:t>V’</a:t>
                </a:r>
                <a:r>
                  <a:rPr lang="en-US" altLang="zh-TW" baseline="-25000" dirty="0" smtClean="0"/>
                  <a:t>r</a:t>
                </a:r>
                <a:r>
                  <a:rPr lang="zh-TW" altLang="en-US" dirty="0" smtClean="0"/>
                  <a:t> 的節點</a:t>
                </a:r>
                <a:r>
                  <a:rPr lang="zh-TW" altLang="en-US" dirty="0"/>
                  <a:t> </a:t>
                </a:r>
                <a:r>
                  <a:rPr lang="en-US" altLang="zh-TW" dirty="0" smtClean="0"/>
                  <a:t>v </a:t>
                </a:r>
                <a:r>
                  <a:rPr lang="zh-TW" altLang="en-US" dirty="0" smtClean="0"/>
                  <a:t>產生 </a:t>
                </a:r>
                <a:r>
                  <a:rPr lang="en-US" altLang="zh-TW" dirty="0" err="1" smtClean="0"/>
                  <a:t>Cv</a:t>
                </a:r>
                <a:r>
                  <a:rPr lang="zh-TW" altLang="en-US" dirty="0" smtClean="0"/>
                  <a:t> 個節點</a:t>
                </a:r>
                <a:r>
                  <a:rPr lang="en-US" altLang="zh-TW" dirty="0" smtClean="0"/>
                  <a:t>V1, V2,……,</a:t>
                </a:r>
                <a:r>
                  <a:rPr lang="en-US" altLang="zh-TW" dirty="0" err="1" smtClean="0"/>
                  <a:t>Vcv</a:t>
                </a:r>
                <a:r>
                  <a:rPr lang="zh-TW" altLang="en-US" dirty="0" smtClean="0"/>
                  <a:t> 於 </a:t>
                </a:r>
                <a:r>
                  <a:rPr lang="en-US" altLang="zh-TW" dirty="0" err="1" smtClean="0"/>
                  <a:t>V’</a:t>
                </a:r>
                <a:r>
                  <a:rPr lang="en-US" altLang="zh-TW" baseline="-25000" dirty="0" err="1" smtClean="0"/>
                  <a:t>br</a:t>
                </a:r>
                <a:r>
                  <a:rPr lang="zh-TW" altLang="en-US" baseline="-25000" dirty="0" smtClean="0"/>
                  <a:t> </a:t>
                </a:r>
                <a:r>
                  <a:rPr lang="zh-TW" altLang="en-US" dirty="0" smtClean="0"/>
                  <a:t>中</a:t>
                </a:r>
                <a:endParaRPr lang="en-US" altLang="zh-TW" dirty="0" smtClean="0"/>
              </a:p>
              <a:p>
                <a:pPr marL="0" indent="0">
                  <a:buNone/>
                </a:pPr>
                <a:r>
                  <a:rPr lang="en-US" altLang="zh-TW" dirty="0"/>
                  <a:t>	</a:t>
                </a:r>
                <a:r>
                  <a:rPr lang="en-US" altLang="zh-TW" dirty="0" smtClean="0"/>
                  <a:t>2.V</a:t>
                </a:r>
                <a:r>
                  <a:rPr lang="en-US" altLang="zh-TW" baseline="-25000" dirty="0" smtClean="0"/>
                  <a:t>e</a:t>
                </a:r>
                <a:r>
                  <a:rPr lang="zh-TW" altLang="en-US" baseline="-25000" dirty="0" smtClean="0"/>
                  <a:t> </a:t>
                </a:r>
                <a:r>
                  <a:rPr lang="zh-TW" altLang="en-US" dirty="0" smtClean="0"/>
                  <a:t>的</a:t>
                </a:r>
                <a:r>
                  <a:rPr lang="zh-TW" altLang="en-US" dirty="0"/>
                  <a:t>節點 </a:t>
                </a:r>
                <a:r>
                  <a:rPr lang="en-US" altLang="zh-TW" dirty="0" smtClean="0"/>
                  <a:t>u </a:t>
                </a:r>
                <a:r>
                  <a:rPr lang="zh-TW" altLang="en-US" dirty="0" smtClean="0"/>
                  <a:t>產生一個節點 </a:t>
                </a:r>
                <a:r>
                  <a:rPr lang="en-US" altLang="zh-TW" dirty="0" smtClean="0"/>
                  <a:t>u </a:t>
                </a:r>
                <a:r>
                  <a:rPr lang="zh-TW" altLang="en-US" dirty="0" smtClean="0"/>
                  <a:t>於</a:t>
                </a:r>
                <a:r>
                  <a:rPr lang="en-US" altLang="zh-TW" dirty="0" smtClean="0"/>
                  <a:t> </a:t>
                </a:r>
                <a:r>
                  <a:rPr lang="en-US" altLang="zh-TW" dirty="0" err="1" smtClean="0"/>
                  <a:t>V</a:t>
                </a:r>
                <a:r>
                  <a:rPr lang="en-US" altLang="zh-TW" baseline="-25000" dirty="0" err="1" smtClean="0"/>
                  <a:t>be</a:t>
                </a:r>
                <a:r>
                  <a:rPr lang="zh-TW" altLang="en-US" baseline="-25000" dirty="0" smtClean="0"/>
                  <a:t> </a:t>
                </a:r>
                <a:r>
                  <a:rPr lang="zh-TW" altLang="en-US" dirty="0" smtClean="0"/>
                  <a:t>中</a:t>
                </a:r>
                <a:endParaRPr lang="en-US" altLang="zh-TW" dirty="0" smtClean="0"/>
              </a:p>
              <a:p>
                <a:pPr marL="0" indent="0">
                  <a:buNone/>
                </a:pPr>
                <a:r>
                  <a:rPr lang="en-US" altLang="zh-TW" dirty="0"/>
                  <a:t>	</a:t>
                </a:r>
                <a:r>
                  <a:rPr lang="en-US" altLang="zh-TW" dirty="0" smtClean="0"/>
                  <a:t>3.</a:t>
                </a:r>
                <a:r>
                  <a:rPr lang="zh-TW" altLang="en-US" dirty="0" smtClean="0"/>
                  <a:t>將</a:t>
                </a:r>
                <a:r>
                  <a:rPr lang="en-US" altLang="zh-TW" dirty="0" err="1" smtClean="0"/>
                  <a:t>V’</a:t>
                </a:r>
                <a:r>
                  <a:rPr lang="en-US" altLang="zh-TW" baseline="-25000" dirty="0" err="1" smtClean="0"/>
                  <a:t>br</a:t>
                </a:r>
                <a:r>
                  <a:rPr lang="zh-TW" altLang="en-US" dirty="0" smtClean="0"/>
                  <a:t> 中的節點</a:t>
                </a:r>
                <a:r>
                  <a:rPr lang="en-US" altLang="zh-TW" dirty="0" err="1" smtClean="0"/>
                  <a:t>Cv</a:t>
                </a:r>
                <a:r>
                  <a:rPr lang="zh-TW" altLang="en-US" dirty="0" smtClean="0"/>
                  <a:t> 與</a:t>
                </a:r>
                <a:r>
                  <a:rPr lang="en-US" altLang="zh-TW" dirty="0" err="1"/>
                  <a:t>V</a:t>
                </a:r>
                <a:r>
                  <a:rPr lang="en-US" altLang="zh-TW" baseline="-25000" dirty="0" err="1"/>
                  <a:t>be</a:t>
                </a:r>
                <a:r>
                  <a:rPr lang="zh-TW" altLang="en-US" dirty="0" smtClean="0"/>
                  <a:t> 中的節點 </a:t>
                </a:r>
                <a:r>
                  <a:rPr lang="en-US" altLang="zh-TW" dirty="0" smtClean="0"/>
                  <a:t>u</a:t>
                </a:r>
                <a:r>
                  <a:rPr lang="zh-TW" altLang="en-US" dirty="0" smtClean="0"/>
                  <a:t> 連結（依照</a:t>
                </a:r>
                <a:r>
                  <a:rPr lang="en-US" altLang="zh-TW" dirty="0" smtClean="0"/>
                  <a:t>Ed</a:t>
                </a:r>
                <a:r>
                  <a:rPr lang="zh-TW" altLang="en-US" dirty="0" smtClean="0"/>
                  <a:t>中的</a:t>
                </a:r>
                <a:r>
                  <a:rPr lang="en-US" altLang="zh-TW" dirty="0" smtClean="0"/>
                  <a:t>	</a:t>
                </a:r>
                <a:r>
                  <a:rPr lang="zh-TW" altLang="en-US" dirty="0" smtClean="0"/>
                  <a:t>連線</a:t>
                </a:r>
                <a:r>
                  <a:rPr lang="en-US" altLang="zh-TW" dirty="0" smtClean="0"/>
                  <a:t>(</a:t>
                </a:r>
                <a:r>
                  <a:rPr lang="en-US" altLang="zh-TW" dirty="0" err="1" smtClean="0"/>
                  <a:t>v,u</a:t>
                </a:r>
                <a:r>
                  <a:rPr lang="en-US" altLang="zh-TW" dirty="0" smtClean="0"/>
                  <a:t>)</a:t>
                </a:r>
                <a:r>
                  <a:rPr lang="zh-TW" altLang="en-US" dirty="0" smtClean="0"/>
                  <a:t>）</a:t>
                </a:r>
                <a:endParaRPr lang="zh-TW" altLang="zh-TW" dirty="0" smtClean="0"/>
              </a:p>
              <a:p>
                <a:pPr lvl="0"/>
                <a:endParaRPr lang="zh-TW" altLang="zh-TW" sz="28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611561" y="2556932"/>
                <a:ext cx="7920880" cy="3752388"/>
              </a:xfrm>
              <a:blipFill rotWithShape="1">
                <a:blip r:embed="rId2"/>
                <a:stretch>
                  <a:fillRect l="-1692" t="-292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21848057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874390"/>
            <a:ext cx="4972050" cy="5143500"/>
          </a:xfrm>
          <a:prstGeom prst="rect">
            <a:avLst/>
          </a:prstGeom>
        </p:spPr>
      </p:pic>
      <mc:AlternateContent xmlns:mc="http://schemas.openxmlformats.org/markup-compatibility/2006" xmlns:a14="http://schemas.microsoft.com/office/drawing/2010/main">
        <mc:Choice Requires="a14">
          <p:sp>
            <p:nvSpPr>
              <p:cNvPr id="7" name="文字方塊 6"/>
              <p:cNvSpPr txBox="1"/>
              <p:nvPr/>
            </p:nvSpPr>
            <p:spPr>
              <a:xfrm>
                <a:off x="395536" y="2040334"/>
                <a:ext cx="3168352" cy="2523768"/>
              </a:xfrm>
              <a:prstGeom prst="rect">
                <a:avLst/>
              </a:prstGeom>
              <a:noFill/>
            </p:spPr>
            <p:txBody>
              <a:bodyPr wrap="square" rtlCol="0">
                <a:spAutoFit/>
              </a:bodyPr>
              <a:lstStyle/>
              <a:p>
                <a:r>
                  <a:rPr lang="en-US" altLang="zh-TW" sz="2400" b="1" dirty="0" smtClean="0">
                    <a:solidFill>
                      <a:srgbClr val="FF0000"/>
                    </a:solidFill>
                  </a:rPr>
                  <a:t>G</a:t>
                </a:r>
                <a:r>
                  <a:rPr lang="en-US" altLang="zh-TW" sz="2400" b="1" baseline="-25000" dirty="0">
                    <a:solidFill>
                      <a:srgbClr val="FF0000"/>
                    </a:solidFill>
                  </a:rPr>
                  <a:t>b</a:t>
                </a:r>
                <a:r>
                  <a:rPr lang="en-US" altLang="zh-TW" sz="2400" b="1" dirty="0">
                    <a:solidFill>
                      <a:srgbClr val="FF0000"/>
                    </a:solidFill>
                  </a:rPr>
                  <a:t>=( {</a:t>
                </a:r>
                <a:r>
                  <a:rPr lang="en-US" altLang="zh-TW" sz="2400" b="1" dirty="0" err="1">
                    <a:solidFill>
                      <a:srgbClr val="FF0000"/>
                    </a:solidFill>
                  </a:rPr>
                  <a:t>V’</a:t>
                </a:r>
                <a:r>
                  <a:rPr lang="en-US" altLang="zh-TW" sz="2400" b="1" baseline="-25000" dirty="0" err="1">
                    <a:solidFill>
                      <a:srgbClr val="FF0000"/>
                    </a:solidFill>
                  </a:rPr>
                  <a:t>br</a:t>
                </a:r>
                <a:r>
                  <a:rPr lang="en-US" altLang="zh-TW" sz="2400" b="1" baseline="-25000" dirty="0" smtClean="0">
                    <a:solidFill>
                      <a:srgbClr val="FF0000"/>
                    </a:solidFill>
                  </a:rPr>
                  <a:t> </a:t>
                </a:r>
                <a14:m>
                  <m:oMath xmlns:m="http://schemas.openxmlformats.org/officeDocument/2006/math">
                    <m:r>
                      <a:rPr lang="en-US" altLang="zh-TW" sz="2400" b="1">
                        <a:solidFill>
                          <a:srgbClr val="FF0000"/>
                        </a:solidFill>
                        <a:latin typeface="Cambria Math"/>
                      </a:rPr>
                      <m:t>∪</m:t>
                    </m:r>
                  </m:oMath>
                </a14:m>
                <a:r>
                  <a:rPr lang="en-US" altLang="zh-TW" sz="2400" b="1" dirty="0">
                    <a:solidFill>
                      <a:srgbClr val="FF0000"/>
                    </a:solidFill>
                  </a:rPr>
                  <a:t> </a:t>
                </a:r>
                <a:r>
                  <a:rPr lang="en-US" altLang="zh-TW" sz="2400" b="1" dirty="0" err="1">
                    <a:solidFill>
                      <a:srgbClr val="FF0000"/>
                    </a:solidFill>
                  </a:rPr>
                  <a:t>V</a:t>
                </a:r>
                <a:r>
                  <a:rPr lang="en-US" altLang="zh-TW" sz="2400" b="1" baseline="-25000" dirty="0" err="1">
                    <a:solidFill>
                      <a:srgbClr val="FF0000"/>
                    </a:solidFill>
                  </a:rPr>
                  <a:t>be</a:t>
                </a:r>
                <a:r>
                  <a:rPr lang="en-US" altLang="zh-TW" sz="2400" b="1" dirty="0">
                    <a:solidFill>
                      <a:srgbClr val="FF0000"/>
                    </a:solidFill>
                  </a:rPr>
                  <a:t>}, </a:t>
                </a:r>
                <a:r>
                  <a:rPr lang="en-US" altLang="zh-TW" sz="2400" b="1" dirty="0" err="1" smtClean="0">
                    <a:solidFill>
                      <a:srgbClr val="FF0000"/>
                    </a:solidFill>
                  </a:rPr>
                  <a:t>E</a:t>
                </a:r>
                <a:r>
                  <a:rPr lang="en-US" altLang="zh-TW" sz="2400" b="1" baseline="-25000" dirty="0" err="1" smtClean="0">
                    <a:solidFill>
                      <a:srgbClr val="FF0000"/>
                    </a:solidFill>
                  </a:rPr>
                  <a:t>bd</a:t>
                </a:r>
                <a:r>
                  <a:rPr lang="en-US" altLang="zh-TW" sz="2400" b="1" baseline="-25000" dirty="0" smtClean="0">
                    <a:solidFill>
                      <a:srgbClr val="FF0000"/>
                    </a:solidFill>
                  </a:rPr>
                  <a:t> </a:t>
                </a:r>
                <a:r>
                  <a:rPr lang="en-US" altLang="zh-TW" sz="2400" b="1" dirty="0" smtClean="0">
                    <a:solidFill>
                      <a:srgbClr val="FF0000"/>
                    </a:solidFill>
                  </a:rPr>
                  <a:t> </a:t>
                </a:r>
                <a:r>
                  <a:rPr lang="en-US" altLang="zh-TW" sz="2400" b="1" dirty="0">
                    <a:solidFill>
                      <a:srgbClr val="FF0000"/>
                    </a:solidFill>
                  </a:rPr>
                  <a:t>)</a:t>
                </a:r>
                <a:endParaRPr lang="zh-TW" altLang="zh-TW" sz="2400" b="1" dirty="0">
                  <a:solidFill>
                    <a:srgbClr val="FF0000"/>
                  </a:solidFill>
                </a:endParaRPr>
              </a:p>
              <a:p>
                <a:r>
                  <a:rPr lang="en-US" altLang="zh-TW" sz="2400" dirty="0" err="1" smtClean="0">
                    <a:solidFill>
                      <a:prstClr val="black"/>
                    </a:solidFill>
                  </a:rPr>
                  <a:t>V’</a:t>
                </a:r>
                <a:r>
                  <a:rPr lang="en-US" altLang="zh-TW" sz="2400" baseline="-25000" dirty="0" err="1" smtClean="0">
                    <a:solidFill>
                      <a:prstClr val="black"/>
                    </a:solidFill>
                  </a:rPr>
                  <a:t>r</a:t>
                </a:r>
                <a:r>
                  <a:rPr lang="zh-TW" altLang="en-US" sz="2400" dirty="0" smtClean="0">
                    <a:solidFill>
                      <a:prstClr val="black"/>
                    </a:solidFill>
                  </a:rPr>
                  <a:t> 的節點</a:t>
                </a:r>
                <a:r>
                  <a:rPr lang="zh-TW" altLang="en-US" sz="2400" dirty="0">
                    <a:solidFill>
                      <a:prstClr val="black"/>
                    </a:solidFill>
                  </a:rPr>
                  <a:t> </a:t>
                </a:r>
                <a:r>
                  <a:rPr lang="en-US" altLang="zh-TW" sz="2400" dirty="0" smtClean="0">
                    <a:solidFill>
                      <a:prstClr val="black"/>
                    </a:solidFill>
                  </a:rPr>
                  <a:t>v </a:t>
                </a:r>
                <a:r>
                  <a:rPr lang="zh-TW" altLang="en-US" sz="2400" dirty="0" smtClean="0">
                    <a:solidFill>
                      <a:prstClr val="black"/>
                    </a:solidFill>
                  </a:rPr>
                  <a:t>產生 </a:t>
                </a:r>
                <a:r>
                  <a:rPr lang="en-US" altLang="zh-TW" sz="2400" dirty="0" err="1" smtClean="0">
                    <a:solidFill>
                      <a:prstClr val="black"/>
                    </a:solidFill>
                  </a:rPr>
                  <a:t>Cv</a:t>
                </a:r>
                <a:r>
                  <a:rPr lang="zh-TW" altLang="en-US" sz="2400" dirty="0" smtClean="0">
                    <a:solidFill>
                      <a:prstClr val="black"/>
                    </a:solidFill>
                  </a:rPr>
                  <a:t> 個節點</a:t>
                </a:r>
                <a:r>
                  <a:rPr lang="en-US" altLang="zh-TW" sz="2400" dirty="0" smtClean="0">
                    <a:solidFill>
                      <a:prstClr val="black"/>
                    </a:solidFill>
                  </a:rPr>
                  <a:t>V1, V2,……,</a:t>
                </a:r>
                <a:r>
                  <a:rPr lang="en-US" altLang="zh-TW" sz="2400" dirty="0" err="1" smtClean="0">
                    <a:solidFill>
                      <a:prstClr val="black"/>
                    </a:solidFill>
                  </a:rPr>
                  <a:t>Vcv</a:t>
                </a:r>
                <a:r>
                  <a:rPr lang="zh-TW" altLang="en-US" sz="2400" dirty="0" smtClean="0">
                    <a:solidFill>
                      <a:prstClr val="black"/>
                    </a:solidFill>
                  </a:rPr>
                  <a:t> 於 </a:t>
                </a:r>
                <a:r>
                  <a:rPr lang="en-US" altLang="zh-TW" sz="2400" dirty="0" err="1" smtClean="0">
                    <a:solidFill>
                      <a:srgbClr val="00B0F0"/>
                    </a:solidFill>
                  </a:rPr>
                  <a:t>V’</a:t>
                </a:r>
                <a:r>
                  <a:rPr lang="en-US" altLang="zh-TW" sz="2400" baseline="-25000" dirty="0" err="1" smtClean="0">
                    <a:solidFill>
                      <a:srgbClr val="00B0F0"/>
                    </a:solidFill>
                  </a:rPr>
                  <a:t>br</a:t>
                </a:r>
                <a:r>
                  <a:rPr lang="zh-TW" altLang="en-US" sz="2400" baseline="-25000" dirty="0" smtClean="0">
                    <a:solidFill>
                      <a:prstClr val="black"/>
                    </a:solidFill>
                  </a:rPr>
                  <a:t> </a:t>
                </a:r>
                <a:r>
                  <a:rPr lang="zh-TW" altLang="en-US" sz="2400" dirty="0" smtClean="0">
                    <a:solidFill>
                      <a:prstClr val="black"/>
                    </a:solidFill>
                  </a:rPr>
                  <a:t>中</a:t>
                </a:r>
                <a:r>
                  <a:rPr lang="en-US" altLang="zh-TW" sz="2400" dirty="0" err="1" smtClean="0">
                    <a:solidFill>
                      <a:prstClr val="black"/>
                    </a:solidFill>
                  </a:rPr>
                  <a:t>V</a:t>
                </a:r>
                <a:r>
                  <a:rPr lang="en-US" altLang="zh-TW" sz="2400" baseline="-25000" dirty="0" err="1" smtClean="0">
                    <a:solidFill>
                      <a:prstClr val="black"/>
                    </a:solidFill>
                  </a:rPr>
                  <a:t>e</a:t>
                </a:r>
                <a:r>
                  <a:rPr lang="zh-TW" altLang="en-US" sz="2400" baseline="-25000" dirty="0" smtClean="0">
                    <a:solidFill>
                      <a:prstClr val="black"/>
                    </a:solidFill>
                  </a:rPr>
                  <a:t> </a:t>
                </a:r>
                <a:r>
                  <a:rPr lang="zh-TW" altLang="en-US" sz="2400" dirty="0" smtClean="0">
                    <a:solidFill>
                      <a:prstClr val="black"/>
                    </a:solidFill>
                  </a:rPr>
                  <a:t>的</a:t>
                </a:r>
                <a:r>
                  <a:rPr lang="zh-TW" altLang="en-US" sz="2400" dirty="0">
                    <a:solidFill>
                      <a:prstClr val="black"/>
                    </a:solidFill>
                  </a:rPr>
                  <a:t>節點 </a:t>
                </a:r>
                <a:r>
                  <a:rPr lang="en-US" altLang="zh-TW" sz="2400" dirty="0" smtClean="0">
                    <a:solidFill>
                      <a:prstClr val="black"/>
                    </a:solidFill>
                  </a:rPr>
                  <a:t>u </a:t>
                </a:r>
                <a:r>
                  <a:rPr lang="zh-TW" altLang="en-US" sz="2400" dirty="0" smtClean="0">
                    <a:solidFill>
                      <a:prstClr val="black"/>
                    </a:solidFill>
                  </a:rPr>
                  <a:t>產生一個節點 </a:t>
                </a:r>
                <a:r>
                  <a:rPr lang="en-US" altLang="zh-TW" sz="2400" dirty="0" smtClean="0">
                    <a:solidFill>
                      <a:prstClr val="black"/>
                    </a:solidFill>
                  </a:rPr>
                  <a:t>u </a:t>
                </a:r>
                <a:r>
                  <a:rPr lang="zh-TW" altLang="en-US" sz="2400" dirty="0" smtClean="0">
                    <a:solidFill>
                      <a:prstClr val="black"/>
                    </a:solidFill>
                  </a:rPr>
                  <a:t>於</a:t>
                </a:r>
                <a:r>
                  <a:rPr lang="en-US" altLang="zh-TW" sz="2400" dirty="0" smtClean="0">
                    <a:solidFill>
                      <a:prstClr val="black"/>
                    </a:solidFill>
                  </a:rPr>
                  <a:t> </a:t>
                </a:r>
                <a:r>
                  <a:rPr lang="en-US" altLang="zh-TW" sz="2400" dirty="0" err="1" smtClean="0">
                    <a:solidFill>
                      <a:srgbClr val="FFC000"/>
                    </a:solidFill>
                  </a:rPr>
                  <a:t>V</a:t>
                </a:r>
                <a:r>
                  <a:rPr lang="en-US" altLang="zh-TW" sz="2400" baseline="-25000" dirty="0" err="1" smtClean="0">
                    <a:solidFill>
                      <a:srgbClr val="FFC000"/>
                    </a:solidFill>
                  </a:rPr>
                  <a:t>be</a:t>
                </a:r>
                <a:r>
                  <a:rPr lang="zh-TW" altLang="en-US" sz="2400" baseline="-25000" dirty="0" smtClean="0">
                    <a:solidFill>
                      <a:prstClr val="black"/>
                    </a:solidFill>
                  </a:rPr>
                  <a:t> </a:t>
                </a:r>
                <a:r>
                  <a:rPr lang="zh-TW" altLang="en-US" sz="2400" dirty="0" smtClean="0">
                    <a:solidFill>
                      <a:prstClr val="black"/>
                    </a:solidFill>
                  </a:rPr>
                  <a:t>中</a:t>
                </a:r>
                <a:endParaRPr lang="en-US" altLang="zh-TW" sz="2400" dirty="0" smtClean="0">
                  <a:solidFill>
                    <a:prstClr val="black"/>
                  </a:solidFill>
                </a:endParaRPr>
              </a:p>
              <a:p>
                <a:endParaRPr lang="zh-TW" altLang="en-US" sz="1400" dirty="0">
                  <a:solidFill>
                    <a:prstClr val="black"/>
                  </a:solidFill>
                </a:endParaRPr>
              </a:p>
            </p:txBody>
          </p:sp>
        </mc:Choice>
        <mc:Fallback xmlns="">
          <p:sp>
            <p:nvSpPr>
              <p:cNvPr id="7" name="文字方塊 6"/>
              <p:cNvSpPr txBox="1">
                <a:spLocks noRot="1" noChangeAspect="1" noMove="1" noResize="1" noEditPoints="1" noAdjustHandles="1" noChangeArrowheads="1" noChangeShapeType="1" noTextEdit="1"/>
              </p:cNvSpPr>
              <p:nvPr/>
            </p:nvSpPr>
            <p:spPr>
              <a:xfrm>
                <a:off x="395536" y="2040334"/>
                <a:ext cx="3168352" cy="2523768"/>
              </a:xfrm>
              <a:prstGeom prst="rect">
                <a:avLst/>
              </a:prstGeom>
              <a:blipFill rotWithShape="1">
                <a:blip r:embed="rId3"/>
                <a:stretch>
                  <a:fillRect l="-3077" t="-1932" r="-6346"/>
                </a:stretch>
              </a:blipFill>
            </p:spPr>
            <p:txBody>
              <a:bodyPr/>
              <a:lstStyle/>
              <a:p>
                <a:r>
                  <a:rPr lang="zh-TW" altLang="en-US">
                    <a:noFill/>
                  </a:rPr>
                  <a:t> </a:t>
                </a:r>
              </a:p>
            </p:txBody>
          </p:sp>
        </mc:Fallback>
      </mc:AlternateContent>
      <p:pic>
        <p:nvPicPr>
          <p:cNvPr id="9" name="圖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874390"/>
            <a:ext cx="4972050" cy="5143500"/>
          </a:xfrm>
          <a:prstGeom prst="rect">
            <a:avLst/>
          </a:prstGeom>
        </p:spPr>
      </p:pic>
      <mc:AlternateContent xmlns:mc="http://schemas.openxmlformats.org/markup-compatibility/2006" xmlns:a14="http://schemas.microsoft.com/office/drawing/2010/main">
        <mc:Choice Requires="a14">
          <p:sp>
            <p:nvSpPr>
              <p:cNvPr id="11" name="文字方塊 10"/>
              <p:cNvSpPr txBox="1"/>
              <p:nvPr/>
            </p:nvSpPr>
            <p:spPr>
              <a:xfrm>
                <a:off x="6948264" y="1788269"/>
                <a:ext cx="1800200" cy="461665"/>
              </a:xfrm>
              <a:prstGeom prst="rect">
                <a:avLst/>
              </a:prstGeom>
              <a:noFill/>
            </p:spPr>
            <p:txBody>
              <a:bodyPr wrap="square" rtlCol="0">
                <a:spAutoFit/>
              </a:bodyPr>
              <a:lstStyle/>
              <a:p>
                <a:r>
                  <a:rPr lang="en-US" altLang="zh-TW" sz="2400" b="1" dirty="0" smtClean="0">
                    <a:solidFill>
                      <a:srgbClr val="FF0000"/>
                    </a:solidFill>
                  </a:rPr>
                  <a:t>{</a:t>
                </a:r>
                <a:r>
                  <a:rPr lang="en-US" altLang="zh-TW" sz="2400" b="1" dirty="0" err="1">
                    <a:solidFill>
                      <a:srgbClr val="00B0F0"/>
                    </a:solidFill>
                  </a:rPr>
                  <a:t>V’</a:t>
                </a:r>
                <a:r>
                  <a:rPr lang="en-US" altLang="zh-TW" sz="2400" b="1" baseline="-25000" dirty="0" err="1">
                    <a:solidFill>
                      <a:srgbClr val="00B0F0"/>
                    </a:solidFill>
                  </a:rPr>
                  <a:t>br</a:t>
                </a:r>
                <a:r>
                  <a:rPr lang="en-US" altLang="zh-TW" sz="2400" b="1" baseline="-25000" dirty="0" smtClean="0">
                    <a:solidFill>
                      <a:srgbClr val="FF0000"/>
                    </a:solidFill>
                  </a:rPr>
                  <a:t> </a:t>
                </a:r>
                <a14:m>
                  <m:oMath xmlns:m="http://schemas.openxmlformats.org/officeDocument/2006/math">
                    <m:r>
                      <a:rPr lang="en-US" altLang="zh-TW" sz="2400" b="1">
                        <a:solidFill>
                          <a:srgbClr val="FF0000"/>
                        </a:solidFill>
                        <a:latin typeface="Cambria Math"/>
                      </a:rPr>
                      <m:t>∪</m:t>
                    </m:r>
                  </m:oMath>
                </a14:m>
                <a:r>
                  <a:rPr lang="en-US" altLang="zh-TW" sz="2400" b="1" dirty="0">
                    <a:solidFill>
                      <a:srgbClr val="FF0000"/>
                    </a:solidFill>
                  </a:rPr>
                  <a:t> </a:t>
                </a:r>
                <a:r>
                  <a:rPr lang="en-US" altLang="zh-TW" sz="2400" b="1" dirty="0" err="1">
                    <a:solidFill>
                      <a:srgbClr val="FFC000"/>
                    </a:solidFill>
                  </a:rPr>
                  <a:t>V</a:t>
                </a:r>
                <a:r>
                  <a:rPr lang="en-US" altLang="zh-TW" sz="2400" b="1" baseline="-25000" dirty="0" err="1">
                    <a:solidFill>
                      <a:srgbClr val="FFC000"/>
                    </a:solidFill>
                  </a:rPr>
                  <a:t>be</a:t>
                </a:r>
                <a:r>
                  <a:rPr lang="en-US" altLang="zh-TW" sz="2400" b="1" dirty="0">
                    <a:solidFill>
                      <a:srgbClr val="FF0000"/>
                    </a:solidFill>
                  </a:rPr>
                  <a:t>},</a:t>
                </a:r>
                <a:endParaRPr lang="zh-TW" altLang="en-US" sz="2400" b="1" dirty="0">
                  <a:solidFill>
                    <a:srgbClr val="FF0000"/>
                  </a:solidFill>
                </a:endParaRPr>
              </a:p>
            </p:txBody>
          </p:sp>
        </mc:Choice>
        <mc:Fallback xmlns="">
          <p:sp>
            <p:nvSpPr>
              <p:cNvPr id="11" name="文字方塊 10"/>
              <p:cNvSpPr txBox="1">
                <a:spLocks noRot="1" noChangeAspect="1" noMove="1" noResize="1" noEditPoints="1" noAdjustHandles="1" noChangeArrowheads="1" noChangeShapeType="1" noTextEdit="1"/>
              </p:cNvSpPr>
              <p:nvPr/>
            </p:nvSpPr>
            <p:spPr>
              <a:xfrm>
                <a:off x="6948264" y="1788269"/>
                <a:ext cx="1800200" cy="461665"/>
              </a:xfrm>
              <a:prstGeom prst="rect">
                <a:avLst/>
              </a:prstGeom>
              <a:blipFill rotWithShape="1">
                <a:blip r:embed="rId5"/>
                <a:stretch>
                  <a:fillRect l="-5424" t="-10526" b="-28947"/>
                </a:stretch>
              </a:blipFill>
            </p:spPr>
            <p:txBody>
              <a:bodyPr/>
              <a:lstStyle/>
              <a:p>
                <a:r>
                  <a:rPr lang="zh-TW" altLang="en-US">
                    <a:noFill/>
                  </a:rPr>
                  <a:t> </a:t>
                </a:r>
              </a:p>
            </p:txBody>
          </p:sp>
        </mc:Fallback>
      </mc:AlternateContent>
      <p:sp>
        <p:nvSpPr>
          <p:cNvPr id="8" name="文字方塊 7"/>
          <p:cNvSpPr txBox="1"/>
          <p:nvPr/>
        </p:nvSpPr>
        <p:spPr>
          <a:xfrm>
            <a:off x="660177" y="714980"/>
            <a:ext cx="1152128" cy="1384995"/>
          </a:xfrm>
          <a:prstGeom prst="rect">
            <a:avLst/>
          </a:prstGeom>
          <a:noFill/>
        </p:spPr>
        <p:txBody>
          <a:bodyPr wrap="square" rtlCol="0">
            <a:spAutoFit/>
          </a:bodyPr>
          <a:lstStyle/>
          <a:p>
            <a:r>
              <a:rPr lang="en-US" altLang="zh-TW" sz="2800" dirty="0">
                <a:solidFill>
                  <a:prstClr val="black"/>
                </a:solidFill>
              </a:rPr>
              <a:t>Cm=5</a:t>
            </a:r>
          </a:p>
          <a:p>
            <a:r>
              <a:rPr lang="en-US" altLang="zh-TW" sz="2800" dirty="0">
                <a:solidFill>
                  <a:prstClr val="black"/>
                </a:solidFill>
              </a:rPr>
              <a:t>Rm=3</a:t>
            </a:r>
          </a:p>
          <a:p>
            <a:r>
              <a:rPr lang="en-US" altLang="zh-TW" sz="2800" dirty="0">
                <a:solidFill>
                  <a:prstClr val="black"/>
                </a:solidFill>
              </a:rPr>
              <a:t>Lm=2</a:t>
            </a:r>
          </a:p>
        </p:txBody>
      </p:sp>
    </p:spTree>
    <p:extLst>
      <p:ext uri="{BB962C8B-B14F-4D97-AF65-F5344CB8AC3E}">
        <p14:creationId xmlns:p14="http://schemas.microsoft.com/office/powerpoint/2010/main" val="151602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874390"/>
            <a:ext cx="4972050" cy="5143500"/>
          </a:xfrm>
          <a:prstGeom prst="rect">
            <a:avLst/>
          </a:prstGeom>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874390"/>
            <a:ext cx="4972050" cy="5143500"/>
          </a:xfrm>
          <a:prstGeom prst="rect">
            <a:avLst/>
          </a:prstGeom>
        </p:spPr>
      </p:pic>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886395"/>
            <a:ext cx="4972050" cy="5143500"/>
          </a:xfrm>
          <a:prstGeom prst="rect">
            <a:avLst/>
          </a:prstGeom>
        </p:spPr>
      </p:pic>
      <p:sp>
        <p:nvSpPr>
          <p:cNvPr id="9" name="文字方塊 8"/>
          <p:cNvSpPr txBox="1"/>
          <p:nvPr/>
        </p:nvSpPr>
        <p:spPr>
          <a:xfrm>
            <a:off x="4868416" y="3385338"/>
            <a:ext cx="432048" cy="400110"/>
          </a:xfrm>
          <a:prstGeom prst="rect">
            <a:avLst/>
          </a:prstGeom>
          <a:noFill/>
        </p:spPr>
        <p:txBody>
          <a:bodyPr wrap="square" rtlCol="0">
            <a:spAutoFit/>
          </a:bodyPr>
          <a:lstStyle/>
          <a:p>
            <a:r>
              <a:rPr lang="en-US" altLang="zh-TW" sz="2000" b="1" dirty="0" smtClean="0">
                <a:solidFill>
                  <a:srgbClr val="00B0F0"/>
                </a:solidFill>
              </a:rPr>
              <a:t>a1</a:t>
            </a:r>
            <a:endParaRPr lang="zh-TW" altLang="en-US" sz="2000" b="1" dirty="0">
              <a:solidFill>
                <a:srgbClr val="00B0F0"/>
              </a:solidFill>
            </a:endParaRPr>
          </a:p>
        </p:txBody>
      </p:sp>
      <p:sp>
        <p:nvSpPr>
          <p:cNvPr id="10" name="文字方塊 9"/>
          <p:cNvSpPr txBox="1"/>
          <p:nvPr/>
        </p:nvSpPr>
        <p:spPr>
          <a:xfrm>
            <a:off x="5614417" y="2802313"/>
            <a:ext cx="432048" cy="400110"/>
          </a:xfrm>
          <a:prstGeom prst="rect">
            <a:avLst/>
          </a:prstGeom>
          <a:noFill/>
        </p:spPr>
        <p:txBody>
          <a:bodyPr wrap="square" rtlCol="0">
            <a:spAutoFit/>
          </a:bodyPr>
          <a:lstStyle/>
          <a:p>
            <a:r>
              <a:rPr lang="en-US" altLang="zh-TW" sz="2000" b="1" dirty="0" smtClean="0">
                <a:solidFill>
                  <a:srgbClr val="00B0F0"/>
                </a:solidFill>
              </a:rPr>
              <a:t>a2</a:t>
            </a:r>
            <a:endParaRPr lang="zh-TW" altLang="en-US" sz="2000" b="1" dirty="0">
              <a:solidFill>
                <a:srgbClr val="00B0F0"/>
              </a:solidFill>
            </a:endParaRPr>
          </a:p>
        </p:txBody>
      </p:sp>
      <p:pic>
        <p:nvPicPr>
          <p:cNvPr id="5" name="圖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3888" y="884356"/>
            <a:ext cx="4972050" cy="5143500"/>
          </a:xfrm>
          <a:prstGeom prst="rect">
            <a:avLst/>
          </a:prstGeom>
        </p:spPr>
      </p:pic>
      <p:sp>
        <p:nvSpPr>
          <p:cNvPr id="13" name="文字方塊 12"/>
          <p:cNvSpPr txBox="1"/>
          <p:nvPr/>
        </p:nvSpPr>
        <p:spPr>
          <a:xfrm>
            <a:off x="3714204" y="1399064"/>
            <a:ext cx="504056" cy="369332"/>
          </a:xfrm>
          <a:prstGeom prst="rect">
            <a:avLst/>
          </a:prstGeom>
          <a:noFill/>
        </p:spPr>
        <p:txBody>
          <a:bodyPr wrap="square" rtlCol="0">
            <a:spAutoFit/>
          </a:bodyPr>
          <a:lstStyle/>
          <a:p>
            <a:r>
              <a:rPr lang="en-US" altLang="zh-TW" b="1" dirty="0" smtClean="0">
                <a:solidFill>
                  <a:srgbClr val="00B0F0"/>
                </a:solidFill>
              </a:rPr>
              <a:t>a1</a:t>
            </a:r>
            <a:endParaRPr lang="zh-TW" altLang="en-US" b="1" dirty="0">
              <a:solidFill>
                <a:srgbClr val="00B0F0"/>
              </a:solidFill>
            </a:endParaRPr>
          </a:p>
        </p:txBody>
      </p:sp>
      <p:sp>
        <p:nvSpPr>
          <p:cNvPr id="14" name="文字方塊 13"/>
          <p:cNvSpPr txBox="1"/>
          <p:nvPr/>
        </p:nvSpPr>
        <p:spPr>
          <a:xfrm>
            <a:off x="5362389" y="1029732"/>
            <a:ext cx="504056" cy="369332"/>
          </a:xfrm>
          <a:prstGeom prst="rect">
            <a:avLst/>
          </a:prstGeom>
          <a:noFill/>
        </p:spPr>
        <p:txBody>
          <a:bodyPr wrap="square" rtlCol="0">
            <a:spAutoFit/>
          </a:bodyPr>
          <a:lstStyle/>
          <a:p>
            <a:r>
              <a:rPr lang="en-US" altLang="zh-TW" b="1" dirty="0" smtClean="0">
                <a:solidFill>
                  <a:srgbClr val="00B0F0"/>
                </a:solidFill>
              </a:rPr>
              <a:t>a2</a:t>
            </a:r>
            <a:endParaRPr lang="zh-TW" altLang="en-US" b="1" dirty="0">
              <a:solidFill>
                <a:srgbClr val="00B0F0"/>
              </a:solidFill>
            </a:endParaRPr>
          </a:p>
        </p:txBody>
      </p:sp>
      <p:sp>
        <p:nvSpPr>
          <p:cNvPr id="15" name="文字方塊 14"/>
          <p:cNvSpPr txBox="1"/>
          <p:nvPr/>
        </p:nvSpPr>
        <p:spPr>
          <a:xfrm>
            <a:off x="4218260" y="1668818"/>
            <a:ext cx="504056" cy="369332"/>
          </a:xfrm>
          <a:prstGeom prst="rect">
            <a:avLst/>
          </a:prstGeom>
          <a:noFill/>
        </p:spPr>
        <p:txBody>
          <a:bodyPr wrap="square" rtlCol="0">
            <a:spAutoFit/>
          </a:bodyPr>
          <a:lstStyle/>
          <a:p>
            <a:r>
              <a:rPr lang="en-US" altLang="zh-TW" b="1" dirty="0" smtClean="0">
                <a:solidFill>
                  <a:srgbClr val="00B0F0"/>
                </a:solidFill>
              </a:rPr>
              <a:t>a2</a:t>
            </a:r>
            <a:endParaRPr lang="zh-TW" altLang="en-US" b="1" dirty="0">
              <a:solidFill>
                <a:srgbClr val="00B0F0"/>
              </a:solidFill>
            </a:endParaRPr>
          </a:p>
        </p:txBody>
      </p:sp>
      <p:sp>
        <p:nvSpPr>
          <p:cNvPr id="16" name="文字方塊 15"/>
          <p:cNvSpPr txBox="1"/>
          <p:nvPr/>
        </p:nvSpPr>
        <p:spPr>
          <a:xfrm>
            <a:off x="5614417" y="1407478"/>
            <a:ext cx="504056" cy="369332"/>
          </a:xfrm>
          <a:prstGeom prst="rect">
            <a:avLst/>
          </a:prstGeom>
          <a:noFill/>
        </p:spPr>
        <p:txBody>
          <a:bodyPr wrap="square" rtlCol="0">
            <a:spAutoFit/>
          </a:bodyPr>
          <a:lstStyle/>
          <a:p>
            <a:r>
              <a:rPr lang="en-US" altLang="zh-TW" b="1" dirty="0" smtClean="0">
                <a:solidFill>
                  <a:srgbClr val="00B0F0"/>
                </a:solidFill>
              </a:rPr>
              <a:t>a1</a:t>
            </a:r>
            <a:endParaRPr lang="zh-TW" altLang="en-US" b="1" dirty="0">
              <a:solidFill>
                <a:srgbClr val="00B0F0"/>
              </a:solidFill>
            </a:endParaRPr>
          </a:p>
        </p:txBody>
      </p:sp>
      <p:sp>
        <p:nvSpPr>
          <p:cNvPr id="11" name="文字方塊 10"/>
          <p:cNvSpPr txBox="1"/>
          <p:nvPr/>
        </p:nvSpPr>
        <p:spPr>
          <a:xfrm>
            <a:off x="7236296" y="2040333"/>
            <a:ext cx="612068" cy="461665"/>
          </a:xfrm>
          <a:prstGeom prst="rect">
            <a:avLst/>
          </a:prstGeom>
          <a:noFill/>
        </p:spPr>
        <p:txBody>
          <a:bodyPr wrap="square" rtlCol="0">
            <a:spAutoFit/>
          </a:bodyPr>
          <a:lstStyle/>
          <a:p>
            <a:r>
              <a:rPr lang="en-US" altLang="zh-TW" sz="2400" b="1" dirty="0" smtClean="0">
                <a:solidFill>
                  <a:srgbClr val="FF0000"/>
                </a:solidFill>
              </a:rPr>
              <a:t>E</a:t>
            </a:r>
            <a:r>
              <a:rPr lang="en-US" altLang="zh-TW" sz="2400" b="1" baseline="-25000" dirty="0" smtClean="0">
                <a:solidFill>
                  <a:srgbClr val="FF0000"/>
                </a:solidFill>
              </a:rPr>
              <a:t>d</a:t>
            </a:r>
            <a:endParaRPr lang="zh-TW" altLang="en-US" sz="2400" b="1" dirty="0">
              <a:solidFill>
                <a:srgbClr val="FF0000"/>
              </a:solidFill>
            </a:endParaRPr>
          </a:p>
        </p:txBody>
      </p:sp>
      <mc:AlternateContent xmlns:mc="http://schemas.openxmlformats.org/markup-compatibility/2006" xmlns:a14="http://schemas.microsoft.com/office/drawing/2010/main">
        <mc:Choice Requires="a14">
          <p:sp>
            <p:nvSpPr>
              <p:cNvPr id="22" name="文字方塊 21"/>
              <p:cNvSpPr txBox="1"/>
              <p:nvPr/>
            </p:nvSpPr>
            <p:spPr>
              <a:xfrm>
                <a:off x="395536" y="2184256"/>
                <a:ext cx="3168352" cy="2154436"/>
              </a:xfrm>
              <a:prstGeom prst="rect">
                <a:avLst/>
              </a:prstGeom>
              <a:noFill/>
            </p:spPr>
            <p:txBody>
              <a:bodyPr wrap="square" rtlCol="0">
                <a:spAutoFit/>
              </a:bodyPr>
              <a:lstStyle/>
              <a:p>
                <a:r>
                  <a:rPr lang="en-US" altLang="zh-TW" sz="2400" b="1" dirty="0" smtClean="0">
                    <a:solidFill>
                      <a:srgbClr val="FF0000"/>
                    </a:solidFill>
                  </a:rPr>
                  <a:t>G</a:t>
                </a:r>
                <a:r>
                  <a:rPr lang="en-US" altLang="zh-TW" sz="2400" b="1" baseline="-25000" dirty="0">
                    <a:solidFill>
                      <a:srgbClr val="FF0000"/>
                    </a:solidFill>
                  </a:rPr>
                  <a:t>b</a:t>
                </a:r>
                <a:r>
                  <a:rPr lang="en-US" altLang="zh-TW" sz="2400" b="1" dirty="0">
                    <a:solidFill>
                      <a:srgbClr val="FF0000"/>
                    </a:solidFill>
                  </a:rPr>
                  <a:t>=( {</a:t>
                </a:r>
                <a:r>
                  <a:rPr lang="en-US" altLang="zh-TW" sz="2400" b="1" dirty="0" err="1">
                    <a:solidFill>
                      <a:srgbClr val="FF0000"/>
                    </a:solidFill>
                  </a:rPr>
                  <a:t>V’</a:t>
                </a:r>
                <a:r>
                  <a:rPr lang="en-US" altLang="zh-TW" sz="2400" b="1" baseline="-25000" dirty="0" err="1">
                    <a:solidFill>
                      <a:srgbClr val="FF0000"/>
                    </a:solidFill>
                  </a:rPr>
                  <a:t>br</a:t>
                </a:r>
                <a:r>
                  <a:rPr lang="en-US" altLang="zh-TW" sz="2400" b="1" baseline="-25000" dirty="0" smtClean="0">
                    <a:solidFill>
                      <a:srgbClr val="FF0000"/>
                    </a:solidFill>
                  </a:rPr>
                  <a:t> </a:t>
                </a:r>
                <a14:m>
                  <m:oMath xmlns:m="http://schemas.openxmlformats.org/officeDocument/2006/math">
                    <m:r>
                      <a:rPr lang="en-US" altLang="zh-TW" sz="2400" b="1">
                        <a:solidFill>
                          <a:srgbClr val="FF0000"/>
                        </a:solidFill>
                        <a:latin typeface="Cambria Math"/>
                      </a:rPr>
                      <m:t>∪</m:t>
                    </m:r>
                  </m:oMath>
                </a14:m>
                <a:r>
                  <a:rPr lang="en-US" altLang="zh-TW" sz="2400" b="1" dirty="0">
                    <a:solidFill>
                      <a:srgbClr val="FF0000"/>
                    </a:solidFill>
                  </a:rPr>
                  <a:t> </a:t>
                </a:r>
                <a:r>
                  <a:rPr lang="en-US" altLang="zh-TW" sz="2400" b="1" dirty="0" err="1">
                    <a:solidFill>
                      <a:srgbClr val="FF0000"/>
                    </a:solidFill>
                  </a:rPr>
                  <a:t>V</a:t>
                </a:r>
                <a:r>
                  <a:rPr lang="en-US" altLang="zh-TW" sz="2400" b="1" baseline="-25000" dirty="0" err="1">
                    <a:solidFill>
                      <a:srgbClr val="FF0000"/>
                    </a:solidFill>
                  </a:rPr>
                  <a:t>be</a:t>
                </a:r>
                <a:r>
                  <a:rPr lang="en-US" altLang="zh-TW" sz="2400" b="1" dirty="0">
                    <a:solidFill>
                      <a:srgbClr val="FF0000"/>
                    </a:solidFill>
                  </a:rPr>
                  <a:t>}, </a:t>
                </a:r>
                <a:r>
                  <a:rPr lang="en-US" altLang="zh-TW" sz="2400" b="1" dirty="0" err="1" smtClean="0">
                    <a:solidFill>
                      <a:srgbClr val="FF0000"/>
                    </a:solidFill>
                  </a:rPr>
                  <a:t>E</a:t>
                </a:r>
                <a:r>
                  <a:rPr lang="en-US" altLang="zh-TW" sz="2400" b="1" baseline="-25000" dirty="0" err="1" smtClean="0">
                    <a:solidFill>
                      <a:srgbClr val="FF0000"/>
                    </a:solidFill>
                  </a:rPr>
                  <a:t>bd</a:t>
                </a:r>
                <a:r>
                  <a:rPr lang="en-US" altLang="zh-TW" sz="2400" b="1" baseline="-25000" dirty="0" smtClean="0">
                    <a:solidFill>
                      <a:srgbClr val="FF0000"/>
                    </a:solidFill>
                  </a:rPr>
                  <a:t> </a:t>
                </a:r>
                <a:r>
                  <a:rPr lang="en-US" altLang="zh-TW" sz="2400" b="1" dirty="0" smtClean="0">
                    <a:solidFill>
                      <a:srgbClr val="FF0000"/>
                    </a:solidFill>
                  </a:rPr>
                  <a:t> </a:t>
                </a:r>
                <a:r>
                  <a:rPr lang="en-US" altLang="zh-TW" sz="2400" b="1" dirty="0">
                    <a:solidFill>
                      <a:srgbClr val="FF0000"/>
                    </a:solidFill>
                  </a:rPr>
                  <a:t>)</a:t>
                </a:r>
                <a:endParaRPr lang="zh-TW" altLang="zh-TW" sz="2400" b="1" dirty="0">
                  <a:solidFill>
                    <a:srgbClr val="FF0000"/>
                  </a:solidFill>
                </a:endParaRPr>
              </a:p>
              <a:p>
                <a:r>
                  <a:rPr lang="en-US" altLang="zh-TW" sz="2400" dirty="0" smtClean="0">
                    <a:solidFill>
                      <a:prstClr val="black"/>
                    </a:solidFill>
                  </a:rPr>
                  <a:t>3.</a:t>
                </a:r>
                <a:r>
                  <a:rPr lang="zh-TW" altLang="en-US" sz="2400" dirty="0" smtClean="0">
                    <a:solidFill>
                      <a:prstClr val="black"/>
                    </a:solidFill>
                  </a:rPr>
                  <a:t>將</a:t>
                </a:r>
                <a:r>
                  <a:rPr lang="en-US" altLang="zh-TW" sz="2400" dirty="0" err="1" smtClean="0">
                    <a:solidFill>
                      <a:prstClr val="black"/>
                    </a:solidFill>
                  </a:rPr>
                  <a:t>V’</a:t>
                </a:r>
                <a:r>
                  <a:rPr lang="en-US" altLang="zh-TW" sz="2400" baseline="-25000" dirty="0" err="1" smtClean="0">
                    <a:solidFill>
                      <a:prstClr val="black"/>
                    </a:solidFill>
                  </a:rPr>
                  <a:t>br</a:t>
                </a:r>
                <a:r>
                  <a:rPr lang="zh-TW" altLang="en-US" sz="2400" dirty="0" smtClean="0">
                    <a:solidFill>
                      <a:prstClr val="black"/>
                    </a:solidFill>
                  </a:rPr>
                  <a:t> 中的節點</a:t>
                </a:r>
                <a:r>
                  <a:rPr lang="en-US" altLang="zh-TW" sz="2400" dirty="0" err="1" smtClean="0">
                    <a:solidFill>
                      <a:prstClr val="black"/>
                    </a:solidFill>
                  </a:rPr>
                  <a:t>Cv</a:t>
                </a:r>
                <a:r>
                  <a:rPr lang="zh-TW" altLang="en-US" sz="2400" dirty="0" smtClean="0">
                    <a:solidFill>
                      <a:prstClr val="black"/>
                    </a:solidFill>
                  </a:rPr>
                  <a:t> 與</a:t>
                </a:r>
                <a:r>
                  <a:rPr lang="en-US" altLang="zh-TW" sz="2400" dirty="0" err="1" smtClean="0">
                    <a:solidFill>
                      <a:prstClr val="black"/>
                    </a:solidFill>
                  </a:rPr>
                  <a:t>V</a:t>
                </a:r>
                <a:r>
                  <a:rPr lang="en-US" altLang="zh-TW" sz="2400" baseline="-25000" dirty="0" err="1" smtClean="0">
                    <a:solidFill>
                      <a:prstClr val="black"/>
                    </a:solidFill>
                  </a:rPr>
                  <a:t>be</a:t>
                </a:r>
                <a:r>
                  <a:rPr lang="zh-TW" altLang="en-US" sz="2400" dirty="0" smtClean="0">
                    <a:solidFill>
                      <a:prstClr val="black"/>
                    </a:solidFill>
                  </a:rPr>
                  <a:t> 中的節點 </a:t>
                </a:r>
                <a:r>
                  <a:rPr lang="en-US" altLang="zh-TW" sz="2400" dirty="0" smtClean="0">
                    <a:solidFill>
                      <a:prstClr val="black"/>
                    </a:solidFill>
                  </a:rPr>
                  <a:t>u</a:t>
                </a:r>
                <a:r>
                  <a:rPr lang="zh-TW" altLang="en-US" sz="2400" dirty="0" smtClean="0">
                    <a:solidFill>
                      <a:prstClr val="black"/>
                    </a:solidFill>
                  </a:rPr>
                  <a:t> 連結（依照</a:t>
                </a:r>
                <a:r>
                  <a:rPr lang="en-US" altLang="zh-TW" sz="2400" dirty="0" smtClean="0">
                    <a:solidFill>
                      <a:prstClr val="black"/>
                    </a:solidFill>
                  </a:rPr>
                  <a:t>Ed</a:t>
                </a:r>
                <a:r>
                  <a:rPr lang="zh-TW" altLang="en-US" sz="2400" dirty="0" smtClean="0">
                    <a:solidFill>
                      <a:prstClr val="black"/>
                    </a:solidFill>
                  </a:rPr>
                  <a:t>中的連線</a:t>
                </a:r>
                <a:r>
                  <a:rPr lang="en-US" altLang="zh-TW" sz="2400" dirty="0" smtClean="0">
                    <a:solidFill>
                      <a:prstClr val="black"/>
                    </a:solidFill>
                  </a:rPr>
                  <a:t>(</a:t>
                </a:r>
                <a:r>
                  <a:rPr lang="en-US" altLang="zh-TW" sz="2400" dirty="0" err="1" smtClean="0">
                    <a:solidFill>
                      <a:prstClr val="black"/>
                    </a:solidFill>
                  </a:rPr>
                  <a:t>v,u</a:t>
                </a:r>
                <a:r>
                  <a:rPr lang="en-US" altLang="zh-TW" sz="2400" dirty="0" smtClean="0">
                    <a:solidFill>
                      <a:prstClr val="black"/>
                    </a:solidFill>
                  </a:rPr>
                  <a:t>)</a:t>
                </a:r>
                <a:r>
                  <a:rPr lang="zh-TW" altLang="en-US" sz="2400" dirty="0" smtClean="0">
                    <a:solidFill>
                      <a:prstClr val="black"/>
                    </a:solidFill>
                  </a:rPr>
                  <a:t>）</a:t>
                </a:r>
                <a:endParaRPr lang="zh-TW" altLang="zh-TW" sz="2400" dirty="0" smtClean="0">
                  <a:solidFill>
                    <a:prstClr val="black"/>
                  </a:solidFill>
                </a:endParaRPr>
              </a:p>
              <a:p>
                <a:endParaRPr lang="zh-TW" altLang="en-US" sz="1400" dirty="0">
                  <a:solidFill>
                    <a:prstClr val="black"/>
                  </a:solidFill>
                </a:endParaRPr>
              </a:p>
            </p:txBody>
          </p:sp>
        </mc:Choice>
        <mc:Fallback xmlns="">
          <p:sp>
            <p:nvSpPr>
              <p:cNvPr id="22" name="文字方塊 21"/>
              <p:cNvSpPr txBox="1">
                <a:spLocks noRot="1" noChangeAspect="1" noMove="1" noResize="1" noEditPoints="1" noAdjustHandles="1" noChangeArrowheads="1" noChangeShapeType="1" noTextEdit="1"/>
              </p:cNvSpPr>
              <p:nvPr/>
            </p:nvSpPr>
            <p:spPr>
              <a:xfrm>
                <a:off x="395536" y="2184256"/>
                <a:ext cx="3168352" cy="2154436"/>
              </a:xfrm>
              <a:prstGeom prst="rect">
                <a:avLst/>
              </a:prstGeom>
              <a:blipFill rotWithShape="1">
                <a:blip r:embed="rId6"/>
                <a:stretch>
                  <a:fillRect l="-3077" t="-2260" r="-634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5184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p:bldP spid="15" grpId="0"/>
      <p:bldP spid="16" grpId="0"/>
      <p:bldP spid="11"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文字方塊 6"/>
              <p:cNvSpPr txBox="1"/>
              <p:nvPr/>
            </p:nvSpPr>
            <p:spPr>
              <a:xfrm>
                <a:off x="395536" y="2040334"/>
                <a:ext cx="3168352" cy="2154436"/>
              </a:xfrm>
              <a:prstGeom prst="rect">
                <a:avLst/>
              </a:prstGeom>
              <a:noFill/>
            </p:spPr>
            <p:txBody>
              <a:bodyPr wrap="square" rtlCol="0">
                <a:spAutoFit/>
              </a:bodyPr>
              <a:lstStyle/>
              <a:p>
                <a:r>
                  <a:rPr lang="en-US" altLang="zh-TW" sz="2400" b="1" dirty="0" smtClean="0">
                    <a:solidFill>
                      <a:srgbClr val="FF0000"/>
                    </a:solidFill>
                  </a:rPr>
                  <a:t>G</a:t>
                </a:r>
                <a:r>
                  <a:rPr lang="en-US" altLang="zh-TW" sz="2400" b="1" baseline="-25000" dirty="0">
                    <a:solidFill>
                      <a:srgbClr val="FF0000"/>
                    </a:solidFill>
                  </a:rPr>
                  <a:t>b</a:t>
                </a:r>
                <a:r>
                  <a:rPr lang="en-US" altLang="zh-TW" sz="2400" b="1" dirty="0">
                    <a:solidFill>
                      <a:srgbClr val="FF0000"/>
                    </a:solidFill>
                  </a:rPr>
                  <a:t>=( {</a:t>
                </a:r>
                <a:r>
                  <a:rPr lang="en-US" altLang="zh-TW" sz="2400" b="1" dirty="0" err="1">
                    <a:solidFill>
                      <a:srgbClr val="FF0000"/>
                    </a:solidFill>
                  </a:rPr>
                  <a:t>V’</a:t>
                </a:r>
                <a:r>
                  <a:rPr lang="en-US" altLang="zh-TW" sz="2400" b="1" baseline="-25000" dirty="0" err="1">
                    <a:solidFill>
                      <a:srgbClr val="FF0000"/>
                    </a:solidFill>
                  </a:rPr>
                  <a:t>br</a:t>
                </a:r>
                <a:r>
                  <a:rPr lang="en-US" altLang="zh-TW" sz="2400" b="1" baseline="-25000" dirty="0" smtClean="0">
                    <a:solidFill>
                      <a:srgbClr val="FF0000"/>
                    </a:solidFill>
                  </a:rPr>
                  <a:t> </a:t>
                </a:r>
                <a14:m>
                  <m:oMath xmlns:m="http://schemas.openxmlformats.org/officeDocument/2006/math">
                    <m:r>
                      <a:rPr lang="en-US" altLang="zh-TW" sz="2400" b="1">
                        <a:solidFill>
                          <a:srgbClr val="FF0000"/>
                        </a:solidFill>
                        <a:latin typeface="Cambria Math"/>
                      </a:rPr>
                      <m:t>∪</m:t>
                    </m:r>
                  </m:oMath>
                </a14:m>
                <a:r>
                  <a:rPr lang="en-US" altLang="zh-TW" sz="2400" b="1" dirty="0">
                    <a:solidFill>
                      <a:srgbClr val="FF0000"/>
                    </a:solidFill>
                  </a:rPr>
                  <a:t> </a:t>
                </a:r>
                <a:r>
                  <a:rPr lang="en-US" altLang="zh-TW" sz="2400" b="1" dirty="0" err="1">
                    <a:solidFill>
                      <a:srgbClr val="FF0000"/>
                    </a:solidFill>
                  </a:rPr>
                  <a:t>V</a:t>
                </a:r>
                <a:r>
                  <a:rPr lang="en-US" altLang="zh-TW" sz="2400" b="1" baseline="-25000" dirty="0" err="1">
                    <a:solidFill>
                      <a:srgbClr val="FF0000"/>
                    </a:solidFill>
                  </a:rPr>
                  <a:t>be</a:t>
                </a:r>
                <a:r>
                  <a:rPr lang="en-US" altLang="zh-TW" sz="2400" b="1" dirty="0">
                    <a:solidFill>
                      <a:srgbClr val="FF0000"/>
                    </a:solidFill>
                  </a:rPr>
                  <a:t>}, </a:t>
                </a:r>
                <a:r>
                  <a:rPr lang="en-US" altLang="zh-TW" sz="2400" b="1" dirty="0" err="1" smtClean="0">
                    <a:solidFill>
                      <a:srgbClr val="FF0000"/>
                    </a:solidFill>
                  </a:rPr>
                  <a:t>E</a:t>
                </a:r>
                <a:r>
                  <a:rPr lang="en-US" altLang="zh-TW" sz="2400" b="1" baseline="-25000" dirty="0" err="1" smtClean="0">
                    <a:solidFill>
                      <a:srgbClr val="FF0000"/>
                    </a:solidFill>
                  </a:rPr>
                  <a:t>bd</a:t>
                </a:r>
                <a:r>
                  <a:rPr lang="en-US" altLang="zh-TW" sz="2400" b="1" baseline="-25000" dirty="0" smtClean="0">
                    <a:solidFill>
                      <a:srgbClr val="FF0000"/>
                    </a:solidFill>
                  </a:rPr>
                  <a:t> </a:t>
                </a:r>
                <a:r>
                  <a:rPr lang="en-US" altLang="zh-TW" sz="2400" b="1" dirty="0" smtClean="0">
                    <a:solidFill>
                      <a:srgbClr val="FF0000"/>
                    </a:solidFill>
                  </a:rPr>
                  <a:t> </a:t>
                </a:r>
                <a:r>
                  <a:rPr lang="en-US" altLang="zh-TW" sz="2400" b="1" dirty="0">
                    <a:solidFill>
                      <a:srgbClr val="FF0000"/>
                    </a:solidFill>
                  </a:rPr>
                  <a:t>)</a:t>
                </a:r>
                <a:endParaRPr lang="zh-TW" altLang="zh-TW" sz="2400" b="1" dirty="0">
                  <a:solidFill>
                    <a:srgbClr val="FF0000"/>
                  </a:solidFill>
                </a:endParaRPr>
              </a:p>
              <a:p>
                <a:r>
                  <a:rPr lang="en-US" altLang="zh-TW" sz="2400" dirty="0" smtClean="0">
                    <a:solidFill>
                      <a:prstClr val="black"/>
                    </a:solidFill>
                  </a:rPr>
                  <a:t>3.</a:t>
                </a:r>
                <a:r>
                  <a:rPr lang="zh-TW" altLang="en-US" sz="2400" dirty="0" smtClean="0">
                    <a:solidFill>
                      <a:prstClr val="black"/>
                    </a:solidFill>
                  </a:rPr>
                  <a:t>將</a:t>
                </a:r>
                <a:r>
                  <a:rPr lang="en-US" altLang="zh-TW" sz="2400" dirty="0" err="1" smtClean="0">
                    <a:solidFill>
                      <a:prstClr val="black"/>
                    </a:solidFill>
                  </a:rPr>
                  <a:t>V’</a:t>
                </a:r>
                <a:r>
                  <a:rPr lang="en-US" altLang="zh-TW" sz="2400" baseline="-25000" dirty="0" err="1" smtClean="0">
                    <a:solidFill>
                      <a:prstClr val="black"/>
                    </a:solidFill>
                  </a:rPr>
                  <a:t>br</a:t>
                </a:r>
                <a:r>
                  <a:rPr lang="zh-TW" altLang="en-US" sz="2400" dirty="0" smtClean="0">
                    <a:solidFill>
                      <a:prstClr val="black"/>
                    </a:solidFill>
                  </a:rPr>
                  <a:t> 中的節點</a:t>
                </a:r>
                <a:r>
                  <a:rPr lang="en-US" altLang="zh-TW" sz="2400" dirty="0" err="1" smtClean="0">
                    <a:solidFill>
                      <a:prstClr val="black"/>
                    </a:solidFill>
                  </a:rPr>
                  <a:t>Cv</a:t>
                </a:r>
                <a:r>
                  <a:rPr lang="zh-TW" altLang="en-US" sz="2400" dirty="0" smtClean="0">
                    <a:solidFill>
                      <a:prstClr val="black"/>
                    </a:solidFill>
                  </a:rPr>
                  <a:t> 與</a:t>
                </a:r>
                <a:r>
                  <a:rPr lang="en-US" altLang="zh-TW" sz="2400" dirty="0" err="1" smtClean="0">
                    <a:solidFill>
                      <a:prstClr val="black"/>
                    </a:solidFill>
                  </a:rPr>
                  <a:t>V</a:t>
                </a:r>
                <a:r>
                  <a:rPr lang="en-US" altLang="zh-TW" sz="2400" baseline="-25000" dirty="0" err="1" smtClean="0">
                    <a:solidFill>
                      <a:prstClr val="black"/>
                    </a:solidFill>
                  </a:rPr>
                  <a:t>be</a:t>
                </a:r>
                <a:r>
                  <a:rPr lang="zh-TW" altLang="en-US" sz="2400" dirty="0" smtClean="0">
                    <a:solidFill>
                      <a:prstClr val="black"/>
                    </a:solidFill>
                  </a:rPr>
                  <a:t> 中的節點 </a:t>
                </a:r>
                <a:r>
                  <a:rPr lang="en-US" altLang="zh-TW" sz="2400" dirty="0" smtClean="0">
                    <a:solidFill>
                      <a:prstClr val="black"/>
                    </a:solidFill>
                  </a:rPr>
                  <a:t>u</a:t>
                </a:r>
                <a:r>
                  <a:rPr lang="zh-TW" altLang="en-US" sz="2400" dirty="0" smtClean="0">
                    <a:solidFill>
                      <a:prstClr val="black"/>
                    </a:solidFill>
                  </a:rPr>
                  <a:t> 連結（依照</a:t>
                </a:r>
                <a:r>
                  <a:rPr lang="en-US" altLang="zh-TW" sz="2400" dirty="0" smtClean="0">
                    <a:solidFill>
                      <a:prstClr val="black"/>
                    </a:solidFill>
                  </a:rPr>
                  <a:t>Ed</a:t>
                </a:r>
                <a:r>
                  <a:rPr lang="zh-TW" altLang="en-US" sz="2400" dirty="0" smtClean="0">
                    <a:solidFill>
                      <a:prstClr val="black"/>
                    </a:solidFill>
                  </a:rPr>
                  <a:t>中的連線</a:t>
                </a:r>
                <a:r>
                  <a:rPr lang="en-US" altLang="zh-TW" sz="2400" dirty="0" smtClean="0">
                    <a:solidFill>
                      <a:prstClr val="black"/>
                    </a:solidFill>
                  </a:rPr>
                  <a:t>(</a:t>
                </a:r>
                <a:r>
                  <a:rPr lang="en-US" altLang="zh-TW" sz="2400" dirty="0" err="1" smtClean="0">
                    <a:solidFill>
                      <a:prstClr val="black"/>
                    </a:solidFill>
                  </a:rPr>
                  <a:t>v,u</a:t>
                </a:r>
                <a:r>
                  <a:rPr lang="en-US" altLang="zh-TW" sz="2400" dirty="0" smtClean="0">
                    <a:solidFill>
                      <a:prstClr val="black"/>
                    </a:solidFill>
                  </a:rPr>
                  <a:t>)</a:t>
                </a:r>
                <a:r>
                  <a:rPr lang="zh-TW" altLang="en-US" sz="2400" dirty="0" smtClean="0">
                    <a:solidFill>
                      <a:prstClr val="black"/>
                    </a:solidFill>
                  </a:rPr>
                  <a:t>）</a:t>
                </a:r>
                <a:endParaRPr lang="zh-TW" altLang="zh-TW" sz="2400" dirty="0" smtClean="0">
                  <a:solidFill>
                    <a:prstClr val="black"/>
                  </a:solidFill>
                </a:endParaRPr>
              </a:p>
              <a:p>
                <a:endParaRPr lang="zh-TW" altLang="en-US" sz="1400" dirty="0">
                  <a:solidFill>
                    <a:prstClr val="black"/>
                  </a:solidFill>
                </a:endParaRPr>
              </a:p>
            </p:txBody>
          </p:sp>
        </mc:Choice>
        <mc:Fallback xmlns="">
          <p:sp>
            <p:nvSpPr>
              <p:cNvPr id="7" name="文字方塊 6"/>
              <p:cNvSpPr txBox="1">
                <a:spLocks noRot="1" noChangeAspect="1" noMove="1" noResize="1" noEditPoints="1" noAdjustHandles="1" noChangeArrowheads="1" noChangeShapeType="1" noTextEdit="1"/>
              </p:cNvSpPr>
              <p:nvPr/>
            </p:nvSpPr>
            <p:spPr>
              <a:xfrm>
                <a:off x="395536" y="2040334"/>
                <a:ext cx="3168352" cy="2154436"/>
              </a:xfrm>
              <a:prstGeom prst="rect">
                <a:avLst/>
              </a:prstGeom>
              <a:blipFill rotWithShape="1">
                <a:blip r:embed="rId2"/>
                <a:stretch>
                  <a:fillRect l="-3077" t="-2266" r="-6346"/>
                </a:stretch>
              </a:blipFill>
            </p:spPr>
            <p:txBody>
              <a:bodyPr/>
              <a:lstStyle/>
              <a:p>
                <a:r>
                  <a:rPr lang="zh-TW" altLang="en-US">
                    <a:noFill/>
                  </a:rPr>
                  <a:t> </a:t>
                </a:r>
              </a:p>
            </p:txBody>
          </p:sp>
        </mc:Fallback>
      </mc:AlternateContent>
      <p:pic>
        <p:nvPicPr>
          <p:cNvPr id="36" name="圖片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0382" y="955238"/>
            <a:ext cx="4972050" cy="5143500"/>
          </a:xfrm>
          <a:prstGeom prst="rect">
            <a:avLst/>
          </a:prstGeom>
        </p:spPr>
      </p:pic>
      <p:pic>
        <p:nvPicPr>
          <p:cNvPr id="37" name="圖片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0382" y="955238"/>
            <a:ext cx="4972050" cy="5143500"/>
          </a:xfrm>
          <a:prstGeom prst="rect">
            <a:avLst/>
          </a:prstGeom>
        </p:spPr>
      </p:pic>
      <p:sp>
        <p:nvSpPr>
          <p:cNvPr id="38" name="文字方塊 37"/>
          <p:cNvSpPr txBox="1"/>
          <p:nvPr/>
        </p:nvSpPr>
        <p:spPr>
          <a:xfrm>
            <a:off x="5854575" y="3121526"/>
            <a:ext cx="423664" cy="369332"/>
          </a:xfrm>
          <a:prstGeom prst="rect">
            <a:avLst/>
          </a:prstGeom>
          <a:noFill/>
        </p:spPr>
        <p:txBody>
          <a:bodyPr wrap="square" rtlCol="0">
            <a:spAutoFit/>
          </a:bodyPr>
          <a:lstStyle/>
          <a:p>
            <a:r>
              <a:rPr lang="en-US" altLang="zh-TW" b="1" dirty="0" smtClean="0">
                <a:solidFill>
                  <a:srgbClr val="00B0F0"/>
                </a:solidFill>
              </a:rPr>
              <a:t>a2</a:t>
            </a:r>
            <a:endParaRPr lang="zh-TW" altLang="en-US" b="1" dirty="0">
              <a:solidFill>
                <a:srgbClr val="00B0F0"/>
              </a:solidFill>
            </a:endParaRPr>
          </a:p>
        </p:txBody>
      </p:sp>
      <p:sp>
        <p:nvSpPr>
          <p:cNvPr id="39" name="文字方塊 38"/>
          <p:cNvSpPr txBox="1"/>
          <p:nvPr/>
        </p:nvSpPr>
        <p:spPr>
          <a:xfrm>
            <a:off x="5364088" y="3271440"/>
            <a:ext cx="423664" cy="369332"/>
          </a:xfrm>
          <a:prstGeom prst="rect">
            <a:avLst/>
          </a:prstGeom>
          <a:noFill/>
        </p:spPr>
        <p:txBody>
          <a:bodyPr wrap="square" rtlCol="0">
            <a:spAutoFit/>
          </a:bodyPr>
          <a:lstStyle/>
          <a:p>
            <a:r>
              <a:rPr lang="en-US" altLang="zh-TW" b="1" dirty="0" smtClean="0">
                <a:solidFill>
                  <a:srgbClr val="00B0F0"/>
                </a:solidFill>
              </a:rPr>
              <a:t>a1</a:t>
            </a:r>
            <a:endParaRPr lang="zh-TW" altLang="en-US" b="1" dirty="0">
              <a:solidFill>
                <a:srgbClr val="00B0F0"/>
              </a:solidFill>
            </a:endParaRPr>
          </a:p>
        </p:txBody>
      </p:sp>
      <p:pic>
        <p:nvPicPr>
          <p:cNvPr id="40" name="圖片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0382" y="955238"/>
            <a:ext cx="4972050" cy="5143500"/>
          </a:xfrm>
          <a:prstGeom prst="rect">
            <a:avLst/>
          </a:prstGeom>
        </p:spPr>
      </p:pic>
      <p:sp>
        <p:nvSpPr>
          <p:cNvPr id="41" name="文字方塊 40"/>
          <p:cNvSpPr txBox="1"/>
          <p:nvPr/>
        </p:nvSpPr>
        <p:spPr>
          <a:xfrm>
            <a:off x="4459585" y="4444828"/>
            <a:ext cx="423664" cy="369332"/>
          </a:xfrm>
          <a:prstGeom prst="rect">
            <a:avLst/>
          </a:prstGeom>
          <a:noFill/>
        </p:spPr>
        <p:txBody>
          <a:bodyPr wrap="square" rtlCol="0">
            <a:spAutoFit/>
          </a:bodyPr>
          <a:lstStyle/>
          <a:p>
            <a:r>
              <a:rPr lang="en-US" altLang="zh-TW" b="1" dirty="0" smtClean="0">
                <a:solidFill>
                  <a:srgbClr val="00B0F0"/>
                </a:solidFill>
              </a:rPr>
              <a:t>a2</a:t>
            </a:r>
            <a:endParaRPr lang="zh-TW" altLang="en-US" b="1" dirty="0">
              <a:solidFill>
                <a:srgbClr val="00B0F0"/>
              </a:solidFill>
            </a:endParaRPr>
          </a:p>
        </p:txBody>
      </p:sp>
      <p:sp>
        <p:nvSpPr>
          <p:cNvPr id="42" name="文字方塊 41"/>
          <p:cNvSpPr txBox="1"/>
          <p:nvPr/>
        </p:nvSpPr>
        <p:spPr>
          <a:xfrm>
            <a:off x="5880074" y="5445224"/>
            <a:ext cx="423664" cy="369332"/>
          </a:xfrm>
          <a:prstGeom prst="rect">
            <a:avLst/>
          </a:prstGeom>
          <a:noFill/>
        </p:spPr>
        <p:txBody>
          <a:bodyPr wrap="square" rtlCol="0">
            <a:spAutoFit/>
          </a:bodyPr>
          <a:lstStyle/>
          <a:p>
            <a:r>
              <a:rPr lang="en-US" altLang="zh-TW" b="1" dirty="0" smtClean="0">
                <a:solidFill>
                  <a:srgbClr val="00B0F0"/>
                </a:solidFill>
              </a:rPr>
              <a:t>a1</a:t>
            </a:r>
            <a:endParaRPr lang="zh-TW" altLang="en-US" b="1" dirty="0">
              <a:solidFill>
                <a:srgbClr val="00B0F0"/>
              </a:solidFill>
            </a:endParaRPr>
          </a:p>
        </p:txBody>
      </p:sp>
      <p:sp>
        <p:nvSpPr>
          <p:cNvPr id="43" name="文字方塊 42"/>
          <p:cNvSpPr txBox="1"/>
          <p:nvPr/>
        </p:nvSpPr>
        <p:spPr>
          <a:xfrm>
            <a:off x="4631505" y="4629494"/>
            <a:ext cx="423664" cy="369332"/>
          </a:xfrm>
          <a:prstGeom prst="rect">
            <a:avLst/>
          </a:prstGeom>
          <a:noFill/>
        </p:spPr>
        <p:txBody>
          <a:bodyPr wrap="square" rtlCol="0">
            <a:spAutoFit/>
          </a:bodyPr>
          <a:lstStyle/>
          <a:p>
            <a:r>
              <a:rPr lang="en-US" altLang="zh-TW" b="1" dirty="0" smtClean="0">
                <a:solidFill>
                  <a:srgbClr val="00B0F0"/>
                </a:solidFill>
              </a:rPr>
              <a:t>a1</a:t>
            </a:r>
            <a:endParaRPr lang="zh-TW" altLang="en-US" b="1" dirty="0">
              <a:solidFill>
                <a:srgbClr val="00B0F0"/>
              </a:solidFill>
            </a:endParaRPr>
          </a:p>
        </p:txBody>
      </p:sp>
      <p:sp>
        <p:nvSpPr>
          <p:cNvPr id="44" name="文字方塊 43"/>
          <p:cNvSpPr txBox="1"/>
          <p:nvPr/>
        </p:nvSpPr>
        <p:spPr>
          <a:xfrm>
            <a:off x="6091906" y="5629890"/>
            <a:ext cx="423664" cy="369332"/>
          </a:xfrm>
          <a:prstGeom prst="rect">
            <a:avLst/>
          </a:prstGeom>
          <a:noFill/>
        </p:spPr>
        <p:txBody>
          <a:bodyPr wrap="square" rtlCol="0">
            <a:spAutoFit/>
          </a:bodyPr>
          <a:lstStyle/>
          <a:p>
            <a:r>
              <a:rPr lang="en-US" altLang="zh-TW" b="1" dirty="0" smtClean="0">
                <a:solidFill>
                  <a:srgbClr val="00B0F0"/>
                </a:solidFill>
              </a:rPr>
              <a:t>a2</a:t>
            </a:r>
            <a:endParaRPr lang="zh-TW" altLang="en-US" b="1" dirty="0">
              <a:solidFill>
                <a:srgbClr val="00B0F0"/>
              </a:solidFill>
            </a:endParaRPr>
          </a:p>
        </p:txBody>
      </p:sp>
      <p:pic>
        <p:nvPicPr>
          <p:cNvPr id="45" name="圖片 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5881" y="955238"/>
            <a:ext cx="4972050" cy="5143500"/>
          </a:xfrm>
          <a:prstGeom prst="rect">
            <a:avLst/>
          </a:prstGeom>
        </p:spPr>
      </p:pic>
      <p:sp>
        <p:nvSpPr>
          <p:cNvPr id="46" name="文字方塊 45"/>
          <p:cNvSpPr txBox="1"/>
          <p:nvPr/>
        </p:nvSpPr>
        <p:spPr>
          <a:xfrm>
            <a:off x="5430911" y="3396902"/>
            <a:ext cx="423664" cy="369332"/>
          </a:xfrm>
          <a:prstGeom prst="rect">
            <a:avLst/>
          </a:prstGeom>
          <a:noFill/>
        </p:spPr>
        <p:txBody>
          <a:bodyPr wrap="square" rtlCol="0">
            <a:spAutoFit/>
          </a:bodyPr>
          <a:lstStyle/>
          <a:p>
            <a:r>
              <a:rPr lang="en-US" altLang="zh-TW" b="1" dirty="0" smtClean="0">
                <a:solidFill>
                  <a:srgbClr val="00B0F0"/>
                </a:solidFill>
              </a:rPr>
              <a:t>a2</a:t>
            </a:r>
            <a:endParaRPr lang="zh-TW" altLang="en-US" b="1" dirty="0">
              <a:solidFill>
                <a:srgbClr val="00B0F0"/>
              </a:solidFill>
            </a:endParaRPr>
          </a:p>
        </p:txBody>
      </p:sp>
      <p:sp>
        <p:nvSpPr>
          <p:cNvPr id="47" name="文字方塊 46"/>
          <p:cNvSpPr txBox="1"/>
          <p:nvPr/>
        </p:nvSpPr>
        <p:spPr>
          <a:xfrm>
            <a:off x="7236296" y="3549536"/>
            <a:ext cx="423664" cy="369332"/>
          </a:xfrm>
          <a:prstGeom prst="rect">
            <a:avLst/>
          </a:prstGeom>
          <a:noFill/>
        </p:spPr>
        <p:txBody>
          <a:bodyPr wrap="square" rtlCol="0">
            <a:spAutoFit/>
          </a:bodyPr>
          <a:lstStyle/>
          <a:p>
            <a:r>
              <a:rPr lang="en-US" altLang="zh-TW" b="1" dirty="0" smtClean="0">
                <a:solidFill>
                  <a:srgbClr val="00B0F0"/>
                </a:solidFill>
              </a:rPr>
              <a:t>a1</a:t>
            </a:r>
            <a:endParaRPr lang="zh-TW" altLang="en-US" b="1" dirty="0">
              <a:solidFill>
                <a:srgbClr val="00B0F0"/>
              </a:solidFill>
            </a:endParaRPr>
          </a:p>
        </p:txBody>
      </p:sp>
      <p:sp>
        <p:nvSpPr>
          <p:cNvPr id="48" name="文字方塊 47"/>
          <p:cNvSpPr txBox="1"/>
          <p:nvPr/>
        </p:nvSpPr>
        <p:spPr>
          <a:xfrm>
            <a:off x="7456039" y="3734202"/>
            <a:ext cx="423664" cy="369332"/>
          </a:xfrm>
          <a:prstGeom prst="rect">
            <a:avLst/>
          </a:prstGeom>
          <a:noFill/>
        </p:spPr>
        <p:txBody>
          <a:bodyPr wrap="square" rtlCol="0">
            <a:spAutoFit/>
          </a:bodyPr>
          <a:lstStyle/>
          <a:p>
            <a:r>
              <a:rPr lang="en-US" altLang="zh-TW" b="1" dirty="0" smtClean="0">
                <a:solidFill>
                  <a:srgbClr val="00B0F0"/>
                </a:solidFill>
              </a:rPr>
              <a:t>a2</a:t>
            </a:r>
            <a:endParaRPr lang="zh-TW" altLang="en-US" b="1" dirty="0">
              <a:solidFill>
                <a:srgbClr val="00B0F0"/>
              </a:solidFill>
            </a:endParaRPr>
          </a:p>
        </p:txBody>
      </p:sp>
      <p:sp>
        <p:nvSpPr>
          <p:cNvPr id="49" name="文字方塊 48"/>
          <p:cNvSpPr txBox="1"/>
          <p:nvPr/>
        </p:nvSpPr>
        <p:spPr>
          <a:xfrm>
            <a:off x="5642743" y="3583041"/>
            <a:ext cx="423664" cy="369332"/>
          </a:xfrm>
          <a:prstGeom prst="rect">
            <a:avLst/>
          </a:prstGeom>
          <a:noFill/>
        </p:spPr>
        <p:txBody>
          <a:bodyPr wrap="square" rtlCol="0">
            <a:spAutoFit/>
          </a:bodyPr>
          <a:lstStyle/>
          <a:p>
            <a:r>
              <a:rPr lang="en-US" altLang="zh-TW" b="1" dirty="0" smtClean="0">
                <a:solidFill>
                  <a:srgbClr val="00B0F0"/>
                </a:solidFill>
              </a:rPr>
              <a:t>a1</a:t>
            </a:r>
            <a:endParaRPr lang="zh-TW" altLang="en-US" b="1" dirty="0">
              <a:solidFill>
                <a:srgbClr val="00B0F0"/>
              </a:solidFill>
            </a:endParaRPr>
          </a:p>
        </p:txBody>
      </p:sp>
      <p:pic>
        <p:nvPicPr>
          <p:cNvPr id="50" name="圖片 4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8965" y="955238"/>
            <a:ext cx="4972050" cy="5143500"/>
          </a:xfrm>
          <a:prstGeom prst="rect">
            <a:avLst/>
          </a:prstGeom>
        </p:spPr>
      </p:pic>
      <p:sp>
        <p:nvSpPr>
          <p:cNvPr id="51" name="文字方塊 50"/>
          <p:cNvSpPr txBox="1"/>
          <p:nvPr/>
        </p:nvSpPr>
        <p:spPr>
          <a:xfrm>
            <a:off x="5890194" y="5453125"/>
            <a:ext cx="423664" cy="369332"/>
          </a:xfrm>
          <a:prstGeom prst="rect">
            <a:avLst/>
          </a:prstGeom>
          <a:noFill/>
        </p:spPr>
        <p:txBody>
          <a:bodyPr wrap="square" rtlCol="0">
            <a:spAutoFit/>
          </a:bodyPr>
          <a:lstStyle/>
          <a:p>
            <a:r>
              <a:rPr lang="en-US" altLang="zh-TW" b="1" dirty="0" smtClean="0">
                <a:solidFill>
                  <a:srgbClr val="00B0F0"/>
                </a:solidFill>
              </a:rPr>
              <a:t>a2</a:t>
            </a:r>
            <a:endParaRPr lang="zh-TW" altLang="en-US" b="1" dirty="0">
              <a:solidFill>
                <a:srgbClr val="00B0F0"/>
              </a:solidFill>
            </a:endParaRPr>
          </a:p>
        </p:txBody>
      </p:sp>
      <p:sp>
        <p:nvSpPr>
          <p:cNvPr id="52" name="文字方塊 51"/>
          <p:cNvSpPr txBox="1"/>
          <p:nvPr/>
        </p:nvSpPr>
        <p:spPr>
          <a:xfrm>
            <a:off x="7458989" y="3698791"/>
            <a:ext cx="423664" cy="369332"/>
          </a:xfrm>
          <a:prstGeom prst="rect">
            <a:avLst/>
          </a:prstGeom>
          <a:noFill/>
        </p:spPr>
        <p:txBody>
          <a:bodyPr wrap="square" rtlCol="0">
            <a:spAutoFit/>
          </a:bodyPr>
          <a:lstStyle/>
          <a:p>
            <a:r>
              <a:rPr lang="en-US" altLang="zh-TW" b="1" dirty="0" smtClean="0">
                <a:solidFill>
                  <a:srgbClr val="00B0F0"/>
                </a:solidFill>
              </a:rPr>
              <a:t>a1</a:t>
            </a:r>
            <a:endParaRPr lang="zh-TW" altLang="en-US" b="1" dirty="0">
              <a:solidFill>
                <a:srgbClr val="00B0F0"/>
              </a:solidFill>
            </a:endParaRPr>
          </a:p>
        </p:txBody>
      </p:sp>
      <p:sp>
        <p:nvSpPr>
          <p:cNvPr id="53" name="文字方塊 52"/>
          <p:cNvSpPr txBox="1"/>
          <p:nvPr/>
        </p:nvSpPr>
        <p:spPr>
          <a:xfrm>
            <a:off x="7659960" y="3902667"/>
            <a:ext cx="423664" cy="369332"/>
          </a:xfrm>
          <a:prstGeom prst="rect">
            <a:avLst/>
          </a:prstGeom>
          <a:noFill/>
        </p:spPr>
        <p:txBody>
          <a:bodyPr wrap="square" rtlCol="0">
            <a:spAutoFit/>
          </a:bodyPr>
          <a:lstStyle/>
          <a:p>
            <a:r>
              <a:rPr lang="en-US" altLang="zh-TW" b="1" dirty="0" smtClean="0">
                <a:solidFill>
                  <a:srgbClr val="00B0F0"/>
                </a:solidFill>
              </a:rPr>
              <a:t>a2</a:t>
            </a:r>
            <a:endParaRPr lang="zh-TW" altLang="en-US" b="1" dirty="0">
              <a:solidFill>
                <a:srgbClr val="00B0F0"/>
              </a:solidFill>
            </a:endParaRPr>
          </a:p>
        </p:txBody>
      </p:sp>
      <p:sp>
        <p:nvSpPr>
          <p:cNvPr id="54" name="文字方塊 53"/>
          <p:cNvSpPr txBox="1"/>
          <p:nvPr/>
        </p:nvSpPr>
        <p:spPr>
          <a:xfrm>
            <a:off x="6104976" y="5629890"/>
            <a:ext cx="423664" cy="369332"/>
          </a:xfrm>
          <a:prstGeom prst="rect">
            <a:avLst/>
          </a:prstGeom>
          <a:noFill/>
        </p:spPr>
        <p:txBody>
          <a:bodyPr wrap="square" rtlCol="0">
            <a:spAutoFit/>
          </a:bodyPr>
          <a:lstStyle/>
          <a:p>
            <a:r>
              <a:rPr lang="en-US" altLang="zh-TW" b="1" dirty="0" smtClean="0">
                <a:solidFill>
                  <a:srgbClr val="00B0F0"/>
                </a:solidFill>
              </a:rPr>
              <a:t>a1</a:t>
            </a:r>
            <a:endParaRPr lang="zh-TW" altLang="en-US" b="1" dirty="0">
              <a:solidFill>
                <a:srgbClr val="00B0F0"/>
              </a:solidFill>
            </a:endParaRPr>
          </a:p>
        </p:txBody>
      </p:sp>
      <p:pic>
        <p:nvPicPr>
          <p:cNvPr id="55" name="圖片 5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88965" y="928080"/>
            <a:ext cx="4972050" cy="5143500"/>
          </a:xfrm>
          <a:prstGeom prst="rect">
            <a:avLst/>
          </a:prstGeom>
        </p:spPr>
      </p:pic>
      <p:sp>
        <p:nvSpPr>
          <p:cNvPr id="11" name="文字方塊 10"/>
          <p:cNvSpPr txBox="1"/>
          <p:nvPr/>
        </p:nvSpPr>
        <p:spPr>
          <a:xfrm>
            <a:off x="7364787" y="1578669"/>
            <a:ext cx="612068" cy="461665"/>
          </a:xfrm>
          <a:prstGeom prst="rect">
            <a:avLst/>
          </a:prstGeom>
          <a:noFill/>
        </p:spPr>
        <p:txBody>
          <a:bodyPr wrap="square" rtlCol="0">
            <a:spAutoFit/>
          </a:bodyPr>
          <a:lstStyle/>
          <a:p>
            <a:r>
              <a:rPr lang="en-US" altLang="zh-TW" sz="2400" b="1" dirty="0" smtClean="0">
                <a:solidFill>
                  <a:srgbClr val="FF0000"/>
                </a:solidFill>
              </a:rPr>
              <a:t>E</a:t>
            </a:r>
            <a:r>
              <a:rPr lang="en-US" altLang="zh-TW" sz="2400" b="1" baseline="-25000" dirty="0" smtClean="0">
                <a:solidFill>
                  <a:srgbClr val="FF0000"/>
                </a:solidFill>
              </a:rPr>
              <a:t>d</a:t>
            </a:r>
            <a:endParaRPr lang="zh-TW" altLang="en-US" sz="2400" b="1" dirty="0">
              <a:solidFill>
                <a:srgbClr val="FF0000"/>
              </a:solidFill>
            </a:endParaRPr>
          </a:p>
        </p:txBody>
      </p:sp>
    </p:spTree>
    <p:extLst>
      <p:ext uri="{BB962C8B-B14F-4D97-AF65-F5344CB8AC3E}">
        <p14:creationId xmlns:p14="http://schemas.microsoft.com/office/powerpoint/2010/main" val="5849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500"/>
                                        <p:tgtEl>
                                          <p:spTgt spid="4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fade">
                                      <p:cBhvr>
                                        <p:cTn id="64" dur="500"/>
                                        <p:tgtEl>
                                          <p:spTgt spid="5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fade">
                                      <p:cBhvr>
                                        <p:cTn id="70" dur="500"/>
                                        <p:tgtEl>
                                          <p:spTgt spid="5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fade">
                                      <p:cBhvr>
                                        <p:cTn id="75" dur="500"/>
                                        <p:tgtEl>
                                          <p:spTgt spid="5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500"/>
                                        <p:tgtEl>
                                          <p:spTgt spid="53"/>
                                        </p:tgtEl>
                                      </p:cBhvr>
                                    </p:animEffect>
                                  </p:childTnLst>
                                </p:cTn>
                              </p:par>
                              <p:par>
                                <p:cTn id="79" presetID="10" presetClass="entr" presetSubtype="0" fill="hold" nodeType="with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fade">
                                      <p:cBhvr>
                                        <p:cTn id="8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1" grpId="0"/>
      <p:bldP spid="42" grpId="0"/>
      <p:bldP spid="43" grpId="0"/>
      <p:bldP spid="44" grpId="0"/>
      <p:bldP spid="46" grpId="0"/>
      <p:bldP spid="47" grpId="0"/>
      <p:bldP spid="48" grpId="0"/>
      <p:bldP spid="49" grpId="0"/>
      <p:bldP spid="51" grpId="0"/>
      <p:bldP spid="52" grpId="0"/>
      <p:bldP spid="53" grpId="0"/>
      <p:bldP spid="54" grpId="0"/>
      <p:bldP spid="11"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簡易解決方案</a:t>
            </a:r>
            <a:endParaRPr lang="zh-TW" altLang="en-US" dirty="0"/>
          </a:p>
        </p:txBody>
      </p:sp>
      <p:sp>
        <p:nvSpPr>
          <p:cNvPr id="3" name="內容版面配置區 2"/>
          <p:cNvSpPr>
            <a:spLocks noGrp="1"/>
          </p:cNvSpPr>
          <p:nvPr>
            <p:ph idx="1"/>
          </p:nvPr>
        </p:nvSpPr>
        <p:spPr>
          <a:xfrm>
            <a:off x="611560" y="2420888"/>
            <a:ext cx="7920880" cy="3888432"/>
          </a:xfrm>
        </p:spPr>
        <p:txBody>
          <a:bodyPr>
            <a:noAutofit/>
          </a:bodyPr>
          <a:lstStyle/>
          <a:p>
            <a:r>
              <a:rPr lang="en-US" altLang="zh-TW" dirty="0" smtClean="0"/>
              <a:t>Step1</a:t>
            </a:r>
            <a:r>
              <a:rPr lang="zh-TW" altLang="en-US" dirty="0" smtClean="0"/>
              <a:t>：將路由器使用</a:t>
            </a:r>
            <a:r>
              <a:rPr lang="en-US" altLang="zh-TW" b="1" dirty="0" smtClean="0">
                <a:solidFill>
                  <a:srgbClr val="FF0000"/>
                </a:solidFill>
              </a:rPr>
              <a:t>BFS</a:t>
            </a:r>
            <a:r>
              <a:rPr lang="zh-TW" altLang="en-US" b="1" dirty="0" smtClean="0">
                <a:solidFill>
                  <a:srgbClr val="FF0000"/>
                </a:solidFill>
              </a:rPr>
              <a:t>的樹</a:t>
            </a:r>
            <a:r>
              <a:rPr lang="en-US" altLang="zh-TW" b="1" dirty="0" smtClean="0">
                <a:solidFill>
                  <a:srgbClr val="FF0000"/>
                </a:solidFill>
              </a:rPr>
              <a:t>T1</a:t>
            </a:r>
            <a:r>
              <a:rPr lang="zh-TW" altLang="en-US" dirty="0" smtClean="0"/>
              <a:t>連接起來</a:t>
            </a:r>
            <a:endParaRPr lang="en-US" altLang="zh-TW" dirty="0" smtClean="0"/>
          </a:p>
          <a:p>
            <a:r>
              <a:rPr lang="en-US" altLang="zh-TW" dirty="0" smtClean="0"/>
              <a:t>Step2</a:t>
            </a:r>
            <a:r>
              <a:rPr lang="zh-TW" altLang="en-US" dirty="0" smtClean="0"/>
              <a:t>：</a:t>
            </a:r>
            <a:endParaRPr lang="en-US" altLang="zh-TW" dirty="0" smtClean="0"/>
          </a:p>
          <a:p>
            <a:pPr marL="0" indent="0">
              <a:buNone/>
            </a:pPr>
            <a:r>
              <a:rPr lang="en-US" altLang="zh-TW" dirty="0"/>
              <a:t>	</a:t>
            </a:r>
            <a:r>
              <a:rPr lang="en-US" altLang="zh-TW" b="1" dirty="0" smtClean="0">
                <a:solidFill>
                  <a:srgbClr val="FF0000"/>
                </a:solidFill>
              </a:rPr>
              <a:t>Top-Down</a:t>
            </a:r>
            <a:r>
              <a:rPr lang="zh-TW" altLang="en-US" b="1" dirty="0" smtClean="0">
                <a:solidFill>
                  <a:srgbClr val="FF0000"/>
                </a:solidFill>
              </a:rPr>
              <a:t> 拜訪</a:t>
            </a:r>
            <a:r>
              <a:rPr lang="en-US" altLang="zh-TW" b="1" dirty="0" smtClean="0">
                <a:solidFill>
                  <a:srgbClr val="FF0000"/>
                </a:solidFill>
              </a:rPr>
              <a:t>T1</a:t>
            </a:r>
            <a:r>
              <a:rPr lang="zh-TW" altLang="en-US" b="1" dirty="0" smtClean="0">
                <a:solidFill>
                  <a:srgbClr val="FF0000"/>
                </a:solidFill>
              </a:rPr>
              <a:t>上的節點</a:t>
            </a:r>
            <a:r>
              <a:rPr lang="zh-TW" altLang="en-US" dirty="0" smtClean="0"/>
              <a:t>，當拜訪深度</a:t>
            </a:r>
            <a:r>
              <a:rPr lang="en-US" altLang="zh-TW" dirty="0" smtClean="0"/>
              <a:t>d</a:t>
            </a:r>
            <a:r>
              <a:rPr lang="zh-TW" altLang="en-US" dirty="0" smtClean="0"/>
              <a:t>的節點</a:t>
            </a:r>
            <a:r>
              <a:rPr lang="en-US" altLang="zh-TW" dirty="0" smtClean="0"/>
              <a:t>v</a:t>
            </a:r>
            <a:r>
              <a:rPr lang="zh-TW" altLang="en-US" dirty="0" smtClean="0"/>
              <a:t>時，記錄其子孫節點個數為</a:t>
            </a:r>
            <a:r>
              <a:rPr lang="en-US" altLang="zh-TW" b="1" dirty="0" smtClean="0"/>
              <a:t>D(v)</a:t>
            </a:r>
            <a:r>
              <a:rPr lang="zh-TW" altLang="en-US" dirty="0" smtClean="0"/>
              <a:t>，以及此層和上一層</a:t>
            </a:r>
            <a:r>
              <a:rPr lang="en-US" altLang="zh-TW" dirty="0" smtClean="0"/>
              <a:t>(d, d-1)</a:t>
            </a:r>
            <a:r>
              <a:rPr lang="zh-TW" altLang="en-US" dirty="0" smtClean="0"/>
              <a:t>的鄰居節點個數為</a:t>
            </a:r>
            <a:r>
              <a:rPr lang="en-US" altLang="zh-TW" b="1" dirty="0" smtClean="0"/>
              <a:t>N(v)</a:t>
            </a:r>
            <a:r>
              <a:rPr lang="zh-TW" altLang="en-US" dirty="0" smtClean="0"/>
              <a:t>，接著給定優先度</a:t>
            </a:r>
            <a:r>
              <a:rPr lang="en-US" altLang="zh-TW" b="1" dirty="0" smtClean="0"/>
              <a:t>p(v)</a:t>
            </a:r>
            <a:r>
              <a:rPr lang="zh-TW" altLang="en-US" dirty="0" smtClean="0"/>
              <a:t>：</a:t>
            </a:r>
            <a:endParaRPr lang="en-US" altLang="zh-TW" dirty="0" smtClean="0"/>
          </a:p>
          <a:p>
            <a:pPr marL="0" indent="0">
              <a:buNone/>
            </a:pPr>
            <a:r>
              <a:rPr lang="en-US" altLang="zh-TW" dirty="0"/>
              <a:t>	</a:t>
            </a:r>
            <a:r>
              <a:rPr lang="en-US" altLang="zh-TW" dirty="0" err="1" smtClean="0"/>
              <a:t>i</a:t>
            </a:r>
            <a:r>
              <a:rPr lang="en-US" altLang="zh-TW" dirty="0" smtClean="0"/>
              <a:t>.</a:t>
            </a:r>
            <a:r>
              <a:rPr lang="zh-TW" altLang="en-US" dirty="0" smtClean="0"/>
              <a:t>如果</a:t>
            </a:r>
            <a:r>
              <a:rPr lang="en-US" altLang="zh-TW" dirty="0" smtClean="0"/>
              <a:t>D(v)</a:t>
            </a:r>
            <a:r>
              <a:rPr lang="zh-TW" altLang="en-US" dirty="0" smtClean="0"/>
              <a:t>不為零，則</a:t>
            </a:r>
            <a:r>
              <a:rPr lang="en-US" altLang="zh-TW" dirty="0"/>
              <a:t>p(v)=N(v)/ </a:t>
            </a:r>
            <a:r>
              <a:rPr lang="en-US" altLang="zh-TW" dirty="0" smtClean="0"/>
              <a:t>D(v)</a:t>
            </a:r>
          </a:p>
          <a:p>
            <a:pPr marL="0" indent="0">
              <a:buNone/>
            </a:pPr>
            <a:r>
              <a:rPr lang="en-US" altLang="zh-TW" dirty="0"/>
              <a:t>	</a:t>
            </a:r>
            <a:r>
              <a:rPr lang="en-US" altLang="zh-TW" dirty="0" smtClean="0"/>
              <a:t>ii.</a:t>
            </a:r>
            <a:r>
              <a:rPr lang="zh-TW" altLang="en-US" dirty="0" smtClean="0"/>
              <a:t>如果</a:t>
            </a:r>
            <a:r>
              <a:rPr lang="en-US" altLang="zh-TW" dirty="0"/>
              <a:t>D(v</a:t>
            </a:r>
            <a:r>
              <a:rPr lang="en-US" altLang="zh-TW" dirty="0" smtClean="0"/>
              <a:t>)</a:t>
            </a:r>
            <a:r>
              <a:rPr lang="zh-TW" altLang="en-US" dirty="0" smtClean="0"/>
              <a:t>為零，則</a:t>
            </a:r>
            <a:r>
              <a:rPr lang="en-US" altLang="zh-TW" dirty="0"/>
              <a:t>p(v)=N(v</a:t>
            </a:r>
            <a:r>
              <a:rPr lang="en-US" altLang="zh-TW" dirty="0" smtClean="0"/>
              <a:t>)</a:t>
            </a:r>
          </a:p>
          <a:p>
            <a:pPr marL="0" indent="0">
              <a:buNone/>
            </a:pPr>
            <a:r>
              <a:rPr lang="en-US" altLang="zh-TW" dirty="0"/>
              <a:t>	</a:t>
            </a:r>
            <a:r>
              <a:rPr lang="en-US" altLang="zh-TW" dirty="0" smtClean="0"/>
              <a:t>iii.</a:t>
            </a:r>
            <a:r>
              <a:rPr lang="zh-TW" altLang="en-US" dirty="0" smtClean="0"/>
              <a:t>解散</a:t>
            </a:r>
            <a:r>
              <a:rPr lang="en-US" altLang="zh-TW" dirty="0" smtClean="0"/>
              <a:t>T1</a:t>
            </a:r>
          </a:p>
          <a:p>
            <a:endParaRPr lang="en-US" altLang="zh-TW" sz="2800" dirty="0" smtClean="0"/>
          </a:p>
        </p:txBody>
      </p:sp>
    </p:spTree>
    <p:extLst>
      <p:ext uri="{BB962C8B-B14F-4D97-AF65-F5344CB8AC3E}">
        <p14:creationId xmlns:p14="http://schemas.microsoft.com/office/powerpoint/2010/main" val="126523783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簡易解決方案</a:t>
            </a:r>
            <a:endParaRPr lang="zh-TW" altLang="en-US" dirty="0"/>
          </a:p>
        </p:txBody>
      </p:sp>
      <p:sp>
        <p:nvSpPr>
          <p:cNvPr id="3" name="內容版面配置區 2"/>
          <p:cNvSpPr>
            <a:spLocks noGrp="1"/>
          </p:cNvSpPr>
          <p:nvPr>
            <p:ph idx="1"/>
          </p:nvPr>
        </p:nvSpPr>
        <p:spPr>
          <a:xfrm>
            <a:off x="611560" y="2420888"/>
            <a:ext cx="7920880" cy="3888432"/>
          </a:xfrm>
        </p:spPr>
        <p:txBody>
          <a:bodyPr>
            <a:noAutofit/>
          </a:bodyPr>
          <a:lstStyle/>
          <a:p>
            <a:r>
              <a:rPr lang="en-US" altLang="zh-TW" dirty="0" smtClean="0"/>
              <a:t>Step3</a:t>
            </a:r>
            <a:r>
              <a:rPr lang="zh-TW" altLang="en-US" dirty="0" smtClean="0"/>
              <a:t>：</a:t>
            </a:r>
            <a:r>
              <a:rPr lang="en-US" altLang="zh-TW" b="1" dirty="0" smtClean="0">
                <a:solidFill>
                  <a:srgbClr val="FF0000"/>
                </a:solidFill>
              </a:rPr>
              <a:t>Top-Down</a:t>
            </a:r>
            <a:r>
              <a:rPr lang="zh-TW" altLang="en-US" b="1" dirty="0" smtClean="0">
                <a:solidFill>
                  <a:srgbClr val="FF0000"/>
                </a:solidFill>
              </a:rPr>
              <a:t>建構一個符合</a:t>
            </a:r>
            <a:r>
              <a:rPr lang="en-US" altLang="zh-TW" b="1" dirty="0" smtClean="0">
                <a:solidFill>
                  <a:srgbClr val="FF0000"/>
                </a:solidFill>
              </a:rPr>
              <a:t>ZigBee</a:t>
            </a:r>
            <a:r>
              <a:rPr lang="zh-TW" altLang="en-US" b="1" dirty="0" smtClean="0">
                <a:solidFill>
                  <a:srgbClr val="FF0000"/>
                </a:solidFill>
              </a:rPr>
              <a:t>規範的樹</a:t>
            </a:r>
            <a:r>
              <a:rPr lang="en-US" altLang="zh-TW" b="1" dirty="0" smtClean="0">
                <a:solidFill>
                  <a:srgbClr val="FF0000"/>
                </a:solidFill>
              </a:rPr>
              <a:t>T</a:t>
            </a:r>
            <a:r>
              <a:rPr lang="zh-TW" altLang="en-US" dirty="0" smtClean="0"/>
              <a:t>：</a:t>
            </a:r>
            <a:endParaRPr lang="en-US" altLang="zh-TW" dirty="0" smtClean="0"/>
          </a:p>
          <a:p>
            <a:pPr marL="0" indent="0">
              <a:buNone/>
            </a:pPr>
            <a:r>
              <a:rPr lang="en-US" altLang="zh-TW" dirty="0" smtClean="0"/>
              <a:t>1.</a:t>
            </a:r>
            <a:r>
              <a:rPr lang="zh-TW" altLang="en-US" dirty="0" smtClean="0"/>
              <a:t>每一個連接 </a:t>
            </a:r>
            <a:r>
              <a:rPr lang="en-US" altLang="zh-TW" dirty="0" smtClean="0"/>
              <a:t>T</a:t>
            </a:r>
            <a:r>
              <a:rPr lang="zh-TW" altLang="en-US" dirty="0" smtClean="0"/>
              <a:t> 的節點 </a:t>
            </a:r>
            <a:r>
              <a:rPr lang="en-US" altLang="zh-TW" dirty="0" smtClean="0"/>
              <a:t>v </a:t>
            </a:r>
            <a:r>
              <a:rPr lang="zh-TW" altLang="en-US" dirty="0" smtClean="0"/>
              <a:t>找尋鄰居尚未連上 </a:t>
            </a:r>
            <a:r>
              <a:rPr lang="en-US" altLang="zh-TW" dirty="0" smtClean="0"/>
              <a:t>T</a:t>
            </a:r>
            <a:r>
              <a:rPr lang="zh-TW" altLang="en-US" dirty="0" smtClean="0"/>
              <a:t> 的節點</a:t>
            </a:r>
            <a:r>
              <a:rPr lang="en-US" altLang="zh-TW" dirty="0" smtClean="0"/>
              <a:t>v’</a:t>
            </a:r>
            <a:r>
              <a:rPr lang="zh-TW" altLang="en-US" dirty="0" smtClean="0"/>
              <a:t>們</a:t>
            </a:r>
            <a:endParaRPr lang="en-US" altLang="zh-TW" dirty="0" smtClean="0"/>
          </a:p>
          <a:p>
            <a:pPr marL="0" indent="0">
              <a:buNone/>
            </a:pPr>
            <a:r>
              <a:rPr lang="en-US" altLang="zh-TW" dirty="0" smtClean="0"/>
              <a:t>2.</a:t>
            </a:r>
            <a:r>
              <a:rPr lang="zh-TW" altLang="en-US" dirty="0" smtClean="0"/>
              <a:t>將找尋到的節點 </a:t>
            </a:r>
            <a:r>
              <a:rPr lang="en-US" altLang="zh-TW" dirty="0" smtClean="0"/>
              <a:t>v’ </a:t>
            </a:r>
            <a:r>
              <a:rPr lang="zh-TW" altLang="en-US" dirty="0" smtClean="0"/>
              <a:t>依照 </a:t>
            </a:r>
            <a:r>
              <a:rPr lang="en-US" altLang="zh-TW" dirty="0" smtClean="0"/>
              <a:t>p(v) </a:t>
            </a:r>
            <a:r>
              <a:rPr lang="zh-TW" altLang="en-US" dirty="0" smtClean="0"/>
              <a:t>由小到大排序</a:t>
            </a:r>
            <a:endParaRPr lang="en-US" altLang="zh-TW" dirty="0" smtClean="0"/>
          </a:p>
          <a:p>
            <a:pPr marL="0" indent="0">
              <a:buNone/>
            </a:pPr>
            <a:r>
              <a:rPr lang="en-US" altLang="zh-TW" dirty="0" smtClean="0"/>
              <a:t>3.</a:t>
            </a:r>
            <a:r>
              <a:rPr lang="zh-TW" altLang="en-US" dirty="0" smtClean="0"/>
              <a:t>節點</a:t>
            </a:r>
            <a:r>
              <a:rPr lang="en-US" altLang="zh-TW" dirty="0" smtClean="0"/>
              <a:t> v </a:t>
            </a:r>
            <a:r>
              <a:rPr lang="zh-TW" altLang="en-US" dirty="0" smtClean="0"/>
              <a:t>依序接收小節點 </a:t>
            </a:r>
            <a:r>
              <a:rPr lang="en-US" altLang="zh-TW" dirty="0" smtClean="0"/>
              <a:t>v’ </a:t>
            </a:r>
            <a:r>
              <a:rPr lang="zh-TW" altLang="en-US" dirty="0" smtClean="0"/>
              <a:t>（最多</a:t>
            </a:r>
            <a:r>
              <a:rPr lang="en-US" altLang="zh-TW" dirty="0" smtClean="0"/>
              <a:t>Rm</a:t>
            </a:r>
            <a:r>
              <a:rPr lang="zh-TW" altLang="en-US" dirty="0" smtClean="0"/>
              <a:t>個）</a:t>
            </a:r>
            <a:endParaRPr lang="en-US" altLang="zh-TW" dirty="0" smtClean="0"/>
          </a:p>
          <a:p>
            <a:pPr marL="0" indent="0">
              <a:buNone/>
            </a:pPr>
            <a:r>
              <a:rPr lang="en-US" altLang="zh-TW" dirty="0" smtClean="0"/>
              <a:t>4.</a:t>
            </a:r>
            <a:r>
              <a:rPr lang="zh-TW" altLang="en-US" dirty="0" smtClean="0"/>
              <a:t>將接收的小節點 </a:t>
            </a:r>
            <a:r>
              <a:rPr lang="en-US" altLang="zh-TW" dirty="0" smtClean="0"/>
              <a:t>v’</a:t>
            </a:r>
            <a:r>
              <a:rPr lang="zh-TW" altLang="en-US" dirty="0" smtClean="0"/>
              <a:t> 們指定為其子節點，</a:t>
            </a:r>
            <a:endParaRPr lang="en-US" altLang="zh-TW" dirty="0" smtClean="0"/>
          </a:p>
          <a:p>
            <a:pPr marL="0" indent="0">
              <a:buNone/>
            </a:pPr>
            <a:r>
              <a:rPr lang="zh-TW" altLang="en-US" dirty="0" smtClean="0"/>
              <a:t>   並且其深度為 </a:t>
            </a:r>
            <a:r>
              <a:rPr lang="en-US" altLang="zh-TW" dirty="0" smtClean="0"/>
              <a:t>v </a:t>
            </a:r>
            <a:r>
              <a:rPr lang="zh-TW" altLang="en-US" dirty="0" smtClean="0"/>
              <a:t>的</a:t>
            </a:r>
            <a:r>
              <a:rPr lang="zh-TW" altLang="en-US" dirty="0"/>
              <a:t>深度加</a:t>
            </a:r>
            <a:r>
              <a:rPr lang="en-US" altLang="zh-TW" dirty="0"/>
              <a:t>1</a:t>
            </a:r>
            <a:r>
              <a:rPr lang="en-US" altLang="zh-TW" dirty="0" smtClean="0"/>
              <a:t> </a:t>
            </a:r>
          </a:p>
          <a:p>
            <a:pPr marL="0" indent="0">
              <a:buNone/>
            </a:pPr>
            <a:r>
              <a:rPr lang="en-US" altLang="zh-TW" dirty="0" smtClean="0"/>
              <a:t>5.</a:t>
            </a:r>
            <a:r>
              <a:rPr lang="zh-TW" altLang="en-US" dirty="0" smtClean="0"/>
              <a:t>持續進行直到達最大深度 </a:t>
            </a:r>
            <a:r>
              <a:rPr lang="en-US" altLang="zh-TW" dirty="0" smtClean="0"/>
              <a:t>Lm </a:t>
            </a:r>
            <a:r>
              <a:rPr lang="zh-TW" altLang="en-US" dirty="0" smtClean="0"/>
              <a:t>或者沒有結點可連上為止。</a:t>
            </a:r>
            <a:endParaRPr lang="en-US" altLang="zh-TW" dirty="0" smtClean="0"/>
          </a:p>
        </p:txBody>
      </p:sp>
    </p:spTree>
    <p:extLst>
      <p:ext uri="{BB962C8B-B14F-4D97-AF65-F5344CB8AC3E}">
        <p14:creationId xmlns:p14="http://schemas.microsoft.com/office/powerpoint/2010/main" val="170661902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1484784"/>
            <a:ext cx="3096344" cy="1200329"/>
          </a:xfrm>
          <a:prstGeom prst="rect">
            <a:avLst/>
          </a:prstGeom>
        </p:spPr>
        <p:txBody>
          <a:bodyPr wrap="square">
            <a:spAutoFit/>
          </a:bodyPr>
          <a:lstStyle/>
          <a:p>
            <a:pPr marL="285750" indent="-285750" defTabSz="457200">
              <a:spcBef>
                <a:spcPct val="20000"/>
              </a:spcBef>
              <a:spcAft>
                <a:spcPts val="600"/>
              </a:spcAft>
              <a:buClr>
                <a:srgbClr val="83992A"/>
              </a:buClr>
              <a:buSzPct val="115000"/>
              <a:buFont typeface="Arial"/>
              <a:buChar char="•"/>
            </a:pPr>
            <a:r>
              <a:rPr lang="en-US" altLang="zh-TW" sz="2400" dirty="0">
                <a:solidFill>
                  <a:prstClr val="black">
                    <a:lumMod val="85000"/>
                    <a:lumOff val="15000"/>
                  </a:prstClr>
                </a:solidFill>
              </a:rPr>
              <a:t>Step1</a:t>
            </a:r>
            <a:r>
              <a:rPr lang="zh-TW" altLang="en-US" sz="2400" dirty="0">
                <a:solidFill>
                  <a:prstClr val="black">
                    <a:lumMod val="85000"/>
                    <a:lumOff val="15000"/>
                  </a:prstClr>
                </a:solidFill>
              </a:rPr>
              <a:t>：將路由器使用</a:t>
            </a:r>
            <a:r>
              <a:rPr lang="en-US" altLang="zh-TW" sz="2400" b="1" dirty="0">
                <a:solidFill>
                  <a:srgbClr val="FF0000"/>
                </a:solidFill>
              </a:rPr>
              <a:t>BFS</a:t>
            </a:r>
            <a:r>
              <a:rPr lang="zh-TW" altLang="en-US" sz="2400" b="1" dirty="0">
                <a:solidFill>
                  <a:srgbClr val="FF0000"/>
                </a:solidFill>
              </a:rPr>
              <a:t>的樹</a:t>
            </a:r>
            <a:r>
              <a:rPr lang="en-US" altLang="zh-TW" sz="2400" b="1" dirty="0">
                <a:solidFill>
                  <a:srgbClr val="FF0000"/>
                </a:solidFill>
              </a:rPr>
              <a:t>T1</a:t>
            </a:r>
            <a:r>
              <a:rPr lang="zh-TW" altLang="en-US" sz="2400" dirty="0">
                <a:solidFill>
                  <a:prstClr val="black">
                    <a:lumMod val="85000"/>
                    <a:lumOff val="15000"/>
                  </a:prstClr>
                </a:solidFill>
              </a:rPr>
              <a:t>連接起來</a:t>
            </a:r>
            <a:endParaRPr lang="en-US" altLang="zh-TW" sz="2400" dirty="0">
              <a:solidFill>
                <a:prstClr val="black">
                  <a:lumMod val="85000"/>
                  <a:lumOff val="15000"/>
                </a:prstClr>
              </a:solidFill>
            </a:endParaRPr>
          </a:p>
        </p:txBody>
      </p:sp>
      <p:grpSp>
        <p:nvGrpSpPr>
          <p:cNvPr id="28" name="群組 27"/>
          <p:cNvGrpSpPr/>
          <p:nvPr/>
        </p:nvGrpSpPr>
        <p:grpSpPr>
          <a:xfrm>
            <a:off x="3563888" y="874390"/>
            <a:ext cx="4972050" cy="5143500"/>
            <a:chOff x="3563888" y="874390"/>
            <a:chExt cx="4972050" cy="5143500"/>
          </a:xfrm>
        </p:grpSpPr>
        <p:grpSp>
          <p:nvGrpSpPr>
            <p:cNvPr id="8" name="群組 7"/>
            <p:cNvGrpSpPr/>
            <p:nvPr/>
          </p:nvGrpSpPr>
          <p:grpSpPr>
            <a:xfrm>
              <a:off x="3563888" y="874390"/>
              <a:ext cx="4972050" cy="5143500"/>
              <a:chOff x="3563888" y="874390"/>
              <a:chExt cx="4972050" cy="514350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874390"/>
                <a:ext cx="4972050" cy="5143500"/>
              </a:xfrm>
              <a:prstGeom prst="rect">
                <a:avLst/>
              </a:prstGeom>
            </p:spPr>
          </p:pic>
          <p:sp>
            <p:nvSpPr>
              <p:cNvPr id="4" name="文字方塊 3"/>
              <p:cNvSpPr txBox="1"/>
              <p:nvPr/>
            </p:nvSpPr>
            <p:spPr>
              <a:xfrm>
                <a:off x="6049913" y="3922757"/>
                <a:ext cx="469801" cy="461665"/>
              </a:xfrm>
              <a:prstGeom prst="rect">
                <a:avLst/>
              </a:prstGeom>
              <a:noFill/>
            </p:spPr>
            <p:txBody>
              <a:bodyPr wrap="square" rtlCol="0">
                <a:spAutoFit/>
              </a:bodyPr>
              <a:lstStyle/>
              <a:p>
                <a:r>
                  <a:rPr lang="en-US" altLang="zh-TW" sz="2400" b="1" dirty="0" smtClean="0">
                    <a:solidFill>
                      <a:srgbClr val="FF0000"/>
                    </a:solidFill>
                  </a:rPr>
                  <a:t>A</a:t>
                </a:r>
                <a:endParaRPr lang="zh-TW" altLang="en-US" sz="2400" b="1" dirty="0">
                  <a:solidFill>
                    <a:srgbClr val="FF0000"/>
                  </a:solidFill>
                </a:endParaRPr>
              </a:p>
            </p:txBody>
          </p:sp>
          <p:sp>
            <p:nvSpPr>
              <p:cNvPr id="10" name="文字方塊 9"/>
              <p:cNvSpPr txBox="1"/>
              <p:nvPr/>
            </p:nvSpPr>
            <p:spPr>
              <a:xfrm>
                <a:off x="5148064" y="5085184"/>
                <a:ext cx="469801" cy="461665"/>
              </a:xfrm>
              <a:prstGeom prst="rect">
                <a:avLst/>
              </a:prstGeom>
              <a:noFill/>
            </p:spPr>
            <p:txBody>
              <a:bodyPr wrap="square" rtlCol="0">
                <a:spAutoFit/>
              </a:bodyPr>
              <a:lstStyle/>
              <a:p>
                <a:r>
                  <a:rPr lang="en-US" altLang="zh-TW" sz="2400" b="1" dirty="0" smtClean="0">
                    <a:solidFill>
                      <a:srgbClr val="FF0000"/>
                    </a:solidFill>
                  </a:rPr>
                  <a:t>B</a:t>
                </a:r>
                <a:endParaRPr lang="zh-TW" altLang="en-US" sz="2400" b="1" dirty="0">
                  <a:solidFill>
                    <a:srgbClr val="FF0000"/>
                  </a:solidFill>
                </a:endParaRPr>
              </a:p>
            </p:txBody>
          </p:sp>
          <p:sp>
            <p:nvSpPr>
              <p:cNvPr id="12" name="文字方塊 11"/>
              <p:cNvSpPr txBox="1"/>
              <p:nvPr/>
            </p:nvSpPr>
            <p:spPr>
              <a:xfrm>
                <a:off x="6876256" y="5546849"/>
                <a:ext cx="469801" cy="461665"/>
              </a:xfrm>
              <a:prstGeom prst="rect">
                <a:avLst/>
              </a:prstGeom>
              <a:noFill/>
            </p:spPr>
            <p:txBody>
              <a:bodyPr wrap="square" rtlCol="0">
                <a:spAutoFit/>
              </a:bodyPr>
              <a:lstStyle/>
              <a:p>
                <a:r>
                  <a:rPr lang="en-US" altLang="zh-TW" sz="2400" b="1" dirty="0" smtClean="0">
                    <a:solidFill>
                      <a:srgbClr val="FF0000"/>
                    </a:solidFill>
                  </a:rPr>
                  <a:t>C</a:t>
                </a:r>
                <a:endParaRPr lang="zh-TW" altLang="en-US" sz="2400" b="1" dirty="0">
                  <a:solidFill>
                    <a:srgbClr val="FF0000"/>
                  </a:solidFill>
                </a:endParaRPr>
              </a:p>
            </p:txBody>
          </p:sp>
          <p:sp>
            <p:nvSpPr>
              <p:cNvPr id="13" name="文字方塊 12"/>
              <p:cNvSpPr txBox="1"/>
              <p:nvPr/>
            </p:nvSpPr>
            <p:spPr>
              <a:xfrm>
                <a:off x="7668344" y="4683888"/>
                <a:ext cx="469801" cy="461665"/>
              </a:xfrm>
              <a:prstGeom prst="rect">
                <a:avLst/>
              </a:prstGeom>
              <a:noFill/>
            </p:spPr>
            <p:txBody>
              <a:bodyPr wrap="square" rtlCol="0">
                <a:spAutoFit/>
              </a:bodyPr>
              <a:lstStyle/>
              <a:p>
                <a:r>
                  <a:rPr lang="en-US" altLang="zh-TW" sz="2400" b="1" dirty="0" smtClean="0">
                    <a:solidFill>
                      <a:srgbClr val="FF0000"/>
                    </a:solidFill>
                  </a:rPr>
                  <a:t>D</a:t>
                </a:r>
                <a:endParaRPr lang="zh-TW" altLang="en-US" sz="2400" b="1" dirty="0">
                  <a:solidFill>
                    <a:srgbClr val="FF0000"/>
                  </a:solidFill>
                </a:endParaRPr>
              </a:p>
            </p:txBody>
          </p:sp>
          <p:sp>
            <p:nvSpPr>
              <p:cNvPr id="14" name="文字方塊 13"/>
              <p:cNvSpPr txBox="1"/>
              <p:nvPr/>
            </p:nvSpPr>
            <p:spPr>
              <a:xfrm>
                <a:off x="3995936" y="3691924"/>
                <a:ext cx="469801" cy="461665"/>
              </a:xfrm>
              <a:prstGeom prst="rect">
                <a:avLst/>
              </a:prstGeom>
              <a:noFill/>
            </p:spPr>
            <p:txBody>
              <a:bodyPr wrap="square" rtlCol="0">
                <a:spAutoFit/>
              </a:bodyPr>
              <a:lstStyle/>
              <a:p>
                <a:r>
                  <a:rPr lang="en-US" altLang="zh-TW" sz="2400" b="1" dirty="0" smtClean="0">
                    <a:solidFill>
                      <a:srgbClr val="FF0000"/>
                    </a:solidFill>
                  </a:rPr>
                  <a:t>E</a:t>
                </a:r>
                <a:endParaRPr lang="zh-TW" altLang="en-US" sz="2400" b="1" dirty="0">
                  <a:solidFill>
                    <a:srgbClr val="FF0000"/>
                  </a:solidFill>
                </a:endParaRPr>
              </a:p>
            </p:txBody>
          </p:sp>
          <p:sp>
            <p:nvSpPr>
              <p:cNvPr id="16" name="文字方塊 15"/>
              <p:cNvSpPr txBox="1"/>
              <p:nvPr/>
            </p:nvSpPr>
            <p:spPr>
              <a:xfrm>
                <a:off x="4597599" y="2084948"/>
                <a:ext cx="469801" cy="461665"/>
              </a:xfrm>
              <a:prstGeom prst="rect">
                <a:avLst/>
              </a:prstGeom>
              <a:noFill/>
            </p:spPr>
            <p:txBody>
              <a:bodyPr wrap="square" rtlCol="0">
                <a:spAutoFit/>
              </a:bodyPr>
              <a:lstStyle/>
              <a:p>
                <a:r>
                  <a:rPr lang="en-US" altLang="zh-TW" sz="2400" b="1" dirty="0" smtClean="0">
                    <a:solidFill>
                      <a:srgbClr val="FF0000"/>
                    </a:solidFill>
                  </a:rPr>
                  <a:t>F</a:t>
                </a:r>
                <a:endParaRPr lang="zh-TW" altLang="en-US" sz="2400" b="1" dirty="0">
                  <a:solidFill>
                    <a:srgbClr val="FF0000"/>
                  </a:solidFill>
                </a:endParaRPr>
              </a:p>
            </p:txBody>
          </p:sp>
        </p:grpSp>
        <p:sp>
          <p:nvSpPr>
            <p:cNvPr id="26" name="矩形 25"/>
            <p:cNvSpPr/>
            <p:nvPr/>
          </p:nvSpPr>
          <p:spPr>
            <a:xfrm>
              <a:off x="6145894" y="2454280"/>
              <a:ext cx="396262" cy="461665"/>
            </a:xfrm>
            <a:prstGeom prst="rect">
              <a:avLst/>
            </a:prstGeom>
          </p:spPr>
          <p:txBody>
            <a:bodyPr wrap="none">
              <a:spAutoFit/>
            </a:bodyPr>
            <a:lstStyle/>
            <a:p>
              <a:r>
                <a:rPr lang="en-US" altLang="zh-TW" sz="2400" b="1" dirty="0" smtClean="0">
                  <a:solidFill>
                    <a:srgbClr val="FF0000"/>
                  </a:solidFill>
                </a:rPr>
                <a:t>X</a:t>
              </a:r>
              <a:endParaRPr lang="zh-TW" altLang="en-US" sz="2400" b="1" dirty="0">
                <a:solidFill>
                  <a:srgbClr val="FF0000"/>
                </a:solidFill>
              </a:endParaRPr>
            </a:p>
          </p:txBody>
        </p:sp>
      </p:grpSp>
      <p:pic>
        <p:nvPicPr>
          <p:cNvPr id="29" name="圖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7789" y="874390"/>
            <a:ext cx="4972050" cy="5257800"/>
          </a:xfrm>
          <a:prstGeom prst="rect">
            <a:avLst/>
          </a:prstGeom>
        </p:spPr>
      </p:pic>
      <p:grpSp>
        <p:nvGrpSpPr>
          <p:cNvPr id="38" name="群組 37"/>
          <p:cNvGrpSpPr/>
          <p:nvPr/>
        </p:nvGrpSpPr>
        <p:grpSpPr>
          <a:xfrm>
            <a:off x="3659869" y="874390"/>
            <a:ext cx="4972050" cy="5257800"/>
            <a:chOff x="3659869" y="874390"/>
            <a:chExt cx="4972050" cy="5257800"/>
          </a:xfrm>
        </p:grpSpPr>
        <p:pic>
          <p:nvPicPr>
            <p:cNvPr id="30" name="圖片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9869" y="874390"/>
              <a:ext cx="4972050" cy="5257800"/>
            </a:xfrm>
            <a:prstGeom prst="rect">
              <a:avLst/>
            </a:prstGeom>
          </p:spPr>
        </p:pic>
        <p:sp>
          <p:nvSpPr>
            <p:cNvPr id="31" name="文字方塊 30"/>
            <p:cNvSpPr txBox="1"/>
            <p:nvPr/>
          </p:nvSpPr>
          <p:spPr>
            <a:xfrm>
              <a:off x="5893101" y="1253951"/>
              <a:ext cx="450924" cy="461665"/>
            </a:xfrm>
            <a:prstGeom prst="rect">
              <a:avLst/>
            </a:prstGeom>
            <a:noFill/>
          </p:spPr>
          <p:txBody>
            <a:bodyPr wrap="square" rtlCol="0">
              <a:spAutoFit/>
            </a:bodyPr>
            <a:lstStyle/>
            <a:p>
              <a:r>
                <a:rPr lang="en-US" altLang="zh-TW" sz="2400" b="1" dirty="0" smtClean="0">
                  <a:solidFill>
                    <a:srgbClr val="FF0000"/>
                  </a:solidFill>
                </a:rPr>
                <a:t>X</a:t>
              </a:r>
              <a:endParaRPr lang="zh-TW" altLang="en-US" sz="2400" b="1" dirty="0">
                <a:solidFill>
                  <a:srgbClr val="FF0000"/>
                </a:solidFill>
              </a:endParaRPr>
            </a:p>
          </p:txBody>
        </p:sp>
        <p:sp>
          <p:nvSpPr>
            <p:cNvPr id="32" name="文字方塊 31"/>
            <p:cNvSpPr txBox="1"/>
            <p:nvPr/>
          </p:nvSpPr>
          <p:spPr>
            <a:xfrm>
              <a:off x="5067400" y="2223447"/>
              <a:ext cx="450924" cy="461665"/>
            </a:xfrm>
            <a:prstGeom prst="rect">
              <a:avLst/>
            </a:prstGeom>
            <a:noFill/>
          </p:spPr>
          <p:txBody>
            <a:bodyPr wrap="square" rtlCol="0">
              <a:spAutoFit/>
            </a:bodyPr>
            <a:lstStyle/>
            <a:p>
              <a:r>
                <a:rPr lang="en-US" altLang="zh-TW" sz="2400" b="1" dirty="0" smtClean="0">
                  <a:solidFill>
                    <a:srgbClr val="FF0000"/>
                  </a:solidFill>
                </a:rPr>
                <a:t>F</a:t>
              </a:r>
              <a:endParaRPr lang="zh-TW" altLang="en-US" sz="2400" b="1" dirty="0">
                <a:solidFill>
                  <a:srgbClr val="FF0000"/>
                </a:solidFill>
              </a:endParaRPr>
            </a:p>
          </p:txBody>
        </p:sp>
        <p:sp>
          <p:nvSpPr>
            <p:cNvPr id="33" name="文字方塊 32"/>
            <p:cNvSpPr txBox="1"/>
            <p:nvPr/>
          </p:nvSpPr>
          <p:spPr>
            <a:xfrm>
              <a:off x="6705972" y="2134848"/>
              <a:ext cx="450924" cy="461665"/>
            </a:xfrm>
            <a:prstGeom prst="rect">
              <a:avLst/>
            </a:prstGeom>
            <a:noFill/>
          </p:spPr>
          <p:txBody>
            <a:bodyPr wrap="square" rtlCol="0">
              <a:spAutoFit/>
            </a:bodyPr>
            <a:lstStyle/>
            <a:p>
              <a:r>
                <a:rPr lang="en-US" altLang="zh-TW" sz="2400" b="1" dirty="0" smtClean="0">
                  <a:solidFill>
                    <a:srgbClr val="FF0000"/>
                  </a:solidFill>
                </a:rPr>
                <a:t>A</a:t>
              </a:r>
              <a:endParaRPr lang="zh-TW" altLang="en-US" sz="2400" b="1" dirty="0">
                <a:solidFill>
                  <a:srgbClr val="FF0000"/>
                </a:solidFill>
              </a:endParaRPr>
            </a:p>
          </p:txBody>
        </p:sp>
        <p:sp>
          <p:nvSpPr>
            <p:cNvPr id="34" name="文字方塊 33"/>
            <p:cNvSpPr txBox="1"/>
            <p:nvPr/>
          </p:nvSpPr>
          <p:spPr>
            <a:xfrm>
              <a:off x="5392403" y="3290261"/>
              <a:ext cx="450924" cy="461665"/>
            </a:xfrm>
            <a:prstGeom prst="rect">
              <a:avLst/>
            </a:prstGeom>
            <a:noFill/>
          </p:spPr>
          <p:txBody>
            <a:bodyPr wrap="square" rtlCol="0">
              <a:spAutoFit/>
            </a:bodyPr>
            <a:lstStyle/>
            <a:p>
              <a:r>
                <a:rPr lang="en-US" altLang="zh-TW" sz="2400" b="1" dirty="0" smtClean="0">
                  <a:solidFill>
                    <a:srgbClr val="FF0000"/>
                  </a:solidFill>
                </a:rPr>
                <a:t>E</a:t>
              </a:r>
              <a:endParaRPr lang="zh-TW" altLang="en-US" sz="2400" b="1" dirty="0">
                <a:solidFill>
                  <a:srgbClr val="FF0000"/>
                </a:solidFill>
              </a:endParaRPr>
            </a:p>
          </p:txBody>
        </p:sp>
        <p:sp>
          <p:nvSpPr>
            <p:cNvPr id="35" name="文字方塊 34"/>
            <p:cNvSpPr txBox="1"/>
            <p:nvPr/>
          </p:nvSpPr>
          <p:spPr>
            <a:xfrm>
              <a:off x="6284813" y="3332497"/>
              <a:ext cx="450924" cy="461665"/>
            </a:xfrm>
            <a:prstGeom prst="rect">
              <a:avLst/>
            </a:prstGeom>
            <a:noFill/>
          </p:spPr>
          <p:txBody>
            <a:bodyPr wrap="square" rtlCol="0">
              <a:spAutoFit/>
            </a:bodyPr>
            <a:lstStyle/>
            <a:p>
              <a:r>
                <a:rPr lang="en-US" altLang="zh-TW" sz="2400" b="1" dirty="0" smtClean="0">
                  <a:solidFill>
                    <a:srgbClr val="FF0000"/>
                  </a:solidFill>
                </a:rPr>
                <a:t>B</a:t>
              </a:r>
              <a:endParaRPr lang="zh-TW" altLang="en-US" sz="2400" b="1" dirty="0">
                <a:solidFill>
                  <a:srgbClr val="FF0000"/>
                </a:solidFill>
              </a:endParaRPr>
            </a:p>
          </p:txBody>
        </p:sp>
        <p:sp>
          <p:nvSpPr>
            <p:cNvPr id="36" name="文字方塊 35"/>
            <p:cNvSpPr txBox="1"/>
            <p:nvPr/>
          </p:nvSpPr>
          <p:spPr>
            <a:xfrm>
              <a:off x="7156896" y="3303295"/>
              <a:ext cx="450924" cy="461665"/>
            </a:xfrm>
            <a:prstGeom prst="rect">
              <a:avLst/>
            </a:prstGeom>
            <a:noFill/>
          </p:spPr>
          <p:txBody>
            <a:bodyPr wrap="square" rtlCol="0">
              <a:spAutoFit/>
            </a:bodyPr>
            <a:lstStyle/>
            <a:p>
              <a:r>
                <a:rPr lang="en-US" altLang="zh-TW" sz="2400" b="1" dirty="0" smtClean="0">
                  <a:solidFill>
                    <a:srgbClr val="FF0000"/>
                  </a:solidFill>
                </a:rPr>
                <a:t>C</a:t>
              </a:r>
              <a:endParaRPr lang="zh-TW" altLang="en-US" sz="2400" b="1" dirty="0">
                <a:solidFill>
                  <a:srgbClr val="FF0000"/>
                </a:solidFill>
              </a:endParaRPr>
            </a:p>
          </p:txBody>
        </p:sp>
        <p:sp>
          <p:nvSpPr>
            <p:cNvPr id="37" name="文字方塊 36"/>
            <p:cNvSpPr txBox="1"/>
            <p:nvPr/>
          </p:nvSpPr>
          <p:spPr>
            <a:xfrm>
              <a:off x="8109545" y="3233111"/>
              <a:ext cx="450924" cy="461665"/>
            </a:xfrm>
            <a:prstGeom prst="rect">
              <a:avLst/>
            </a:prstGeom>
            <a:noFill/>
          </p:spPr>
          <p:txBody>
            <a:bodyPr wrap="square" rtlCol="0">
              <a:spAutoFit/>
            </a:bodyPr>
            <a:lstStyle/>
            <a:p>
              <a:r>
                <a:rPr lang="en-US" altLang="zh-TW" sz="2400" b="1" dirty="0" smtClean="0">
                  <a:solidFill>
                    <a:srgbClr val="FF0000"/>
                  </a:solidFill>
                </a:rPr>
                <a:t>D</a:t>
              </a:r>
              <a:endParaRPr lang="zh-TW" altLang="en-US" sz="2400" b="1" dirty="0">
                <a:solidFill>
                  <a:srgbClr val="FF0000"/>
                </a:solidFill>
              </a:endParaRPr>
            </a:p>
          </p:txBody>
        </p:sp>
      </p:grpSp>
    </p:spTree>
    <p:extLst>
      <p:ext uri="{BB962C8B-B14F-4D97-AF65-F5344CB8AC3E}">
        <p14:creationId xmlns:p14="http://schemas.microsoft.com/office/powerpoint/2010/main" val="145854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635071"/>
            <a:ext cx="3070188" cy="5632311"/>
          </a:xfrm>
          <a:prstGeom prst="rect">
            <a:avLst/>
          </a:prstGeom>
        </p:spPr>
        <p:txBody>
          <a:bodyPr wrap="square">
            <a:spAutoFit/>
          </a:bodyPr>
          <a:lstStyle/>
          <a:p>
            <a:r>
              <a:rPr lang="en-US" altLang="zh-TW" sz="2400" dirty="0" smtClean="0">
                <a:solidFill>
                  <a:prstClr val="black"/>
                </a:solidFill>
              </a:rPr>
              <a:t>Step2</a:t>
            </a:r>
            <a:r>
              <a:rPr lang="zh-TW" altLang="en-US" sz="2400" dirty="0" smtClean="0">
                <a:solidFill>
                  <a:prstClr val="black"/>
                </a:solidFill>
              </a:rPr>
              <a:t>：</a:t>
            </a:r>
            <a:endParaRPr lang="en-US" altLang="zh-TW" sz="2400" dirty="0" smtClean="0">
              <a:solidFill>
                <a:prstClr val="black"/>
              </a:solidFill>
            </a:endParaRPr>
          </a:p>
          <a:p>
            <a:r>
              <a:rPr lang="en-US" altLang="zh-TW" sz="2400" b="1" dirty="0" smtClean="0">
                <a:solidFill>
                  <a:srgbClr val="FF0000"/>
                </a:solidFill>
              </a:rPr>
              <a:t>Top-Down</a:t>
            </a:r>
            <a:r>
              <a:rPr lang="zh-TW" altLang="en-US" sz="2400" b="1" dirty="0" smtClean="0">
                <a:solidFill>
                  <a:srgbClr val="FF0000"/>
                </a:solidFill>
              </a:rPr>
              <a:t> 拜訪</a:t>
            </a:r>
            <a:r>
              <a:rPr lang="en-US" altLang="zh-TW" sz="2400" b="1" dirty="0" smtClean="0">
                <a:solidFill>
                  <a:srgbClr val="FF0000"/>
                </a:solidFill>
              </a:rPr>
              <a:t>T1</a:t>
            </a:r>
            <a:r>
              <a:rPr lang="zh-TW" altLang="en-US" sz="2400" b="1" dirty="0" smtClean="0">
                <a:solidFill>
                  <a:srgbClr val="FF0000"/>
                </a:solidFill>
              </a:rPr>
              <a:t>上的節點</a:t>
            </a:r>
            <a:r>
              <a:rPr lang="zh-TW" altLang="en-US" sz="2400" dirty="0" smtClean="0">
                <a:solidFill>
                  <a:prstClr val="black"/>
                </a:solidFill>
              </a:rPr>
              <a:t>，當拜訪深度</a:t>
            </a:r>
            <a:r>
              <a:rPr lang="en-US" altLang="zh-TW" sz="2400" dirty="0" smtClean="0">
                <a:solidFill>
                  <a:prstClr val="black"/>
                </a:solidFill>
              </a:rPr>
              <a:t>d</a:t>
            </a:r>
            <a:r>
              <a:rPr lang="zh-TW" altLang="en-US" sz="2400" dirty="0" smtClean="0">
                <a:solidFill>
                  <a:prstClr val="black"/>
                </a:solidFill>
              </a:rPr>
              <a:t>的節點</a:t>
            </a:r>
            <a:r>
              <a:rPr lang="en-US" altLang="zh-TW" sz="2400" dirty="0" smtClean="0">
                <a:solidFill>
                  <a:prstClr val="black"/>
                </a:solidFill>
              </a:rPr>
              <a:t>v</a:t>
            </a:r>
            <a:r>
              <a:rPr lang="zh-TW" altLang="en-US" sz="2400" dirty="0" smtClean="0">
                <a:solidFill>
                  <a:prstClr val="black"/>
                </a:solidFill>
              </a:rPr>
              <a:t>時，記錄其子孫節點個數為</a:t>
            </a:r>
            <a:r>
              <a:rPr lang="en-US" altLang="zh-TW" sz="2400" b="1" dirty="0" smtClean="0">
                <a:solidFill>
                  <a:prstClr val="black"/>
                </a:solidFill>
              </a:rPr>
              <a:t>D(v)</a:t>
            </a:r>
            <a:r>
              <a:rPr lang="zh-TW" altLang="en-US" sz="2400" dirty="0" smtClean="0">
                <a:solidFill>
                  <a:prstClr val="black"/>
                </a:solidFill>
              </a:rPr>
              <a:t>，以及此層和上一層</a:t>
            </a:r>
            <a:r>
              <a:rPr lang="en-US" altLang="zh-TW" sz="2400" dirty="0" smtClean="0">
                <a:solidFill>
                  <a:prstClr val="black"/>
                </a:solidFill>
              </a:rPr>
              <a:t>(d, d-1)</a:t>
            </a:r>
            <a:r>
              <a:rPr lang="zh-TW" altLang="en-US" sz="2400" dirty="0" smtClean="0">
                <a:solidFill>
                  <a:prstClr val="black"/>
                </a:solidFill>
              </a:rPr>
              <a:t>的鄰居節點個數為</a:t>
            </a:r>
            <a:r>
              <a:rPr lang="en-US" altLang="zh-TW" sz="2400" b="1" dirty="0" smtClean="0">
                <a:solidFill>
                  <a:prstClr val="black"/>
                </a:solidFill>
              </a:rPr>
              <a:t>N(v)</a:t>
            </a:r>
            <a:r>
              <a:rPr lang="zh-TW" altLang="en-US" sz="2400" dirty="0" smtClean="0">
                <a:solidFill>
                  <a:prstClr val="black"/>
                </a:solidFill>
              </a:rPr>
              <a:t>，接著給定優先度</a:t>
            </a:r>
            <a:r>
              <a:rPr lang="en-US" altLang="zh-TW" sz="2400" b="1" dirty="0" smtClean="0">
                <a:solidFill>
                  <a:prstClr val="black"/>
                </a:solidFill>
              </a:rPr>
              <a:t>p(v)</a:t>
            </a:r>
            <a:r>
              <a:rPr lang="zh-TW" altLang="en-US" sz="2400" dirty="0" smtClean="0">
                <a:solidFill>
                  <a:prstClr val="black"/>
                </a:solidFill>
              </a:rPr>
              <a:t>：</a:t>
            </a:r>
            <a:endParaRPr lang="en-US" altLang="zh-TW" sz="2400" dirty="0" smtClean="0">
              <a:solidFill>
                <a:prstClr val="black"/>
              </a:solidFill>
            </a:endParaRPr>
          </a:p>
          <a:p>
            <a:endParaRPr lang="en-US" altLang="zh-TW" sz="2400" dirty="0" smtClean="0">
              <a:solidFill>
                <a:prstClr val="black"/>
              </a:solidFill>
            </a:endParaRPr>
          </a:p>
          <a:p>
            <a:r>
              <a:rPr lang="en-US" altLang="zh-TW" sz="2400" dirty="0" err="1" smtClean="0">
                <a:solidFill>
                  <a:prstClr val="black"/>
                </a:solidFill>
              </a:rPr>
              <a:t>i</a:t>
            </a:r>
            <a:r>
              <a:rPr lang="en-US" altLang="zh-TW" sz="2400" dirty="0" smtClean="0">
                <a:solidFill>
                  <a:prstClr val="black"/>
                </a:solidFill>
              </a:rPr>
              <a:t>.</a:t>
            </a:r>
            <a:r>
              <a:rPr lang="zh-TW" altLang="en-US" sz="2400" dirty="0" smtClean="0">
                <a:solidFill>
                  <a:prstClr val="black"/>
                </a:solidFill>
              </a:rPr>
              <a:t>如果</a:t>
            </a:r>
            <a:r>
              <a:rPr lang="en-US" altLang="zh-TW" sz="2400" dirty="0" smtClean="0">
                <a:solidFill>
                  <a:prstClr val="black"/>
                </a:solidFill>
              </a:rPr>
              <a:t>D(v)</a:t>
            </a:r>
            <a:r>
              <a:rPr lang="zh-TW" altLang="en-US" sz="2400" dirty="0" smtClean="0">
                <a:solidFill>
                  <a:prstClr val="black"/>
                </a:solidFill>
              </a:rPr>
              <a:t>不為零，則</a:t>
            </a:r>
            <a:r>
              <a:rPr lang="en-US" altLang="zh-TW" sz="2400" dirty="0" smtClean="0">
                <a:solidFill>
                  <a:prstClr val="black"/>
                </a:solidFill>
              </a:rPr>
              <a:t>p(v)=N(v)/ D(v)</a:t>
            </a:r>
          </a:p>
          <a:p>
            <a:r>
              <a:rPr lang="en-US" altLang="zh-TW" sz="2400" dirty="0" smtClean="0">
                <a:solidFill>
                  <a:prstClr val="black"/>
                </a:solidFill>
              </a:rPr>
              <a:t>ii.</a:t>
            </a:r>
            <a:r>
              <a:rPr lang="zh-TW" altLang="en-US" sz="2400" dirty="0" smtClean="0">
                <a:solidFill>
                  <a:prstClr val="black"/>
                </a:solidFill>
              </a:rPr>
              <a:t>如果</a:t>
            </a:r>
            <a:r>
              <a:rPr lang="en-US" altLang="zh-TW" sz="2400" dirty="0" smtClean="0">
                <a:solidFill>
                  <a:prstClr val="black"/>
                </a:solidFill>
              </a:rPr>
              <a:t>D(v)</a:t>
            </a:r>
            <a:r>
              <a:rPr lang="zh-TW" altLang="en-US" sz="2400" dirty="0" smtClean="0">
                <a:solidFill>
                  <a:prstClr val="black"/>
                </a:solidFill>
              </a:rPr>
              <a:t>為零，則</a:t>
            </a:r>
            <a:r>
              <a:rPr lang="en-US" altLang="zh-TW" sz="2400" dirty="0" smtClean="0">
                <a:solidFill>
                  <a:prstClr val="black"/>
                </a:solidFill>
              </a:rPr>
              <a:t>p(v)=N(v)</a:t>
            </a:r>
          </a:p>
          <a:p>
            <a:r>
              <a:rPr lang="en-US" altLang="zh-TW" sz="2400" dirty="0" smtClean="0">
                <a:solidFill>
                  <a:prstClr val="black"/>
                </a:solidFill>
              </a:rPr>
              <a:t>iii.</a:t>
            </a:r>
            <a:r>
              <a:rPr lang="zh-TW" altLang="en-US" sz="2400" dirty="0" smtClean="0">
                <a:solidFill>
                  <a:prstClr val="black"/>
                </a:solidFill>
              </a:rPr>
              <a:t>解散</a:t>
            </a:r>
            <a:r>
              <a:rPr lang="en-US" altLang="zh-TW" sz="2400" dirty="0" smtClean="0">
                <a:solidFill>
                  <a:prstClr val="black"/>
                </a:solidFill>
              </a:rPr>
              <a:t>T1</a:t>
            </a:r>
          </a:p>
        </p:txBody>
      </p:sp>
      <p:grpSp>
        <p:nvGrpSpPr>
          <p:cNvPr id="45" name="群組 44"/>
          <p:cNvGrpSpPr/>
          <p:nvPr/>
        </p:nvGrpSpPr>
        <p:grpSpPr>
          <a:xfrm>
            <a:off x="3611997" y="822326"/>
            <a:ext cx="4972050" cy="5257800"/>
            <a:chOff x="3659869" y="874390"/>
            <a:chExt cx="4972050" cy="5257800"/>
          </a:xfrm>
        </p:grpSpPr>
        <p:pic>
          <p:nvPicPr>
            <p:cNvPr id="46" name="圖片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869" y="874390"/>
              <a:ext cx="4972050" cy="5257800"/>
            </a:xfrm>
            <a:prstGeom prst="rect">
              <a:avLst/>
            </a:prstGeom>
          </p:spPr>
        </p:pic>
        <p:sp>
          <p:nvSpPr>
            <p:cNvPr id="47" name="文字方塊 46"/>
            <p:cNvSpPr txBox="1"/>
            <p:nvPr/>
          </p:nvSpPr>
          <p:spPr>
            <a:xfrm>
              <a:off x="5893101" y="1253951"/>
              <a:ext cx="450924" cy="461665"/>
            </a:xfrm>
            <a:prstGeom prst="rect">
              <a:avLst/>
            </a:prstGeom>
            <a:noFill/>
          </p:spPr>
          <p:txBody>
            <a:bodyPr wrap="square" rtlCol="0">
              <a:spAutoFit/>
            </a:bodyPr>
            <a:lstStyle/>
            <a:p>
              <a:r>
                <a:rPr lang="en-US" altLang="zh-TW" sz="2400" b="1" dirty="0" smtClean="0">
                  <a:solidFill>
                    <a:srgbClr val="FF0000"/>
                  </a:solidFill>
                </a:rPr>
                <a:t>X</a:t>
              </a:r>
              <a:endParaRPr lang="zh-TW" altLang="en-US" sz="2400" b="1" dirty="0">
                <a:solidFill>
                  <a:srgbClr val="FF0000"/>
                </a:solidFill>
              </a:endParaRPr>
            </a:p>
          </p:txBody>
        </p:sp>
        <p:sp>
          <p:nvSpPr>
            <p:cNvPr id="48" name="文字方塊 47"/>
            <p:cNvSpPr txBox="1"/>
            <p:nvPr/>
          </p:nvSpPr>
          <p:spPr>
            <a:xfrm>
              <a:off x="5067400" y="2223447"/>
              <a:ext cx="450924" cy="461665"/>
            </a:xfrm>
            <a:prstGeom prst="rect">
              <a:avLst/>
            </a:prstGeom>
            <a:noFill/>
          </p:spPr>
          <p:txBody>
            <a:bodyPr wrap="square" rtlCol="0">
              <a:spAutoFit/>
            </a:bodyPr>
            <a:lstStyle/>
            <a:p>
              <a:r>
                <a:rPr lang="en-US" altLang="zh-TW" sz="2400" b="1" dirty="0" smtClean="0">
                  <a:solidFill>
                    <a:srgbClr val="FF0000"/>
                  </a:solidFill>
                </a:rPr>
                <a:t>F</a:t>
              </a:r>
              <a:endParaRPr lang="zh-TW" altLang="en-US" sz="2400" b="1" dirty="0">
                <a:solidFill>
                  <a:srgbClr val="FF0000"/>
                </a:solidFill>
              </a:endParaRPr>
            </a:p>
          </p:txBody>
        </p:sp>
        <p:sp>
          <p:nvSpPr>
            <p:cNvPr id="49" name="文字方塊 48"/>
            <p:cNvSpPr txBox="1"/>
            <p:nvPr/>
          </p:nvSpPr>
          <p:spPr>
            <a:xfrm>
              <a:off x="6705972" y="2134848"/>
              <a:ext cx="450924" cy="461665"/>
            </a:xfrm>
            <a:prstGeom prst="rect">
              <a:avLst/>
            </a:prstGeom>
            <a:noFill/>
          </p:spPr>
          <p:txBody>
            <a:bodyPr wrap="square" rtlCol="0">
              <a:spAutoFit/>
            </a:bodyPr>
            <a:lstStyle/>
            <a:p>
              <a:r>
                <a:rPr lang="en-US" altLang="zh-TW" sz="2400" b="1" dirty="0" smtClean="0">
                  <a:solidFill>
                    <a:srgbClr val="FF0000"/>
                  </a:solidFill>
                </a:rPr>
                <a:t>A</a:t>
              </a:r>
              <a:endParaRPr lang="zh-TW" altLang="en-US" sz="2400" b="1" dirty="0">
                <a:solidFill>
                  <a:srgbClr val="FF0000"/>
                </a:solidFill>
              </a:endParaRPr>
            </a:p>
          </p:txBody>
        </p:sp>
        <p:sp>
          <p:nvSpPr>
            <p:cNvPr id="50" name="文字方塊 49"/>
            <p:cNvSpPr txBox="1"/>
            <p:nvPr/>
          </p:nvSpPr>
          <p:spPr>
            <a:xfrm>
              <a:off x="5392403" y="3290261"/>
              <a:ext cx="450924" cy="461665"/>
            </a:xfrm>
            <a:prstGeom prst="rect">
              <a:avLst/>
            </a:prstGeom>
            <a:noFill/>
          </p:spPr>
          <p:txBody>
            <a:bodyPr wrap="square" rtlCol="0">
              <a:spAutoFit/>
            </a:bodyPr>
            <a:lstStyle/>
            <a:p>
              <a:r>
                <a:rPr lang="en-US" altLang="zh-TW" sz="2400" b="1" dirty="0" smtClean="0">
                  <a:solidFill>
                    <a:srgbClr val="FF0000"/>
                  </a:solidFill>
                </a:rPr>
                <a:t>E</a:t>
              </a:r>
              <a:endParaRPr lang="zh-TW" altLang="en-US" sz="2400" b="1" dirty="0">
                <a:solidFill>
                  <a:srgbClr val="FF0000"/>
                </a:solidFill>
              </a:endParaRPr>
            </a:p>
          </p:txBody>
        </p:sp>
        <p:sp>
          <p:nvSpPr>
            <p:cNvPr id="51" name="文字方塊 50"/>
            <p:cNvSpPr txBox="1"/>
            <p:nvPr/>
          </p:nvSpPr>
          <p:spPr>
            <a:xfrm>
              <a:off x="6284813" y="3332497"/>
              <a:ext cx="450924" cy="461665"/>
            </a:xfrm>
            <a:prstGeom prst="rect">
              <a:avLst/>
            </a:prstGeom>
            <a:noFill/>
          </p:spPr>
          <p:txBody>
            <a:bodyPr wrap="square" rtlCol="0">
              <a:spAutoFit/>
            </a:bodyPr>
            <a:lstStyle/>
            <a:p>
              <a:r>
                <a:rPr lang="en-US" altLang="zh-TW" sz="2400" b="1" dirty="0" smtClean="0">
                  <a:solidFill>
                    <a:srgbClr val="FF0000"/>
                  </a:solidFill>
                </a:rPr>
                <a:t>B</a:t>
              </a:r>
              <a:endParaRPr lang="zh-TW" altLang="en-US" sz="2400" b="1" dirty="0">
                <a:solidFill>
                  <a:srgbClr val="FF0000"/>
                </a:solidFill>
              </a:endParaRPr>
            </a:p>
          </p:txBody>
        </p:sp>
        <p:sp>
          <p:nvSpPr>
            <p:cNvPr id="52" name="文字方塊 51"/>
            <p:cNvSpPr txBox="1"/>
            <p:nvPr/>
          </p:nvSpPr>
          <p:spPr>
            <a:xfrm>
              <a:off x="7156896" y="3303295"/>
              <a:ext cx="450924" cy="461665"/>
            </a:xfrm>
            <a:prstGeom prst="rect">
              <a:avLst/>
            </a:prstGeom>
            <a:noFill/>
          </p:spPr>
          <p:txBody>
            <a:bodyPr wrap="square" rtlCol="0">
              <a:spAutoFit/>
            </a:bodyPr>
            <a:lstStyle/>
            <a:p>
              <a:r>
                <a:rPr lang="en-US" altLang="zh-TW" sz="2400" b="1" dirty="0" smtClean="0">
                  <a:solidFill>
                    <a:srgbClr val="FF0000"/>
                  </a:solidFill>
                </a:rPr>
                <a:t>C</a:t>
              </a:r>
              <a:endParaRPr lang="zh-TW" altLang="en-US" sz="2400" b="1" dirty="0">
                <a:solidFill>
                  <a:srgbClr val="FF0000"/>
                </a:solidFill>
              </a:endParaRPr>
            </a:p>
          </p:txBody>
        </p:sp>
        <p:sp>
          <p:nvSpPr>
            <p:cNvPr id="53" name="文字方塊 52"/>
            <p:cNvSpPr txBox="1"/>
            <p:nvPr/>
          </p:nvSpPr>
          <p:spPr>
            <a:xfrm>
              <a:off x="8109545" y="3233111"/>
              <a:ext cx="450924" cy="461665"/>
            </a:xfrm>
            <a:prstGeom prst="rect">
              <a:avLst/>
            </a:prstGeom>
            <a:noFill/>
          </p:spPr>
          <p:txBody>
            <a:bodyPr wrap="square" rtlCol="0">
              <a:spAutoFit/>
            </a:bodyPr>
            <a:lstStyle/>
            <a:p>
              <a:r>
                <a:rPr lang="en-US" altLang="zh-TW" sz="2400" b="1" dirty="0" smtClean="0">
                  <a:solidFill>
                    <a:srgbClr val="FF0000"/>
                  </a:solidFill>
                </a:rPr>
                <a:t>D</a:t>
              </a:r>
              <a:endParaRPr lang="zh-TW" altLang="en-US" sz="2400" b="1" dirty="0">
                <a:solidFill>
                  <a:srgbClr val="FF0000"/>
                </a:solidFill>
              </a:endParaRPr>
            </a:p>
          </p:txBody>
        </p:sp>
      </p:grpSp>
      <p:sp>
        <p:nvSpPr>
          <p:cNvPr id="43" name="文字方塊 42"/>
          <p:cNvSpPr txBox="1"/>
          <p:nvPr/>
        </p:nvSpPr>
        <p:spPr>
          <a:xfrm>
            <a:off x="5052889" y="3889687"/>
            <a:ext cx="1685666" cy="1323439"/>
          </a:xfrm>
          <a:prstGeom prst="rect">
            <a:avLst/>
          </a:prstGeom>
          <a:noFill/>
        </p:spPr>
        <p:txBody>
          <a:bodyPr wrap="square" rtlCol="0">
            <a:spAutoFit/>
          </a:bodyPr>
          <a:lstStyle/>
          <a:p>
            <a:r>
              <a:rPr lang="zh-TW" altLang="en-US" sz="2000" b="1" dirty="0" smtClean="0">
                <a:solidFill>
                  <a:srgbClr val="0070C0"/>
                </a:solidFill>
              </a:rPr>
              <a:t>對</a:t>
            </a:r>
            <a:r>
              <a:rPr lang="en-US" altLang="zh-TW" sz="2000" b="1" dirty="0" smtClean="0">
                <a:solidFill>
                  <a:srgbClr val="0070C0"/>
                </a:solidFill>
              </a:rPr>
              <a:t>B</a:t>
            </a:r>
            <a:r>
              <a:rPr lang="zh-TW" altLang="en-US" sz="2000" b="1" dirty="0" smtClean="0">
                <a:solidFill>
                  <a:srgbClr val="0070C0"/>
                </a:solidFill>
              </a:rPr>
              <a:t>而言：</a:t>
            </a:r>
            <a:r>
              <a:rPr lang="en-US" altLang="zh-TW" sz="2000" b="1" dirty="0" smtClean="0">
                <a:solidFill>
                  <a:srgbClr val="0070C0"/>
                </a:solidFill>
              </a:rPr>
              <a:t/>
            </a:r>
            <a:br>
              <a:rPr lang="en-US" altLang="zh-TW" sz="2000" b="1" dirty="0" smtClean="0">
                <a:solidFill>
                  <a:srgbClr val="0070C0"/>
                </a:solidFill>
              </a:rPr>
            </a:br>
            <a:r>
              <a:rPr lang="en-US" altLang="zh-TW" sz="2000" b="1" dirty="0" smtClean="0">
                <a:solidFill>
                  <a:srgbClr val="0070C0"/>
                </a:solidFill>
              </a:rPr>
              <a:t>D(v)=0</a:t>
            </a:r>
            <a:br>
              <a:rPr lang="en-US" altLang="zh-TW" sz="2000" b="1" dirty="0" smtClean="0">
                <a:solidFill>
                  <a:srgbClr val="0070C0"/>
                </a:solidFill>
              </a:rPr>
            </a:br>
            <a:r>
              <a:rPr lang="en-US" altLang="zh-TW" sz="2000" b="1" dirty="0" smtClean="0">
                <a:solidFill>
                  <a:srgbClr val="0070C0"/>
                </a:solidFill>
              </a:rPr>
              <a:t>N(v)=3+1=4</a:t>
            </a:r>
          </a:p>
          <a:p>
            <a:r>
              <a:rPr lang="en-US" altLang="zh-TW" sz="2000" b="1" dirty="0" smtClean="0">
                <a:solidFill>
                  <a:srgbClr val="0070C0"/>
                </a:solidFill>
              </a:rPr>
              <a:t>p(v)=4</a:t>
            </a:r>
            <a:endParaRPr lang="zh-TW" altLang="en-US" sz="2000" b="1" dirty="0">
              <a:solidFill>
                <a:srgbClr val="0070C0"/>
              </a:solidFill>
            </a:endParaRPr>
          </a:p>
        </p:txBody>
      </p:sp>
      <p:sp>
        <p:nvSpPr>
          <p:cNvPr id="7" name="文字方塊 6"/>
          <p:cNvSpPr txBox="1"/>
          <p:nvPr/>
        </p:nvSpPr>
        <p:spPr>
          <a:xfrm>
            <a:off x="6898381" y="861482"/>
            <a:ext cx="1685666" cy="1323439"/>
          </a:xfrm>
          <a:prstGeom prst="rect">
            <a:avLst/>
          </a:prstGeom>
          <a:noFill/>
        </p:spPr>
        <p:txBody>
          <a:bodyPr wrap="square" rtlCol="0">
            <a:spAutoFit/>
          </a:bodyPr>
          <a:lstStyle/>
          <a:p>
            <a:r>
              <a:rPr lang="zh-TW" altLang="en-US" sz="2000" b="1" dirty="0" smtClean="0">
                <a:solidFill>
                  <a:srgbClr val="0070C0"/>
                </a:solidFill>
              </a:rPr>
              <a:t>對</a:t>
            </a:r>
            <a:r>
              <a:rPr lang="en-US" altLang="zh-TW" sz="2000" b="1" dirty="0" smtClean="0">
                <a:solidFill>
                  <a:srgbClr val="0070C0"/>
                </a:solidFill>
              </a:rPr>
              <a:t>A</a:t>
            </a:r>
            <a:r>
              <a:rPr lang="zh-TW" altLang="en-US" sz="2000" b="1" dirty="0" smtClean="0">
                <a:solidFill>
                  <a:srgbClr val="0070C0"/>
                </a:solidFill>
              </a:rPr>
              <a:t>而言：</a:t>
            </a:r>
            <a:r>
              <a:rPr lang="en-US" altLang="zh-TW" sz="2000" b="1" dirty="0" smtClean="0">
                <a:solidFill>
                  <a:srgbClr val="0070C0"/>
                </a:solidFill>
              </a:rPr>
              <a:t/>
            </a:r>
            <a:br>
              <a:rPr lang="en-US" altLang="zh-TW" sz="2000" b="1" dirty="0" smtClean="0">
                <a:solidFill>
                  <a:srgbClr val="0070C0"/>
                </a:solidFill>
              </a:rPr>
            </a:br>
            <a:r>
              <a:rPr lang="en-US" altLang="zh-TW" sz="2000" b="1" dirty="0" smtClean="0">
                <a:solidFill>
                  <a:srgbClr val="0070C0"/>
                </a:solidFill>
              </a:rPr>
              <a:t>D(v)=4</a:t>
            </a:r>
            <a:br>
              <a:rPr lang="en-US" altLang="zh-TW" sz="2000" b="1" dirty="0" smtClean="0">
                <a:solidFill>
                  <a:srgbClr val="0070C0"/>
                </a:solidFill>
              </a:rPr>
            </a:br>
            <a:r>
              <a:rPr lang="en-US" altLang="zh-TW" sz="2000" b="1" dirty="0" smtClean="0">
                <a:solidFill>
                  <a:srgbClr val="0070C0"/>
                </a:solidFill>
              </a:rPr>
              <a:t>N(v)=1+0=1</a:t>
            </a:r>
          </a:p>
          <a:p>
            <a:r>
              <a:rPr lang="en-US" altLang="zh-TW" sz="2000" b="1" dirty="0" smtClean="0">
                <a:solidFill>
                  <a:srgbClr val="0070C0"/>
                </a:solidFill>
              </a:rPr>
              <a:t>p(v)=4/1=4</a:t>
            </a:r>
            <a:endParaRPr lang="zh-TW" altLang="en-US" sz="2000" b="1" dirty="0">
              <a:solidFill>
                <a:srgbClr val="0070C0"/>
              </a:solidFill>
            </a:endParaRPr>
          </a:p>
        </p:txBody>
      </p:sp>
      <p:sp>
        <p:nvSpPr>
          <p:cNvPr id="54" name="文字方塊 53"/>
          <p:cNvSpPr txBox="1"/>
          <p:nvPr/>
        </p:nvSpPr>
        <p:spPr>
          <a:xfrm>
            <a:off x="3658865" y="990176"/>
            <a:ext cx="1685666" cy="1323439"/>
          </a:xfrm>
          <a:prstGeom prst="rect">
            <a:avLst/>
          </a:prstGeom>
          <a:noFill/>
        </p:spPr>
        <p:txBody>
          <a:bodyPr wrap="square" rtlCol="0">
            <a:spAutoFit/>
          </a:bodyPr>
          <a:lstStyle/>
          <a:p>
            <a:r>
              <a:rPr lang="zh-TW" altLang="en-US" sz="2000" b="1" dirty="0" smtClean="0">
                <a:solidFill>
                  <a:srgbClr val="0070C0"/>
                </a:solidFill>
              </a:rPr>
              <a:t>對</a:t>
            </a:r>
            <a:r>
              <a:rPr lang="en-US" altLang="zh-TW" sz="2000" b="1" dirty="0" smtClean="0">
                <a:solidFill>
                  <a:srgbClr val="0070C0"/>
                </a:solidFill>
              </a:rPr>
              <a:t>F</a:t>
            </a:r>
            <a:r>
              <a:rPr lang="zh-TW" altLang="en-US" sz="2000" b="1" dirty="0" smtClean="0">
                <a:solidFill>
                  <a:srgbClr val="0070C0"/>
                </a:solidFill>
              </a:rPr>
              <a:t>而言：</a:t>
            </a:r>
            <a:r>
              <a:rPr lang="en-US" altLang="zh-TW" sz="2000" b="1" dirty="0" smtClean="0">
                <a:solidFill>
                  <a:srgbClr val="0070C0"/>
                </a:solidFill>
              </a:rPr>
              <a:t/>
            </a:r>
            <a:br>
              <a:rPr lang="en-US" altLang="zh-TW" sz="2000" b="1" dirty="0" smtClean="0">
                <a:solidFill>
                  <a:srgbClr val="0070C0"/>
                </a:solidFill>
              </a:rPr>
            </a:br>
            <a:r>
              <a:rPr lang="en-US" altLang="zh-TW" sz="2000" b="1" dirty="0" smtClean="0">
                <a:solidFill>
                  <a:srgbClr val="0070C0"/>
                </a:solidFill>
              </a:rPr>
              <a:t>D(v)=0</a:t>
            </a:r>
            <a:br>
              <a:rPr lang="en-US" altLang="zh-TW" sz="2000" b="1" dirty="0" smtClean="0">
                <a:solidFill>
                  <a:srgbClr val="0070C0"/>
                </a:solidFill>
              </a:rPr>
            </a:br>
            <a:r>
              <a:rPr lang="en-US" altLang="zh-TW" sz="2000" b="1" dirty="0" smtClean="0">
                <a:solidFill>
                  <a:srgbClr val="0070C0"/>
                </a:solidFill>
              </a:rPr>
              <a:t>N(v)=1+0</a:t>
            </a:r>
          </a:p>
          <a:p>
            <a:r>
              <a:rPr lang="en-US" altLang="zh-TW" sz="2000" b="1" dirty="0" smtClean="0">
                <a:solidFill>
                  <a:srgbClr val="0070C0"/>
                </a:solidFill>
              </a:rPr>
              <a:t>p(v)=1</a:t>
            </a:r>
            <a:endParaRPr lang="zh-TW" altLang="en-US" sz="2000" b="1" dirty="0">
              <a:solidFill>
                <a:srgbClr val="0070C0"/>
              </a:solidFill>
            </a:endParaRPr>
          </a:p>
        </p:txBody>
      </p:sp>
      <p:sp>
        <p:nvSpPr>
          <p:cNvPr id="55" name="文字方塊 54"/>
          <p:cNvSpPr txBox="1"/>
          <p:nvPr/>
        </p:nvSpPr>
        <p:spPr>
          <a:xfrm>
            <a:off x="3559324" y="3896306"/>
            <a:ext cx="1685666" cy="1323439"/>
          </a:xfrm>
          <a:prstGeom prst="rect">
            <a:avLst/>
          </a:prstGeom>
          <a:noFill/>
        </p:spPr>
        <p:txBody>
          <a:bodyPr wrap="square" rtlCol="0">
            <a:spAutoFit/>
          </a:bodyPr>
          <a:lstStyle/>
          <a:p>
            <a:r>
              <a:rPr lang="zh-TW" altLang="en-US" sz="2000" b="1" dirty="0" smtClean="0">
                <a:solidFill>
                  <a:srgbClr val="0070C0"/>
                </a:solidFill>
              </a:rPr>
              <a:t>對</a:t>
            </a:r>
            <a:r>
              <a:rPr lang="en-US" altLang="zh-TW" sz="2000" b="1" dirty="0" smtClean="0">
                <a:solidFill>
                  <a:srgbClr val="0070C0"/>
                </a:solidFill>
              </a:rPr>
              <a:t>E</a:t>
            </a:r>
            <a:r>
              <a:rPr lang="zh-TW" altLang="en-US" sz="2000" b="1" dirty="0" smtClean="0">
                <a:solidFill>
                  <a:srgbClr val="0070C0"/>
                </a:solidFill>
              </a:rPr>
              <a:t>而言：</a:t>
            </a:r>
            <a:r>
              <a:rPr lang="en-US" altLang="zh-TW" sz="2000" b="1" dirty="0" smtClean="0">
                <a:solidFill>
                  <a:srgbClr val="0070C0"/>
                </a:solidFill>
              </a:rPr>
              <a:t/>
            </a:r>
            <a:br>
              <a:rPr lang="en-US" altLang="zh-TW" sz="2000" b="1" dirty="0" smtClean="0">
                <a:solidFill>
                  <a:srgbClr val="0070C0"/>
                </a:solidFill>
              </a:rPr>
            </a:br>
            <a:r>
              <a:rPr lang="en-US" altLang="zh-TW" sz="2000" b="1" dirty="0" smtClean="0">
                <a:solidFill>
                  <a:srgbClr val="0070C0"/>
                </a:solidFill>
              </a:rPr>
              <a:t>D(v)=0</a:t>
            </a:r>
            <a:br>
              <a:rPr lang="en-US" altLang="zh-TW" sz="2000" b="1" dirty="0" smtClean="0">
                <a:solidFill>
                  <a:srgbClr val="0070C0"/>
                </a:solidFill>
              </a:rPr>
            </a:br>
            <a:r>
              <a:rPr lang="en-US" altLang="zh-TW" sz="2000" b="1" dirty="0" smtClean="0">
                <a:solidFill>
                  <a:srgbClr val="0070C0"/>
                </a:solidFill>
              </a:rPr>
              <a:t>N(v)=3+1=4</a:t>
            </a:r>
          </a:p>
          <a:p>
            <a:r>
              <a:rPr lang="en-US" altLang="zh-TW" sz="2000" b="1" dirty="0" smtClean="0">
                <a:solidFill>
                  <a:srgbClr val="0070C0"/>
                </a:solidFill>
              </a:rPr>
              <a:t>p(v)=4</a:t>
            </a:r>
            <a:endParaRPr lang="zh-TW" altLang="en-US" sz="2000" b="1" dirty="0">
              <a:solidFill>
                <a:srgbClr val="0070C0"/>
              </a:solidFill>
            </a:endParaRPr>
          </a:p>
        </p:txBody>
      </p:sp>
      <p:sp>
        <p:nvSpPr>
          <p:cNvPr id="56" name="文字方塊 55"/>
          <p:cNvSpPr txBox="1"/>
          <p:nvPr/>
        </p:nvSpPr>
        <p:spPr>
          <a:xfrm>
            <a:off x="6495976" y="3926624"/>
            <a:ext cx="1685666" cy="1323439"/>
          </a:xfrm>
          <a:prstGeom prst="rect">
            <a:avLst/>
          </a:prstGeom>
          <a:noFill/>
        </p:spPr>
        <p:txBody>
          <a:bodyPr wrap="square" rtlCol="0">
            <a:spAutoFit/>
          </a:bodyPr>
          <a:lstStyle/>
          <a:p>
            <a:r>
              <a:rPr lang="zh-TW" altLang="en-US" sz="2000" b="1" dirty="0" smtClean="0">
                <a:solidFill>
                  <a:srgbClr val="0070C0"/>
                </a:solidFill>
              </a:rPr>
              <a:t>對</a:t>
            </a:r>
            <a:r>
              <a:rPr lang="en-US" altLang="zh-TW" sz="2000" b="1" dirty="0">
                <a:solidFill>
                  <a:srgbClr val="0070C0"/>
                </a:solidFill>
              </a:rPr>
              <a:t>C</a:t>
            </a:r>
            <a:r>
              <a:rPr lang="zh-TW" altLang="en-US" sz="2000" b="1" dirty="0" smtClean="0">
                <a:solidFill>
                  <a:srgbClr val="0070C0"/>
                </a:solidFill>
              </a:rPr>
              <a:t>而言：</a:t>
            </a:r>
            <a:r>
              <a:rPr lang="en-US" altLang="zh-TW" sz="2000" b="1" dirty="0" smtClean="0">
                <a:solidFill>
                  <a:srgbClr val="0070C0"/>
                </a:solidFill>
              </a:rPr>
              <a:t/>
            </a:r>
            <a:br>
              <a:rPr lang="en-US" altLang="zh-TW" sz="2000" b="1" dirty="0" smtClean="0">
                <a:solidFill>
                  <a:srgbClr val="0070C0"/>
                </a:solidFill>
              </a:rPr>
            </a:br>
            <a:r>
              <a:rPr lang="en-US" altLang="zh-TW" sz="2000" b="1" dirty="0" smtClean="0">
                <a:solidFill>
                  <a:srgbClr val="0070C0"/>
                </a:solidFill>
              </a:rPr>
              <a:t>D(v)=0</a:t>
            </a:r>
            <a:br>
              <a:rPr lang="en-US" altLang="zh-TW" sz="2000" b="1" dirty="0" smtClean="0">
                <a:solidFill>
                  <a:srgbClr val="0070C0"/>
                </a:solidFill>
              </a:rPr>
            </a:br>
            <a:r>
              <a:rPr lang="en-US" altLang="zh-TW" sz="2000" b="1" dirty="0" smtClean="0">
                <a:solidFill>
                  <a:srgbClr val="0070C0"/>
                </a:solidFill>
              </a:rPr>
              <a:t>N(v)=3+1=4</a:t>
            </a:r>
          </a:p>
          <a:p>
            <a:r>
              <a:rPr lang="en-US" altLang="zh-TW" sz="2000" b="1" dirty="0" smtClean="0">
                <a:solidFill>
                  <a:srgbClr val="0070C0"/>
                </a:solidFill>
              </a:rPr>
              <a:t>p(v)=4</a:t>
            </a:r>
            <a:endParaRPr lang="zh-TW" altLang="en-US" sz="2000" b="1" dirty="0">
              <a:solidFill>
                <a:srgbClr val="0070C0"/>
              </a:solidFill>
            </a:endParaRPr>
          </a:p>
        </p:txBody>
      </p:sp>
      <p:sp>
        <p:nvSpPr>
          <p:cNvPr id="57" name="文字方塊 56"/>
          <p:cNvSpPr txBox="1"/>
          <p:nvPr/>
        </p:nvSpPr>
        <p:spPr>
          <a:xfrm>
            <a:off x="7342332" y="4941504"/>
            <a:ext cx="1685666" cy="1323439"/>
          </a:xfrm>
          <a:prstGeom prst="rect">
            <a:avLst/>
          </a:prstGeom>
          <a:noFill/>
        </p:spPr>
        <p:txBody>
          <a:bodyPr wrap="square" rtlCol="0">
            <a:spAutoFit/>
          </a:bodyPr>
          <a:lstStyle/>
          <a:p>
            <a:r>
              <a:rPr lang="zh-TW" altLang="en-US" sz="2000" b="1" dirty="0" smtClean="0">
                <a:solidFill>
                  <a:srgbClr val="0070C0"/>
                </a:solidFill>
              </a:rPr>
              <a:t>對</a:t>
            </a:r>
            <a:r>
              <a:rPr lang="en-US" altLang="zh-TW" sz="2000" b="1" dirty="0" smtClean="0">
                <a:solidFill>
                  <a:srgbClr val="0070C0"/>
                </a:solidFill>
              </a:rPr>
              <a:t>D</a:t>
            </a:r>
            <a:r>
              <a:rPr lang="zh-TW" altLang="en-US" sz="2000" b="1" dirty="0" smtClean="0">
                <a:solidFill>
                  <a:srgbClr val="0070C0"/>
                </a:solidFill>
              </a:rPr>
              <a:t>而言：</a:t>
            </a:r>
            <a:r>
              <a:rPr lang="en-US" altLang="zh-TW" sz="2000" b="1" dirty="0" smtClean="0">
                <a:solidFill>
                  <a:srgbClr val="0070C0"/>
                </a:solidFill>
              </a:rPr>
              <a:t/>
            </a:r>
            <a:br>
              <a:rPr lang="en-US" altLang="zh-TW" sz="2000" b="1" dirty="0" smtClean="0">
                <a:solidFill>
                  <a:srgbClr val="0070C0"/>
                </a:solidFill>
              </a:rPr>
            </a:br>
            <a:r>
              <a:rPr lang="en-US" altLang="zh-TW" sz="2000" b="1" dirty="0" smtClean="0">
                <a:solidFill>
                  <a:srgbClr val="0070C0"/>
                </a:solidFill>
              </a:rPr>
              <a:t>D(v)=0</a:t>
            </a:r>
            <a:br>
              <a:rPr lang="en-US" altLang="zh-TW" sz="2000" b="1" dirty="0" smtClean="0">
                <a:solidFill>
                  <a:srgbClr val="0070C0"/>
                </a:solidFill>
              </a:rPr>
            </a:br>
            <a:r>
              <a:rPr lang="en-US" altLang="zh-TW" sz="2000" b="1" dirty="0" smtClean="0">
                <a:solidFill>
                  <a:srgbClr val="0070C0"/>
                </a:solidFill>
              </a:rPr>
              <a:t>N(v)=3+1=4</a:t>
            </a:r>
          </a:p>
          <a:p>
            <a:r>
              <a:rPr lang="en-US" altLang="zh-TW" sz="2000" b="1" dirty="0" smtClean="0">
                <a:solidFill>
                  <a:srgbClr val="0070C0"/>
                </a:solidFill>
              </a:rPr>
              <a:t>p(v)=4</a:t>
            </a:r>
            <a:endParaRPr lang="zh-TW" altLang="en-US" sz="2000" b="1" dirty="0">
              <a:solidFill>
                <a:srgbClr val="0070C0"/>
              </a:solidFill>
            </a:endParaRPr>
          </a:p>
        </p:txBody>
      </p:sp>
    </p:spTree>
    <p:extLst>
      <p:ext uri="{BB962C8B-B14F-4D97-AF65-F5344CB8AC3E}">
        <p14:creationId xmlns:p14="http://schemas.microsoft.com/office/powerpoint/2010/main" val="349913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7" grpId="0"/>
      <p:bldP spid="54" grpId="0"/>
      <p:bldP spid="55" grpId="0"/>
      <p:bldP spid="56" grpId="0"/>
      <p:bldP spid="57"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簡易解決方案</a:t>
            </a:r>
            <a:endParaRPr lang="zh-TW" altLang="en-US" dirty="0"/>
          </a:p>
        </p:txBody>
      </p:sp>
      <p:sp>
        <p:nvSpPr>
          <p:cNvPr id="3" name="內容版面配置區 2"/>
          <p:cNvSpPr>
            <a:spLocks noGrp="1"/>
          </p:cNvSpPr>
          <p:nvPr>
            <p:ph idx="1"/>
          </p:nvPr>
        </p:nvSpPr>
        <p:spPr>
          <a:xfrm>
            <a:off x="611560" y="2420888"/>
            <a:ext cx="7920880" cy="3888432"/>
          </a:xfrm>
        </p:spPr>
        <p:txBody>
          <a:bodyPr>
            <a:noAutofit/>
          </a:bodyPr>
          <a:lstStyle/>
          <a:p>
            <a:r>
              <a:rPr lang="en-US" altLang="zh-TW" dirty="0" smtClean="0"/>
              <a:t>Step3</a:t>
            </a:r>
            <a:r>
              <a:rPr lang="zh-TW" altLang="en-US" dirty="0" smtClean="0"/>
              <a:t>：</a:t>
            </a:r>
            <a:r>
              <a:rPr lang="en-US" altLang="zh-TW" b="1" dirty="0" smtClean="0">
                <a:solidFill>
                  <a:srgbClr val="FF0000"/>
                </a:solidFill>
              </a:rPr>
              <a:t>Top-Down</a:t>
            </a:r>
            <a:r>
              <a:rPr lang="zh-TW" altLang="en-US" b="1" dirty="0" smtClean="0">
                <a:solidFill>
                  <a:srgbClr val="FF0000"/>
                </a:solidFill>
              </a:rPr>
              <a:t>建構一個符合</a:t>
            </a:r>
            <a:r>
              <a:rPr lang="en-US" altLang="zh-TW" b="1" dirty="0" smtClean="0">
                <a:solidFill>
                  <a:srgbClr val="FF0000"/>
                </a:solidFill>
              </a:rPr>
              <a:t>ZigBee</a:t>
            </a:r>
            <a:r>
              <a:rPr lang="zh-TW" altLang="en-US" b="1" dirty="0" smtClean="0">
                <a:solidFill>
                  <a:srgbClr val="FF0000"/>
                </a:solidFill>
              </a:rPr>
              <a:t>規範的樹</a:t>
            </a:r>
            <a:r>
              <a:rPr lang="en-US" altLang="zh-TW" b="1" dirty="0" smtClean="0">
                <a:solidFill>
                  <a:srgbClr val="FF0000"/>
                </a:solidFill>
              </a:rPr>
              <a:t>T</a:t>
            </a:r>
            <a:r>
              <a:rPr lang="zh-TW" altLang="en-US" dirty="0" smtClean="0"/>
              <a:t>：</a:t>
            </a:r>
            <a:endParaRPr lang="en-US" altLang="zh-TW" dirty="0" smtClean="0"/>
          </a:p>
          <a:p>
            <a:pPr marL="0" indent="0">
              <a:buNone/>
            </a:pPr>
            <a:r>
              <a:rPr lang="en-US" altLang="zh-TW" dirty="0" smtClean="0"/>
              <a:t>1.</a:t>
            </a:r>
            <a:r>
              <a:rPr lang="zh-TW" altLang="en-US" dirty="0" smtClean="0"/>
              <a:t>每一個連接 </a:t>
            </a:r>
            <a:r>
              <a:rPr lang="en-US" altLang="zh-TW" dirty="0" smtClean="0"/>
              <a:t>T</a:t>
            </a:r>
            <a:r>
              <a:rPr lang="zh-TW" altLang="en-US" dirty="0" smtClean="0"/>
              <a:t> 的節點 </a:t>
            </a:r>
            <a:r>
              <a:rPr lang="en-US" altLang="zh-TW" dirty="0" smtClean="0"/>
              <a:t>v </a:t>
            </a:r>
            <a:r>
              <a:rPr lang="zh-TW" altLang="en-US" dirty="0" smtClean="0"/>
              <a:t>找尋鄰居尚未連上 </a:t>
            </a:r>
            <a:r>
              <a:rPr lang="en-US" altLang="zh-TW" dirty="0" smtClean="0"/>
              <a:t>T</a:t>
            </a:r>
            <a:r>
              <a:rPr lang="zh-TW" altLang="en-US" dirty="0" smtClean="0"/>
              <a:t> 的節點</a:t>
            </a:r>
            <a:r>
              <a:rPr lang="en-US" altLang="zh-TW" dirty="0" smtClean="0"/>
              <a:t>v’</a:t>
            </a:r>
            <a:r>
              <a:rPr lang="zh-TW" altLang="en-US" dirty="0" smtClean="0"/>
              <a:t>們</a:t>
            </a:r>
            <a:endParaRPr lang="en-US" altLang="zh-TW" dirty="0" smtClean="0"/>
          </a:p>
          <a:p>
            <a:pPr marL="0" indent="0">
              <a:buNone/>
            </a:pPr>
            <a:r>
              <a:rPr lang="en-US" altLang="zh-TW" dirty="0" smtClean="0"/>
              <a:t>2.</a:t>
            </a:r>
            <a:r>
              <a:rPr lang="zh-TW" altLang="en-US" dirty="0" smtClean="0"/>
              <a:t>將找尋到的節點 </a:t>
            </a:r>
            <a:r>
              <a:rPr lang="en-US" altLang="zh-TW" dirty="0" smtClean="0"/>
              <a:t>v’ </a:t>
            </a:r>
            <a:r>
              <a:rPr lang="zh-TW" altLang="en-US" dirty="0" smtClean="0"/>
              <a:t>依照 </a:t>
            </a:r>
            <a:r>
              <a:rPr lang="en-US" altLang="zh-TW" dirty="0" smtClean="0"/>
              <a:t>p(v) </a:t>
            </a:r>
            <a:r>
              <a:rPr lang="zh-TW" altLang="en-US" dirty="0" smtClean="0"/>
              <a:t>由小到大排序</a:t>
            </a:r>
            <a:endParaRPr lang="en-US" altLang="zh-TW" dirty="0" smtClean="0"/>
          </a:p>
          <a:p>
            <a:pPr marL="0" indent="0">
              <a:buNone/>
            </a:pPr>
            <a:r>
              <a:rPr lang="en-US" altLang="zh-TW" dirty="0" smtClean="0"/>
              <a:t>3.</a:t>
            </a:r>
            <a:r>
              <a:rPr lang="zh-TW" altLang="en-US" dirty="0" smtClean="0"/>
              <a:t>節點</a:t>
            </a:r>
            <a:r>
              <a:rPr lang="en-US" altLang="zh-TW" dirty="0" smtClean="0"/>
              <a:t> v </a:t>
            </a:r>
            <a:r>
              <a:rPr lang="zh-TW" altLang="en-US" dirty="0" smtClean="0"/>
              <a:t>依序接收小節點 </a:t>
            </a:r>
            <a:r>
              <a:rPr lang="en-US" altLang="zh-TW" dirty="0" smtClean="0"/>
              <a:t>v’ </a:t>
            </a:r>
            <a:r>
              <a:rPr lang="zh-TW" altLang="en-US" dirty="0" smtClean="0"/>
              <a:t>（最多</a:t>
            </a:r>
            <a:r>
              <a:rPr lang="en-US" altLang="zh-TW" dirty="0" smtClean="0"/>
              <a:t>Rm</a:t>
            </a:r>
            <a:r>
              <a:rPr lang="zh-TW" altLang="en-US" dirty="0" smtClean="0"/>
              <a:t>個）</a:t>
            </a:r>
            <a:endParaRPr lang="en-US" altLang="zh-TW" dirty="0" smtClean="0"/>
          </a:p>
          <a:p>
            <a:pPr marL="0" indent="0">
              <a:buNone/>
            </a:pPr>
            <a:r>
              <a:rPr lang="en-US" altLang="zh-TW" dirty="0" smtClean="0"/>
              <a:t>4.</a:t>
            </a:r>
            <a:r>
              <a:rPr lang="zh-TW" altLang="en-US" dirty="0" smtClean="0"/>
              <a:t>將接收的小節點 </a:t>
            </a:r>
            <a:r>
              <a:rPr lang="en-US" altLang="zh-TW" dirty="0" smtClean="0"/>
              <a:t>v’</a:t>
            </a:r>
            <a:r>
              <a:rPr lang="zh-TW" altLang="en-US" dirty="0" smtClean="0"/>
              <a:t> 們指定為其子節點，</a:t>
            </a:r>
            <a:endParaRPr lang="en-US" altLang="zh-TW" dirty="0" smtClean="0"/>
          </a:p>
          <a:p>
            <a:pPr marL="0" indent="0">
              <a:buNone/>
            </a:pPr>
            <a:r>
              <a:rPr lang="zh-TW" altLang="en-US" dirty="0" smtClean="0"/>
              <a:t>   並且其深度為 </a:t>
            </a:r>
            <a:r>
              <a:rPr lang="en-US" altLang="zh-TW" dirty="0" smtClean="0"/>
              <a:t>v </a:t>
            </a:r>
            <a:r>
              <a:rPr lang="zh-TW" altLang="en-US" dirty="0" smtClean="0"/>
              <a:t>的</a:t>
            </a:r>
            <a:r>
              <a:rPr lang="zh-TW" altLang="en-US" dirty="0"/>
              <a:t>深度加</a:t>
            </a:r>
            <a:r>
              <a:rPr lang="en-US" altLang="zh-TW" dirty="0"/>
              <a:t>1</a:t>
            </a:r>
            <a:r>
              <a:rPr lang="en-US" altLang="zh-TW" dirty="0" smtClean="0"/>
              <a:t> </a:t>
            </a:r>
          </a:p>
          <a:p>
            <a:pPr marL="0" indent="0">
              <a:buNone/>
            </a:pPr>
            <a:r>
              <a:rPr lang="en-US" altLang="zh-TW" dirty="0" smtClean="0"/>
              <a:t>5.</a:t>
            </a:r>
            <a:r>
              <a:rPr lang="zh-TW" altLang="en-US" dirty="0" smtClean="0"/>
              <a:t>持續進行直到達最大深度 </a:t>
            </a:r>
            <a:r>
              <a:rPr lang="en-US" altLang="zh-TW" dirty="0" smtClean="0"/>
              <a:t>Lm </a:t>
            </a:r>
            <a:r>
              <a:rPr lang="zh-TW" altLang="en-US" dirty="0" smtClean="0"/>
              <a:t>或者沒有結點可連上為止。</a:t>
            </a:r>
            <a:endParaRPr lang="en-US" altLang="zh-TW" dirty="0" smtClean="0"/>
          </a:p>
        </p:txBody>
      </p:sp>
    </p:spTree>
    <p:extLst>
      <p:ext uri="{BB962C8B-B14F-4D97-AF65-F5344CB8AC3E}">
        <p14:creationId xmlns:p14="http://schemas.microsoft.com/office/powerpoint/2010/main" val="130984764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900733"/>
            <a:ext cx="4972050" cy="5257800"/>
          </a:xfrm>
          <a:prstGeom prst="rect">
            <a:avLst/>
          </a:prstGeom>
        </p:spPr>
      </p:pic>
      <p:grpSp>
        <p:nvGrpSpPr>
          <p:cNvPr id="14" name="群組 13"/>
          <p:cNvGrpSpPr/>
          <p:nvPr/>
        </p:nvGrpSpPr>
        <p:grpSpPr>
          <a:xfrm>
            <a:off x="3627338" y="900733"/>
            <a:ext cx="4972050" cy="5257800"/>
            <a:chOff x="3627338" y="900733"/>
            <a:chExt cx="4972050" cy="525780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7338" y="900733"/>
              <a:ext cx="4972050" cy="5257800"/>
            </a:xfrm>
            <a:prstGeom prst="rect">
              <a:avLst/>
            </a:prstGeom>
          </p:spPr>
        </p:pic>
        <p:sp>
          <p:nvSpPr>
            <p:cNvPr id="5" name="文字方塊 4"/>
            <p:cNvSpPr txBox="1"/>
            <p:nvPr/>
          </p:nvSpPr>
          <p:spPr>
            <a:xfrm>
              <a:off x="4893607" y="1556792"/>
              <a:ext cx="450924" cy="461665"/>
            </a:xfrm>
            <a:prstGeom prst="rect">
              <a:avLst/>
            </a:prstGeom>
            <a:noFill/>
          </p:spPr>
          <p:txBody>
            <a:bodyPr wrap="square" rtlCol="0">
              <a:spAutoFit/>
            </a:bodyPr>
            <a:lstStyle/>
            <a:p>
              <a:r>
                <a:rPr lang="en-US" altLang="zh-TW" sz="2400" b="1" dirty="0" smtClean="0">
                  <a:solidFill>
                    <a:srgbClr val="0070C0"/>
                  </a:solidFill>
                </a:rPr>
                <a:t>0</a:t>
              </a:r>
              <a:endParaRPr lang="zh-TW" altLang="en-US" sz="2400" b="1" dirty="0">
                <a:solidFill>
                  <a:srgbClr val="0070C0"/>
                </a:solidFill>
              </a:endParaRPr>
            </a:p>
          </p:txBody>
        </p:sp>
        <p:sp>
          <p:nvSpPr>
            <p:cNvPr id="6" name="文字方塊 5"/>
            <p:cNvSpPr txBox="1"/>
            <p:nvPr/>
          </p:nvSpPr>
          <p:spPr>
            <a:xfrm>
              <a:off x="6372200" y="3529633"/>
              <a:ext cx="450924" cy="461665"/>
            </a:xfrm>
            <a:prstGeom prst="rect">
              <a:avLst/>
            </a:prstGeom>
            <a:noFill/>
          </p:spPr>
          <p:txBody>
            <a:bodyPr wrap="square" rtlCol="0">
              <a:spAutoFit/>
            </a:bodyPr>
            <a:lstStyle/>
            <a:p>
              <a:r>
                <a:rPr lang="en-US" altLang="zh-TW" sz="2400" b="1" dirty="0" smtClean="0">
                  <a:solidFill>
                    <a:srgbClr val="0070C0"/>
                  </a:solidFill>
                </a:rPr>
                <a:t>4</a:t>
              </a:r>
              <a:endParaRPr lang="zh-TW" altLang="en-US" sz="2400" b="1" dirty="0">
                <a:solidFill>
                  <a:srgbClr val="0070C0"/>
                </a:solidFill>
              </a:endParaRPr>
            </a:p>
          </p:txBody>
        </p:sp>
        <p:sp>
          <p:nvSpPr>
            <p:cNvPr id="8" name="文字方塊 7"/>
            <p:cNvSpPr txBox="1"/>
            <p:nvPr/>
          </p:nvSpPr>
          <p:spPr>
            <a:xfrm>
              <a:off x="4422094" y="3298800"/>
              <a:ext cx="450924" cy="461665"/>
            </a:xfrm>
            <a:prstGeom prst="rect">
              <a:avLst/>
            </a:prstGeom>
            <a:noFill/>
          </p:spPr>
          <p:txBody>
            <a:bodyPr wrap="square" rtlCol="0">
              <a:spAutoFit/>
            </a:bodyPr>
            <a:lstStyle/>
            <a:p>
              <a:r>
                <a:rPr lang="en-US" altLang="zh-TW" sz="2400" b="1" dirty="0" smtClean="0">
                  <a:solidFill>
                    <a:srgbClr val="0070C0"/>
                  </a:solidFill>
                </a:rPr>
                <a:t>4</a:t>
              </a:r>
              <a:endParaRPr lang="zh-TW" altLang="en-US" sz="2400" b="1" dirty="0">
                <a:solidFill>
                  <a:srgbClr val="0070C0"/>
                </a:solidFill>
              </a:endParaRPr>
            </a:p>
          </p:txBody>
        </p:sp>
        <p:sp>
          <p:nvSpPr>
            <p:cNvPr id="9" name="文字方塊 8"/>
            <p:cNvSpPr txBox="1"/>
            <p:nvPr/>
          </p:nvSpPr>
          <p:spPr>
            <a:xfrm>
              <a:off x="5344531" y="4653136"/>
              <a:ext cx="450924" cy="461665"/>
            </a:xfrm>
            <a:prstGeom prst="rect">
              <a:avLst/>
            </a:prstGeom>
            <a:noFill/>
          </p:spPr>
          <p:txBody>
            <a:bodyPr wrap="square" rtlCol="0">
              <a:spAutoFit/>
            </a:bodyPr>
            <a:lstStyle/>
            <a:p>
              <a:r>
                <a:rPr lang="en-US" altLang="zh-TW" sz="2400" b="1" dirty="0" smtClean="0">
                  <a:solidFill>
                    <a:srgbClr val="0070C0"/>
                  </a:solidFill>
                </a:rPr>
                <a:t>4</a:t>
              </a:r>
              <a:endParaRPr lang="zh-TW" altLang="en-US" sz="2400" b="1" dirty="0">
                <a:solidFill>
                  <a:srgbClr val="0070C0"/>
                </a:solidFill>
              </a:endParaRPr>
            </a:p>
          </p:txBody>
        </p:sp>
        <p:sp>
          <p:nvSpPr>
            <p:cNvPr id="10" name="文字方塊 9"/>
            <p:cNvSpPr txBox="1"/>
            <p:nvPr/>
          </p:nvSpPr>
          <p:spPr>
            <a:xfrm>
              <a:off x="7048586" y="5114801"/>
              <a:ext cx="450924" cy="461665"/>
            </a:xfrm>
            <a:prstGeom prst="rect">
              <a:avLst/>
            </a:prstGeom>
            <a:noFill/>
          </p:spPr>
          <p:txBody>
            <a:bodyPr wrap="square" rtlCol="0">
              <a:spAutoFit/>
            </a:bodyPr>
            <a:lstStyle/>
            <a:p>
              <a:r>
                <a:rPr lang="en-US" altLang="zh-TW" sz="2400" b="1" dirty="0" smtClean="0">
                  <a:solidFill>
                    <a:srgbClr val="0070C0"/>
                  </a:solidFill>
                </a:rPr>
                <a:t>4</a:t>
              </a:r>
              <a:endParaRPr lang="zh-TW" altLang="en-US" sz="2400" b="1" dirty="0">
                <a:solidFill>
                  <a:srgbClr val="0070C0"/>
                </a:solidFill>
              </a:endParaRPr>
            </a:p>
          </p:txBody>
        </p:sp>
        <p:sp>
          <p:nvSpPr>
            <p:cNvPr id="11" name="文字方塊 10"/>
            <p:cNvSpPr txBox="1"/>
            <p:nvPr/>
          </p:nvSpPr>
          <p:spPr>
            <a:xfrm>
              <a:off x="7910920" y="4222154"/>
              <a:ext cx="450924" cy="461665"/>
            </a:xfrm>
            <a:prstGeom prst="rect">
              <a:avLst/>
            </a:prstGeom>
            <a:noFill/>
          </p:spPr>
          <p:txBody>
            <a:bodyPr wrap="square" rtlCol="0">
              <a:spAutoFit/>
            </a:bodyPr>
            <a:lstStyle/>
            <a:p>
              <a:r>
                <a:rPr lang="en-US" altLang="zh-TW" sz="2400" b="1" dirty="0" smtClean="0">
                  <a:solidFill>
                    <a:srgbClr val="0070C0"/>
                  </a:solidFill>
                </a:rPr>
                <a:t>4</a:t>
              </a:r>
              <a:endParaRPr lang="zh-TW" altLang="en-US" sz="2400" b="1" dirty="0">
                <a:solidFill>
                  <a:srgbClr val="0070C0"/>
                </a:solidFill>
              </a:endParaRPr>
            </a:p>
          </p:txBody>
        </p:sp>
      </p:grpSp>
      <p:sp>
        <p:nvSpPr>
          <p:cNvPr id="12" name="文字方塊 11"/>
          <p:cNvSpPr txBox="1"/>
          <p:nvPr/>
        </p:nvSpPr>
        <p:spPr>
          <a:xfrm>
            <a:off x="619992" y="2322413"/>
            <a:ext cx="2736304" cy="461665"/>
          </a:xfrm>
          <a:prstGeom prst="rect">
            <a:avLst/>
          </a:prstGeom>
          <a:noFill/>
        </p:spPr>
        <p:txBody>
          <a:bodyPr wrap="square" rtlCol="0">
            <a:spAutoFit/>
          </a:bodyPr>
          <a:lstStyle/>
          <a:p>
            <a:r>
              <a:rPr lang="en-US" altLang="zh-TW" sz="2400" b="1" dirty="0" smtClean="0">
                <a:solidFill>
                  <a:srgbClr val="0070C0"/>
                </a:solidFill>
              </a:rPr>
              <a:t>F&lt;A=B=C=D=E</a:t>
            </a:r>
            <a:endParaRPr lang="zh-TW" altLang="en-US" sz="2400" b="1" dirty="0">
              <a:solidFill>
                <a:srgbClr val="0070C0"/>
              </a:solidFill>
            </a:endParaRPr>
          </a:p>
        </p:txBody>
      </p:sp>
      <p:pic>
        <p:nvPicPr>
          <p:cNvPr id="13" name="圖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3345925"/>
            <a:ext cx="2033088" cy="2103194"/>
          </a:xfrm>
          <a:prstGeom prst="rect">
            <a:avLst/>
          </a:prstGeom>
        </p:spPr>
      </p:pic>
      <p:pic>
        <p:nvPicPr>
          <p:cNvPr id="15" name="圖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7338" y="900732"/>
            <a:ext cx="4972050" cy="5257800"/>
          </a:xfrm>
          <a:prstGeom prst="rect">
            <a:avLst/>
          </a:prstGeom>
        </p:spPr>
      </p:pic>
      <p:pic>
        <p:nvPicPr>
          <p:cNvPr id="16" name="圖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5896" y="910306"/>
            <a:ext cx="4972050" cy="5257800"/>
          </a:xfrm>
          <a:prstGeom prst="rect">
            <a:avLst/>
          </a:prstGeom>
        </p:spPr>
      </p:pic>
      <p:sp>
        <p:nvSpPr>
          <p:cNvPr id="17" name="文字方塊 16"/>
          <p:cNvSpPr txBox="1"/>
          <p:nvPr/>
        </p:nvSpPr>
        <p:spPr>
          <a:xfrm>
            <a:off x="990501" y="576262"/>
            <a:ext cx="1152128" cy="1384995"/>
          </a:xfrm>
          <a:prstGeom prst="rect">
            <a:avLst/>
          </a:prstGeom>
          <a:noFill/>
        </p:spPr>
        <p:txBody>
          <a:bodyPr wrap="square" rtlCol="0">
            <a:spAutoFit/>
          </a:bodyPr>
          <a:lstStyle/>
          <a:p>
            <a:r>
              <a:rPr lang="en-US" altLang="zh-TW" sz="2800" dirty="0">
                <a:solidFill>
                  <a:prstClr val="black"/>
                </a:solidFill>
              </a:rPr>
              <a:t>Cm=5</a:t>
            </a:r>
          </a:p>
          <a:p>
            <a:r>
              <a:rPr lang="en-US" altLang="zh-TW" sz="2800" dirty="0">
                <a:solidFill>
                  <a:prstClr val="black"/>
                </a:solidFill>
              </a:rPr>
              <a:t>Rm=3</a:t>
            </a:r>
          </a:p>
          <a:p>
            <a:r>
              <a:rPr lang="en-US" altLang="zh-TW" sz="2800" dirty="0">
                <a:solidFill>
                  <a:prstClr val="black"/>
                </a:solidFill>
              </a:rPr>
              <a:t>Lm=2</a:t>
            </a:r>
          </a:p>
        </p:txBody>
      </p:sp>
      <p:sp>
        <p:nvSpPr>
          <p:cNvPr id="18" name="文字方塊 17"/>
          <p:cNvSpPr txBox="1"/>
          <p:nvPr/>
        </p:nvSpPr>
        <p:spPr>
          <a:xfrm>
            <a:off x="4867041" y="1632089"/>
            <a:ext cx="504056" cy="400110"/>
          </a:xfrm>
          <a:prstGeom prst="rect">
            <a:avLst/>
          </a:prstGeom>
          <a:solidFill>
            <a:schemeClr val="bg1"/>
          </a:solidFill>
        </p:spPr>
        <p:txBody>
          <a:bodyPr wrap="square" rtlCol="0">
            <a:spAutoFit/>
          </a:bodyPr>
          <a:lstStyle/>
          <a:p>
            <a:r>
              <a:rPr lang="en-US" altLang="zh-TW" sz="2000" b="1" dirty="0" smtClean="0">
                <a:solidFill>
                  <a:srgbClr val="0070C0"/>
                </a:solidFill>
              </a:rPr>
              <a:t>1</a:t>
            </a:r>
            <a:endParaRPr lang="zh-TW" altLang="en-US" sz="2000" b="1" dirty="0">
              <a:solidFill>
                <a:srgbClr val="0070C0"/>
              </a:solidFill>
            </a:endParaRPr>
          </a:p>
        </p:txBody>
      </p:sp>
    </p:spTree>
    <p:extLst>
      <p:ext uri="{BB962C8B-B14F-4D97-AF65-F5344CB8AC3E}">
        <p14:creationId xmlns:p14="http://schemas.microsoft.com/office/powerpoint/2010/main" val="35171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552" y="982132"/>
            <a:ext cx="7200897" cy="1785782"/>
          </a:xfrm>
        </p:spPr>
        <p:txBody>
          <a:bodyPr>
            <a:normAutofit/>
          </a:bodyPr>
          <a:lstStyle/>
          <a:p>
            <a:r>
              <a:rPr lang="zh-TW" altLang="en-US" dirty="0"/>
              <a:t>分散式協調功能</a:t>
            </a:r>
            <a:r>
              <a:rPr lang="en-US" altLang="zh-TW" dirty="0"/>
              <a:t>DCF</a:t>
            </a:r>
            <a:br>
              <a:rPr lang="en-US" altLang="zh-TW" dirty="0"/>
            </a:br>
            <a:endParaRPr lang="zh-TW" altLang="en-US" dirty="0"/>
          </a:p>
        </p:txBody>
      </p:sp>
      <p:sp>
        <p:nvSpPr>
          <p:cNvPr id="3" name="內容版面配置區 2"/>
          <p:cNvSpPr>
            <a:spLocks noGrp="1"/>
          </p:cNvSpPr>
          <p:nvPr>
            <p:ph idx="1"/>
          </p:nvPr>
        </p:nvSpPr>
        <p:spPr/>
        <p:txBody>
          <a:bodyPr/>
          <a:lstStyle/>
          <a:p>
            <a:r>
              <a:rPr lang="zh-TW" altLang="en-US" dirty="0" smtClean="0"/>
              <a:t>為</a:t>
            </a:r>
            <a:r>
              <a:rPr lang="en-US" altLang="zh-TW" dirty="0" smtClean="0"/>
              <a:t>IEEE</a:t>
            </a:r>
            <a:r>
              <a:rPr lang="zh-TW" altLang="en-US" dirty="0" smtClean="0"/>
              <a:t> </a:t>
            </a:r>
            <a:r>
              <a:rPr lang="en-US" altLang="zh-TW" dirty="0" smtClean="0"/>
              <a:t>802.11</a:t>
            </a:r>
            <a:r>
              <a:rPr lang="zh-TW" altLang="en-US" dirty="0" smtClean="0"/>
              <a:t>最基本的媒介存取方式</a:t>
            </a:r>
            <a:r>
              <a:rPr lang="zh-TW" altLang="en-US" dirty="0" smtClean="0">
                <a:latin typeface="新細明體" panose="02020500000000000000" pitchFamily="18" charset="-120"/>
              </a:rPr>
              <a:t>。</a:t>
            </a:r>
            <a:endParaRPr lang="en-US" altLang="zh-TW" dirty="0" smtClean="0"/>
          </a:p>
          <a:p>
            <a:r>
              <a:rPr lang="zh-TW" altLang="en-US" dirty="0" smtClean="0"/>
              <a:t>當</a:t>
            </a:r>
            <a:r>
              <a:rPr lang="zh-TW" altLang="en-US" dirty="0"/>
              <a:t>工作站傳送</a:t>
            </a:r>
            <a:r>
              <a:rPr lang="en-US" altLang="zh-TW" dirty="0"/>
              <a:t>Frame</a:t>
            </a:r>
            <a:r>
              <a:rPr lang="zh-TW" altLang="en-US" dirty="0"/>
              <a:t>前需等待一段時間</a:t>
            </a:r>
            <a:r>
              <a:rPr lang="zh-TW" altLang="en-US" dirty="0">
                <a:latin typeface="新細明體" panose="02020500000000000000" pitchFamily="18" charset="-120"/>
              </a:rPr>
              <a:t>，依照</a:t>
            </a:r>
            <a:r>
              <a:rPr lang="en-US" altLang="zh-TW" dirty="0">
                <a:latin typeface="新細明體" panose="02020500000000000000" pitchFamily="18" charset="-120"/>
              </a:rPr>
              <a:t>Frame</a:t>
            </a:r>
            <a:r>
              <a:rPr lang="zh-TW" altLang="en-US" dirty="0">
                <a:latin typeface="新細明體" panose="02020500000000000000" pitchFamily="18" charset="-120"/>
              </a:rPr>
              <a:t>的種類，</a:t>
            </a:r>
            <a:r>
              <a:rPr lang="en-US" altLang="zh-TW" dirty="0">
                <a:latin typeface="新細明體" panose="02020500000000000000" pitchFamily="18" charset="-120"/>
              </a:rPr>
              <a:t>IEEE</a:t>
            </a:r>
            <a:r>
              <a:rPr lang="zh-TW" altLang="en-US" dirty="0">
                <a:latin typeface="新細明體" panose="02020500000000000000" pitchFamily="18" charset="-120"/>
              </a:rPr>
              <a:t> </a:t>
            </a:r>
            <a:r>
              <a:rPr lang="en-US" altLang="zh-TW" dirty="0">
                <a:latin typeface="新細明體" panose="02020500000000000000" pitchFamily="18" charset="-120"/>
              </a:rPr>
              <a:t>802.11</a:t>
            </a:r>
            <a:r>
              <a:rPr lang="zh-TW" altLang="en-US" dirty="0">
                <a:latin typeface="新細明體" panose="02020500000000000000" pitchFamily="18" charset="-120"/>
              </a:rPr>
              <a:t>定義</a:t>
            </a:r>
            <a:r>
              <a:rPr lang="en-US" altLang="zh-TW" dirty="0">
                <a:latin typeface="新細明體" panose="02020500000000000000" pitchFamily="18" charset="-120"/>
              </a:rPr>
              <a:t>IFS(</a:t>
            </a:r>
            <a:r>
              <a:rPr lang="en-US" altLang="zh-TW" dirty="0" err="1">
                <a:latin typeface="新細明體" panose="02020500000000000000" pitchFamily="18" charset="-120"/>
              </a:rPr>
              <a:t>Interframe</a:t>
            </a:r>
            <a:r>
              <a:rPr lang="en-US" altLang="zh-TW" dirty="0">
                <a:latin typeface="新細明體" panose="02020500000000000000" pitchFamily="18" charset="-120"/>
              </a:rPr>
              <a:t> Space)</a:t>
            </a:r>
            <a:r>
              <a:rPr lang="zh-TW" altLang="en-US" dirty="0">
                <a:latin typeface="新細明體" panose="02020500000000000000" pitchFamily="18" charset="-120"/>
              </a:rPr>
              <a:t> ，優先權高的</a:t>
            </a:r>
            <a:r>
              <a:rPr lang="en-US" altLang="zh-TW" dirty="0">
                <a:latin typeface="新細明體" panose="02020500000000000000" pitchFamily="18" charset="-120"/>
              </a:rPr>
              <a:t>Frame</a:t>
            </a:r>
            <a:r>
              <a:rPr lang="zh-TW" altLang="en-US" dirty="0">
                <a:latin typeface="新細明體" panose="02020500000000000000" pitchFamily="18" charset="-120"/>
              </a:rPr>
              <a:t>將被分配較短的</a:t>
            </a:r>
            <a:r>
              <a:rPr lang="en-US" altLang="zh-TW" dirty="0">
                <a:latin typeface="新細明體" panose="02020500000000000000" pitchFamily="18" charset="-120"/>
              </a:rPr>
              <a:t>IFS</a:t>
            </a:r>
            <a:r>
              <a:rPr lang="zh-TW" altLang="en-US" dirty="0">
                <a:latin typeface="新細明體" panose="02020500000000000000" pitchFamily="18" charset="-120"/>
              </a:rPr>
              <a:t>，優先權低的</a:t>
            </a:r>
            <a:r>
              <a:rPr lang="en-US" altLang="zh-TW" dirty="0">
                <a:latin typeface="新細明體" panose="02020500000000000000" pitchFamily="18" charset="-120"/>
              </a:rPr>
              <a:t>Frame</a:t>
            </a:r>
            <a:r>
              <a:rPr lang="zh-TW" altLang="en-US" dirty="0">
                <a:latin typeface="新細明體" panose="02020500000000000000" pitchFamily="18" charset="-120"/>
              </a:rPr>
              <a:t>則被分配較長的</a:t>
            </a:r>
            <a:r>
              <a:rPr lang="en-US" altLang="zh-TW" dirty="0">
                <a:latin typeface="新細明體" panose="02020500000000000000" pitchFamily="18" charset="-120"/>
              </a:rPr>
              <a:t>IFS</a:t>
            </a:r>
            <a:r>
              <a:rPr lang="zh-TW" altLang="en-US" dirty="0">
                <a:latin typeface="新細明體" panose="02020500000000000000" pitchFamily="18" charset="-120"/>
              </a:rPr>
              <a:t>。</a:t>
            </a:r>
            <a:endParaRPr lang="zh-TW" altLang="en-US" dirty="0"/>
          </a:p>
          <a:p>
            <a:endParaRPr lang="zh-TW" altLang="en-US" dirty="0"/>
          </a:p>
        </p:txBody>
      </p:sp>
    </p:spTree>
    <p:extLst>
      <p:ext uri="{BB962C8B-B14F-4D97-AF65-F5344CB8AC3E}">
        <p14:creationId xmlns:p14="http://schemas.microsoft.com/office/powerpoint/2010/main" val="86915299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683568" y="1268760"/>
            <a:ext cx="1152128" cy="1384995"/>
          </a:xfrm>
          <a:prstGeom prst="rect">
            <a:avLst/>
          </a:prstGeom>
          <a:noFill/>
        </p:spPr>
        <p:txBody>
          <a:bodyPr wrap="square" rtlCol="0">
            <a:spAutoFit/>
          </a:bodyPr>
          <a:lstStyle/>
          <a:p>
            <a:r>
              <a:rPr lang="en-US" altLang="zh-TW" sz="2800" dirty="0">
                <a:solidFill>
                  <a:prstClr val="black"/>
                </a:solidFill>
              </a:rPr>
              <a:t>Cm=5</a:t>
            </a:r>
          </a:p>
          <a:p>
            <a:r>
              <a:rPr lang="en-US" altLang="zh-TW" sz="2800" dirty="0">
                <a:solidFill>
                  <a:prstClr val="black"/>
                </a:solidFill>
              </a:rPr>
              <a:t>Rm=3</a:t>
            </a:r>
          </a:p>
          <a:p>
            <a:r>
              <a:rPr lang="en-US" altLang="zh-TW" sz="2800" dirty="0">
                <a:solidFill>
                  <a:prstClr val="black"/>
                </a:solidFill>
              </a:rPr>
              <a:t>Lm=2</a:t>
            </a: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395287"/>
            <a:ext cx="4981575" cy="6096000"/>
          </a:xfrm>
          <a:prstGeom prst="rect">
            <a:avLst/>
          </a:prstGeom>
        </p:spPr>
      </p:pic>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9630" y="728662"/>
            <a:ext cx="4981575" cy="5762625"/>
          </a:xfrm>
          <a:prstGeom prst="rect">
            <a:avLst/>
          </a:prstGeom>
        </p:spPr>
      </p:pic>
    </p:spTree>
    <p:extLst>
      <p:ext uri="{BB962C8B-B14F-4D97-AF65-F5344CB8AC3E}">
        <p14:creationId xmlns:p14="http://schemas.microsoft.com/office/powerpoint/2010/main" val="279083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051721" y="2780936"/>
            <a:ext cx="5111752" cy="1515533"/>
          </a:xfrm>
        </p:spPr>
        <p:txBody>
          <a:bodyPr/>
          <a:lstStyle/>
          <a:p>
            <a:pPr marL="0" indent="0"/>
            <a:r>
              <a:rPr lang="en-US" altLang="zh-TW" dirty="0"/>
              <a:t>ZigBee </a:t>
            </a:r>
            <a:r>
              <a:rPr lang="en-US" altLang="zh-TW" dirty="0" smtClean="0"/>
              <a:t/>
            </a:r>
            <a:br>
              <a:rPr lang="en-US" altLang="zh-TW" dirty="0" smtClean="0"/>
            </a:br>
            <a:r>
              <a:rPr lang="en-US" altLang="zh-TW" dirty="0" err="1" smtClean="0"/>
              <a:t>Muticast</a:t>
            </a:r>
            <a:r>
              <a:rPr lang="zh-TW" altLang="en-US" dirty="0"/>
              <a:t> </a:t>
            </a:r>
            <a:r>
              <a:rPr lang="en-US" altLang="zh-TW" dirty="0" err="1" smtClean="0"/>
              <a:t>Protocal</a:t>
            </a:r>
            <a:endParaRPr lang="zh-TW" altLang="en-US" dirty="0"/>
          </a:p>
        </p:txBody>
      </p:sp>
    </p:spTree>
    <p:extLst>
      <p:ext uri="{BB962C8B-B14F-4D97-AF65-F5344CB8AC3E}">
        <p14:creationId xmlns:p14="http://schemas.microsoft.com/office/powerpoint/2010/main" val="184408647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800" dirty="0" smtClean="0"/>
              <a:t>Multicast</a:t>
            </a:r>
            <a:endParaRPr lang="zh-TW" altLang="en-US" dirty="0"/>
          </a:p>
        </p:txBody>
      </p:sp>
      <p:sp>
        <p:nvSpPr>
          <p:cNvPr id="3" name="內容版面配置區 2"/>
          <p:cNvSpPr>
            <a:spLocks noGrp="1"/>
          </p:cNvSpPr>
          <p:nvPr>
            <p:ph idx="1"/>
          </p:nvPr>
        </p:nvSpPr>
        <p:spPr/>
        <p:txBody>
          <a:bodyPr>
            <a:normAutofit/>
          </a:bodyPr>
          <a:lstStyle/>
          <a:p>
            <a:r>
              <a:rPr lang="en-US" altLang="zh-TW" sz="2800" b="1" dirty="0" smtClean="0"/>
              <a:t>Multicast</a:t>
            </a:r>
            <a:r>
              <a:rPr lang="zh-TW" altLang="en-US" sz="2800" dirty="0" smtClean="0"/>
              <a:t> </a:t>
            </a:r>
            <a:r>
              <a:rPr lang="zh-TW" altLang="en-US" sz="2800" dirty="0" smtClean="0"/>
              <a:t>指的是將資料傳送給同一群體成員們的資料傳遞模式。</a:t>
            </a:r>
            <a:endParaRPr lang="en-US" altLang="zh-TW" sz="2800" dirty="0" smtClean="0"/>
          </a:p>
          <a:p>
            <a:r>
              <a:rPr lang="en-US" altLang="zh-TW" sz="2800" b="1" dirty="0" smtClean="0"/>
              <a:t>Multicast</a:t>
            </a:r>
            <a:r>
              <a:rPr lang="zh-TW" altLang="en-US" sz="2800" b="1" dirty="0" smtClean="0"/>
              <a:t> </a:t>
            </a:r>
            <a:r>
              <a:rPr lang="en-US" altLang="zh-TW" sz="2800" b="1" dirty="0"/>
              <a:t>Group</a:t>
            </a:r>
            <a:r>
              <a:rPr lang="zh-TW" altLang="en-US" sz="2800" dirty="0"/>
              <a:t>：相同群組節點所組成</a:t>
            </a:r>
            <a:r>
              <a:rPr lang="zh-TW" altLang="en-US" sz="2800" dirty="0" smtClean="0"/>
              <a:t>。</a:t>
            </a:r>
            <a:endParaRPr lang="en-US" altLang="zh-TW" sz="2800" dirty="0" smtClean="0"/>
          </a:p>
          <a:p>
            <a:r>
              <a:rPr lang="en-US" altLang="zh-TW" sz="2800" b="1" dirty="0" smtClean="0"/>
              <a:t>Multicast</a:t>
            </a:r>
            <a:r>
              <a:rPr lang="zh-TW" altLang="en-US" sz="2800" b="1" dirty="0" smtClean="0"/>
              <a:t> </a:t>
            </a:r>
            <a:r>
              <a:rPr lang="en-US" altLang="zh-TW" sz="2800" b="1" dirty="0" smtClean="0"/>
              <a:t>Group ID </a:t>
            </a:r>
            <a:r>
              <a:rPr lang="zh-TW" altLang="en-US" sz="2800" dirty="0" smtClean="0"/>
              <a:t>：</a:t>
            </a:r>
            <a:r>
              <a:rPr lang="en-US" altLang="zh-TW" sz="2800" dirty="0" smtClean="0"/>
              <a:t>16bit </a:t>
            </a:r>
            <a:r>
              <a:rPr lang="zh-TW" altLang="en-US" sz="2800" dirty="0" smtClean="0"/>
              <a:t>，作為群組證明。</a:t>
            </a:r>
            <a:endParaRPr lang="en-US" altLang="zh-TW" sz="2800" dirty="0" smtClean="0"/>
          </a:p>
          <a:p>
            <a:r>
              <a:rPr lang="en-US" altLang="zh-TW" sz="2800" b="1" dirty="0" smtClean="0">
                <a:solidFill>
                  <a:srgbClr val="FF0000"/>
                </a:solidFill>
              </a:rPr>
              <a:t>Group</a:t>
            </a:r>
            <a:r>
              <a:rPr lang="zh-TW" altLang="en-US" sz="2800" b="1" dirty="0" smtClean="0">
                <a:solidFill>
                  <a:srgbClr val="FF0000"/>
                </a:solidFill>
              </a:rPr>
              <a:t> </a:t>
            </a:r>
            <a:r>
              <a:rPr lang="en-US" altLang="zh-TW" sz="2800" b="1" dirty="0" smtClean="0">
                <a:solidFill>
                  <a:srgbClr val="FF0000"/>
                </a:solidFill>
              </a:rPr>
              <a:t>ID</a:t>
            </a:r>
            <a:r>
              <a:rPr lang="zh-TW" altLang="en-US" sz="2800" b="1" dirty="0" smtClean="0">
                <a:solidFill>
                  <a:srgbClr val="FF0000"/>
                </a:solidFill>
              </a:rPr>
              <a:t> </a:t>
            </a:r>
            <a:r>
              <a:rPr lang="en-US" altLang="zh-TW" sz="2800" b="1" dirty="0" smtClean="0">
                <a:solidFill>
                  <a:srgbClr val="FF0000"/>
                </a:solidFill>
              </a:rPr>
              <a:t>Table</a:t>
            </a:r>
            <a:r>
              <a:rPr lang="zh-TW" altLang="en-US" sz="2800" b="1" dirty="0" smtClean="0">
                <a:solidFill>
                  <a:srgbClr val="FF0000"/>
                </a:solidFill>
              </a:rPr>
              <a:t> </a:t>
            </a:r>
            <a:r>
              <a:rPr lang="en-US" altLang="zh-TW" sz="2800" b="1" dirty="0" smtClean="0">
                <a:solidFill>
                  <a:srgbClr val="FF0000"/>
                </a:solidFill>
              </a:rPr>
              <a:t>(</a:t>
            </a:r>
            <a:r>
              <a:rPr lang="zh-TW" altLang="en-US" sz="2800" b="1" dirty="0" smtClean="0">
                <a:solidFill>
                  <a:srgbClr val="FF0000"/>
                </a:solidFill>
              </a:rPr>
              <a:t> </a:t>
            </a:r>
            <a:r>
              <a:rPr lang="en-US" altLang="zh-TW" sz="2800" b="1" dirty="0" smtClean="0">
                <a:solidFill>
                  <a:srgbClr val="FF0000"/>
                </a:solidFill>
              </a:rPr>
              <a:t>GIDT</a:t>
            </a:r>
            <a:r>
              <a:rPr lang="zh-TW" altLang="en-US" sz="2800" b="1" dirty="0" smtClean="0">
                <a:solidFill>
                  <a:srgbClr val="FF0000"/>
                </a:solidFill>
              </a:rPr>
              <a:t> </a:t>
            </a:r>
            <a:r>
              <a:rPr lang="en-US" altLang="zh-TW" sz="2800" b="1" dirty="0" smtClean="0">
                <a:solidFill>
                  <a:srgbClr val="FF0000"/>
                </a:solidFill>
              </a:rPr>
              <a:t>)</a:t>
            </a:r>
            <a:r>
              <a:rPr lang="zh-TW" altLang="en-US" sz="2800" dirty="0" smtClean="0"/>
              <a:t>：每一節點皆有，</a:t>
            </a:r>
            <a:r>
              <a:rPr lang="zh-TW" altLang="en-US" sz="2800" dirty="0"/>
              <a:t>能查出那些裝置屬於</a:t>
            </a:r>
            <a:r>
              <a:rPr lang="zh-TW" altLang="en-US" sz="2800" dirty="0" smtClean="0"/>
              <a:t>同一群</a:t>
            </a:r>
            <a:r>
              <a:rPr lang="zh-TW" altLang="en-US" sz="2800" dirty="0"/>
              <a:t>組。</a:t>
            </a:r>
            <a:endParaRPr lang="en-US" altLang="zh-TW" sz="2800" dirty="0" smtClean="0"/>
          </a:p>
          <a:p>
            <a:endParaRPr lang="zh-TW" altLang="en-US" sz="2800" dirty="0"/>
          </a:p>
        </p:txBody>
      </p:sp>
    </p:spTree>
    <p:extLst>
      <p:ext uri="{BB962C8B-B14F-4D97-AF65-F5344CB8AC3E}">
        <p14:creationId xmlns:p14="http://schemas.microsoft.com/office/powerpoint/2010/main" val="148873585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Transfer</a:t>
            </a:r>
            <a:endParaRPr lang="zh-TW" altLang="en-US" dirty="0"/>
          </a:p>
        </p:txBody>
      </p:sp>
      <p:sp>
        <p:nvSpPr>
          <p:cNvPr id="3" name="內容版面配置區 2"/>
          <p:cNvSpPr>
            <a:spLocks noGrp="1"/>
          </p:cNvSpPr>
          <p:nvPr>
            <p:ph idx="1"/>
          </p:nvPr>
        </p:nvSpPr>
        <p:spPr>
          <a:xfrm>
            <a:off x="611562" y="2556932"/>
            <a:ext cx="7920880" cy="3318936"/>
          </a:xfrm>
        </p:spPr>
        <p:txBody>
          <a:bodyPr>
            <a:normAutofit/>
          </a:bodyPr>
          <a:lstStyle/>
          <a:p>
            <a:r>
              <a:rPr lang="zh-TW" altLang="en-US" sz="2800" dirty="0" smtClean="0"/>
              <a:t>開始傳輸時，若接收的節點是群組中的成員，收到封包的節點會設定 </a:t>
            </a:r>
            <a:r>
              <a:rPr lang="en-US" altLang="zh-TW" sz="2800" b="1" dirty="0" smtClean="0">
                <a:solidFill>
                  <a:srgbClr val="FF0000"/>
                </a:solidFill>
              </a:rPr>
              <a:t>Member Mode</a:t>
            </a:r>
            <a:r>
              <a:rPr lang="en-US" altLang="zh-TW" sz="2800" dirty="0" smtClean="0"/>
              <a:t> </a:t>
            </a:r>
            <a:r>
              <a:rPr lang="zh-TW" altLang="en-US" sz="2800" dirty="0" smtClean="0"/>
              <a:t>傳送；若接收的節點非群組中的成員，節點則會設定為 </a:t>
            </a:r>
            <a:r>
              <a:rPr lang="en-US" altLang="zh-TW" sz="2800" b="1" dirty="0" smtClean="0">
                <a:solidFill>
                  <a:srgbClr val="FF0000"/>
                </a:solidFill>
              </a:rPr>
              <a:t>Non-member Mode</a:t>
            </a:r>
            <a:r>
              <a:rPr lang="zh-TW" altLang="en-US" sz="2800" b="1" dirty="0" smtClean="0">
                <a:solidFill>
                  <a:srgbClr val="FF0000"/>
                </a:solidFill>
              </a:rPr>
              <a:t> </a:t>
            </a:r>
            <a:r>
              <a:rPr lang="zh-TW" altLang="en-US" sz="2800" dirty="0" smtClean="0"/>
              <a:t>傳送。</a:t>
            </a:r>
            <a:endParaRPr lang="en-US" altLang="zh-TW" sz="2800" dirty="0" smtClean="0"/>
          </a:p>
          <a:p>
            <a:r>
              <a:rPr lang="en-US" altLang="zh-TW" sz="2800" dirty="0" smtClean="0"/>
              <a:t>Member Mode </a:t>
            </a:r>
            <a:r>
              <a:rPr lang="zh-TW" altLang="en-US" sz="2800" dirty="0" smtClean="0"/>
              <a:t>時，使用 </a:t>
            </a:r>
            <a:r>
              <a:rPr lang="en-US" altLang="zh-TW" sz="2800" b="1" dirty="0" smtClean="0"/>
              <a:t>broadcast </a:t>
            </a:r>
            <a:r>
              <a:rPr lang="en-US" altLang="zh-TW" sz="2800" dirty="0" smtClean="0"/>
              <a:t>(</a:t>
            </a:r>
            <a:r>
              <a:rPr lang="zh-TW" altLang="en-US" sz="2800" dirty="0" smtClean="0"/>
              <a:t>廣播</a:t>
            </a:r>
            <a:r>
              <a:rPr lang="en-US" altLang="zh-TW" sz="2800" dirty="0" smtClean="0"/>
              <a:t>)</a:t>
            </a:r>
            <a:r>
              <a:rPr lang="zh-TW" altLang="en-US" sz="2800" dirty="0" smtClean="0"/>
              <a:t>傳送</a:t>
            </a:r>
            <a:endParaRPr lang="en-US" altLang="zh-TW" sz="2800" dirty="0" smtClean="0"/>
          </a:p>
          <a:p>
            <a:r>
              <a:rPr lang="zh-TW" altLang="en-US" sz="2800" dirty="0"/>
              <a:t> </a:t>
            </a:r>
            <a:r>
              <a:rPr lang="en-US" altLang="zh-TW" sz="2800" dirty="0"/>
              <a:t>Non-member Mode</a:t>
            </a:r>
            <a:r>
              <a:rPr lang="zh-TW" altLang="en-US" sz="2800" dirty="0"/>
              <a:t> </a:t>
            </a:r>
            <a:r>
              <a:rPr lang="zh-TW" altLang="en-US" sz="2800" dirty="0" smtClean="0"/>
              <a:t>時，使用</a:t>
            </a:r>
            <a:r>
              <a:rPr lang="zh-TW" altLang="en-US" sz="2800" b="1" dirty="0" smtClean="0"/>
              <a:t> </a:t>
            </a:r>
            <a:r>
              <a:rPr lang="en-US" altLang="zh-TW" sz="2800" b="1" dirty="0" err="1" smtClean="0"/>
              <a:t>nuicast</a:t>
            </a:r>
            <a:r>
              <a:rPr lang="en-US" altLang="zh-TW" sz="2800" dirty="0" smtClean="0"/>
              <a:t>(</a:t>
            </a:r>
            <a:r>
              <a:rPr lang="zh-TW" altLang="en-US" sz="2800" dirty="0" smtClean="0"/>
              <a:t>單點</a:t>
            </a:r>
            <a:r>
              <a:rPr lang="en-US" altLang="zh-TW" sz="2800" dirty="0" smtClean="0"/>
              <a:t>)</a:t>
            </a:r>
            <a:r>
              <a:rPr lang="zh-TW" altLang="en-US" sz="2800" dirty="0" smtClean="0"/>
              <a:t>傳送</a:t>
            </a:r>
            <a:endParaRPr lang="zh-TW" altLang="en-US" sz="2800" dirty="0"/>
          </a:p>
        </p:txBody>
      </p:sp>
    </p:spTree>
    <p:extLst>
      <p:ext uri="{BB962C8B-B14F-4D97-AF65-F5344CB8AC3E}">
        <p14:creationId xmlns:p14="http://schemas.microsoft.com/office/powerpoint/2010/main" val="340282205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Multicast </a:t>
            </a:r>
            <a:r>
              <a:rPr lang="en-US" altLang="zh-TW" dirty="0" smtClean="0"/>
              <a:t>Transfer</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2636912"/>
            <a:ext cx="7901882" cy="3164708"/>
          </a:xfrm>
        </p:spPr>
      </p:pic>
    </p:spTree>
    <p:extLst>
      <p:ext uri="{BB962C8B-B14F-4D97-AF65-F5344CB8AC3E}">
        <p14:creationId xmlns:p14="http://schemas.microsoft.com/office/powerpoint/2010/main" val="292792952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384486"/>
            <a:ext cx="8208912" cy="6089028"/>
          </a:xfrm>
          <a:prstGeom prst="rect">
            <a:avLst/>
          </a:prstGeom>
        </p:spPr>
      </p:pic>
    </p:spTree>
    <p:extLst>
      <p:ext uri="{BB962C8B-B14F-4D97-AF65-F5344CB8AC3E}">
        <p14:creationId xmlns:p14="http://schemas.microsoft.com/office/powerpoint/2010/main" val="204410597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參考資料</a:t>
            </a:r>
            <a:endParaRPr lang="zh-TW" altLang="en-US" dirty="0"/>
          </a:p>
        </p:txBody>
      </p:sp>
      <p:sp>
        <p:nvSpPr>
          <p:cNvPr id="3" name="內容版面配置區 2"/>
          <p:cNvSpPr>
            <a:spLocks noGrp="1"/>
          </p:cNvSpPr>
          <p:nvPr>
            <p:ph idx="1"/>
          </p:nvPr>
        </p:nvSpPr>
        <p:spPr/>
        <p:txBody>
          <a:bodyPr/>
          <a:lstStyle/>
          <a:p>
            <a:r>
              <a:rPr lang="en-US" altLang="zh-TW" dirty="0" smtClean="0">
                <a:hlinkClick r:id="rId2"/>
              </a:rPr>
              <a:t>《</a:t>
            </a:r>
            <a:r>
              <a:rPr lang="zh-TW" altLang="en-US" dirty="0" smtClean="0">
                <a:hlinkClick r:id="rId2"/>
              </a:rPr>
              <a:t>無線</a:t>
            </a:r>
            <a:r>
              <a:rPr lang="zh-TW" altLang="en-US" dirty="0">
                <a:hlinkClick r:id="rId2"/>
              </a:rPr>
              <a:t>網路 </a:t>
            </a:r>
            <a:r>
              <a:rPr lang="en-US" altLang="zh-TW" dirty="0">
                <a:hlinkClick r:id="rId2"/>
              </a:rPr>
              <a:t>: </a:t>
            </a:r>
            <a:r>
              <a:rPr lang="zh-TW" altLang="en-US" dirty="0">
                <a:hlinkClick r:id="rId2"/>
              </a:rPr>
              <a:t>通訊協定、感測網路、射頻技術與應用</a:t>
            </a:r>
            <a:r>
              <a:rPr lang="zh-TW" altLang="en-US" dirty="0" smtClean="0">
                <a:hlinkClick r:id="rId2"/>
              </a:rPr>
              <a:t>服務</a:t>
            </a:r>
            <a:r>
              <a:rPr lang="en-US" altLang="zh-TW" dirty="0" smtClean="0">
                <a:hlinkClick r:id="rId2"/>
              </a:rPr>
              <a:t>》</a:t>
            </a:r>
            <a:r>
              <a:rPr lang="zh-TW" altLang="en-US" dirty="0" smtClean="0">
                <a:hlinkClick r:id="rId2"/>
              </a:rPr>
              <a:t>  碁</a:t>
            </a:r>
            <a:r>
              <a:rPr lang="zh-TW" altLang="en-US" dirty="0">
                <a:hlinkClick r:id="rId2"/>
              </a:rPr>
              <a:t>峯</a:t>
            </a:r>
            <a:r>
              <a:rPr lang="zh-TW" altLang="en-US" dirty="0" smtClean="0">
                <a:hlinkClick r:id="rId2"/>
              </a:rPr>
              <a:t>資訊</a:t>
            </a:r>
            <a:r>
              <a:rPr lang="zh-TW" altLang="en-US" dirty="0">
                <a:hlinkClick r:id="rId2"/>
              </a:rPr>
              <a:t> </a:t>
            </a:r>
            <a:r>
              <a:rPr lang="en-US" altLang="zh-TW" dirty="0" smtClean="0">
                <a:hlinkClick r:id="rId2"/>
              </a:rPr>
              <a:t>2011</a:t>
            </a:r>
          </a:p>
          <a:p>
            <a:r>
              <a:rPr lang="en-US" altLang="zh-TW" dirty="0">
                <a:hlinkClick r:id="rId2"/>
              </a:rPr>
              <a:t>http://ocw.nctu.edu.tw/course_detail_4.php?bgid=9&amp;gid=0&amp;nid=250#.</a:t>
            </a:r>
            <a:r>
              <a:rPr lang="en-US" altLang="zh-TW" dirty="0" smtClean="0">
                <a:hlinkClick r:id="rId2"/>
              </a:rPr>
              <a:t>VW-a6E-qqkp</a:t>
            </a:r>
          </a:p>
          <a:p>
            <a:r>
              <a:rPr lang="en-US" altLang="zh-TW" i="1" dirty="0">
                <a:hlinkClick r:id="rId2"/>
              </a:rPr>
              <a:t>The Orphan Problem in ZigBee Wireless </a:t>
            </a:r>
            <a:r>
              <a:rPr lang="en-US" altLang="zh-TW" i="1" dirty="0" smtClean="0">
                <a:hlinkClick r:id="rId2"/>
              </a:rPr>
              <a:t>Networks</a:t>
            </a:r>
            <a:r>
              <a:rPr lang="zh-TW" altLang="en-US" i="1" dirty="0" smtClean="0">
                <a:hlinkClick r:id="rId2"/>
              </a:rPr>
              <a:t> </a:t>
            </a:r>
            <a:r>
              <a:rPr lang="en-US" altLang="zh-TW" sz="2000" dirty="0" err="1" smtClean="0">
                <a:hlinkClick r:id="rId2"/>
              </a:rPr>
              <a:t>Meng-Shiuan</a:t>
            </a:r>
            <a:r>
              <a:rPr lang="en-US" altLang="zh-TW" sz="2000" dirty="0" smtClean="0">
                <a:hlinkClick r:id="rId2"/>
              </a:rPr>
              <a:t> </a:t>
            </a:r>
            <a:r>
              <a:rPr lang="en-US" altLang="zh-TW" sz="2000" dirty="0">
                <a:hlinkClick r:id="rId2"/>
              </a:rPr>
              <a:t>Pan, Chia-Hung Tsai, and Yu-Chee Tseng, Senior Member, IEEE</a:t>
            </a:r>
            <a:endParaRPr lang="en-US" altLang="zh-TW" sz="2000" dirty="0" smtClean="0">
              <a:hlinkClick r:id="rId2"/>
            </a:endParaRPr>
          </a:p>
        </p:txBody>
      </p:sp>
    </p:spTree>
    <p:extLst>
      <p:ext uri="{BB962C8B-B14F-4D97-AF65-F5344CB8AC3E}">
        <p14:creationId xmlns:p14="http://schemas.microsoft.com/office/powerpoint/2010/main" val="3498927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pPr marL="0" indent="0"/>
            <a:r>
              <a:rPr lang="en-US" altLang="zh-TW" sz="6600" dirty="0" err="1" smtClean="0">
                <a:effectLst>
                  <a:outerShdw blurRad="38100" dist="38100" dir="2700000" algn="tl">
                    <a:srgbClr val="000000">
                      <a:alpha val="43137"/>
                    </a:srgbClr>
                  </a:outerShdw>
                </a:effectLst>
              </a:rPr>
              <a:t>WiMax</a:t>
            </a:r>
            <a:endParaRPr lang="en-US" altLang="zh-TW" sz="6600" dirty="0">
              <a:effectLst>
                <a:outerShdw blurRad="38100" dist="38100" dir="2700000" algn="tl">
                  <a:srgbClr val="000000">
                    <a:alpha val="43137"/>
                  </a:srgbClr>
                </a:outerShdw>
              </a:effectLst>
            </a:endParaRPr>
          </a:p>
        </p:txBody>
      </p:sp>
      <p:sp>
        <p:nvSpPr>
          <p:cNvPr id="3" name="副標題 2"/>
          <p:cNvSpPr>
            <a:spLocks noGrp="1"/>
          </p:cNvSpPr>
          <p:nvPr>
            <p:ph type="subTitle" idx="1"/>
          </p:nvPr>
        </p:nvSpPr>
        <p:spPr/>
        <p:txBody>
          <a:bodyPr/>
          <a:lstStyle/>
          <a:p>
            <a:r>
              <a:rPr lang="zh-TW" altLang="en-US" dirty="0"/>
              <a:t>黃</a:t>
            </a:r>
            <a:r>
              <a:rPr lang="zh-TW" altLang="en-US" dirty="0" smtClean="0"/>
              <a:t>冠迪</a:t>
            </a:r>
            <a:endParaRPr lang="zh-TW" altLang="en-US" dirty="0"/>
          </a:p>
        </p:txBody>
      </p:sp>
    </p:spTree>
    <p:extLst>
      <p:ext uri="{BB962C8B-B14F-4D97-AF65-F5344CB8AC3E}">
        <p14:creationId xmlns:p14="http://schemas.microsoft.com/office/powerpoint/2010/main" val="239765619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695459" y="721240"/>
            <a:ext cx="4182414"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zh-TW" altLang="en-US" sz="4800" b="1" dirty="0">
                <a:ln/>
                <a:solidFill>
                  <a:srgbClr val="44709D"/>
                </a:solidFill>
                <a:latin typeface="標楷體" panose="03000509000000000000" pitchFamily="65" charset="-120"/>
                <a:ea typeface="標楷體" panose="03000509000000000000" pitchFamily="65" charset="-120"/>
              </a:rPr>
              <a:t>目錄</a:t>
            </a:r>
          </a:p>
        </p:txBody>
      </p:sp>
      <p:sp>
        <p:nvSpPr>
          <p:cNvPr id="4" name="文字方塊 3"/>
          <p:cNvSpPr txBox="1">
            <a:spLocks/>
          </p:cNvSpPr>
          <p:nvPr/>
        </p:nvSpPr>
        <p:spPr>
          <a:xfrm>
            <a:off x="695459" y="1687132"/>
            <a:ext cx="7920507" cy="353943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altLang="zh-TW" sz="3200" b="1" dirty="0">
                <a:ln/>
                <a:solidFill>
                  <a:srgbClr val="44709D"/>
                </a:solidFill>
                <a:latin typeface="標楷體" panose="03000509000000000000" pitchFamily="65" charset="-120"/>
                <a:ea typeface="標楷體" panose="03000509000000000000" pitchFamily="65" charset="-120"/>
              </a:rPr>
              <a:t>IEEE</a:t>
            </a:r>
            <a:r>
              <a:rPr lang="en-US" altLang="zh-TW" sz="3200" b="1" dirty="0">
                <a:ln/>
                <a:solidFill>
                  <a:srgbClr val="44709D"/>
                </a:solidFill>
              </a:rPr>
              <a:t> 802.16</a:t>
            </a:r>
            <a:r>
              <a:rPr lang="zh-TW" altLang="en-US" sz="3200" b="1" dirty="0">
                <a:ln/>
                <a:solidFill>
                  <a:srgbClr val="44709D"/>
                </a:solidFill>
                <a:latin typeface="標楷體" panose="03000509000000000000" pitchFamily="65" charset="-120"/>
                <a:ea typeface="標楷體" panose="03000509000000000000" pitchFamily="65" charset="-120"/>
              </a:rPr>
              <a:t>簡介</a:t>
            </a:r>
            <a:r>
              <a:rPr lang="en-US" altLang="zh-TW" sz="3200" b="1" dirty="0">
                <a:ln/>
                <a:solidFill>
                  <a:srgbClr val="44709D"/>
                </a:solidFill>
                <a:latin typeface="標楷體" panose="03000509000000000000" pitchFamily="65" charset="-120"/>
                <a:ea typeface="標楷體" panose="03000509000000000000" pitchFamily="65" charset="-120"/>
              </a:rPr>
              <a:t>…………………………P2</a:t>
            </a:r>
          </a:p>
          <a:p>
            <a:r>
              <a:rPr lang="en-US" altLang="zh-TW" sz="3200" b="1" dirty="0">
                <a:ln/>
                <a:solidFill>
                  <a:srgbClr val="44709D"/>
                </a:solidFill>
                <a:latin typeface="標楷體" panose="03000509000000000000" pitchFamily="65" charset="-120"/>
                <a:ea typeface="標楷體" panose="03000509000000000000" pitchFamily="65" charset="-120"/>
              </a:rPr>
              <a:t>IEEE 802.16</a:t>
            </a:r>
            <a:r>
              <a:rPr lang="zh-TW" altLang="en-US" sz="3200" b="1" dirty="0">
                <a:ln/>
                <a:solidFill>
                  <a:srgbClr val="44709D"/>
                </a:solidFill>
                <a:latin typeface="標楷體" panose="03000509000000000000" pitchFamily="65" charset="-120"/>
                <a:ea typeface="標楷體" panose="03000509000000000000" pitchFamily="65" charset="-120"/>
              </a:rPr>
              <a:t>演變</a:t>
            </a:r>
            <a:r>
              <a:rPr lang="en-US" altLang="zh-TW" sz="3200" b="1" dirty="0">
                <a:ln/>
                <a:solidFill>
                  <a:srgbClr val="44709D"/>
                </a:solidFill>
                <a:latin typeface="標楷體" panose="03000509000000000000" pitchFamily="65" charset="-120"/>
                <a:ea typeface="標楷體" panose="03000509000000000000" pitchFamily="65" charset="-120"/>
              </a:rPr>
              <a:t>…………………………P3</a:t>
            </a:r>
          </a:p>
          <a:p>
            <a:r>
              <a:rPr lang="en-US" altLang="zh-TW" sz="3200" b="1" dirty="0">
                <a:ln/>
                <a:solidFill>
                  <a:srgbClr val="44709D"/>
                </a:solidFill>
                <a:latin typeface="標楷體" panose="03000509000000000000" pitchFamily="65" charset="-120"/>
                <a:ea typeface="標楷體" panose="03000509000000000000" pitchFamily="65" charset="-120"/>
              </a:rPr>
              <a:t>IEEE 802.16</a:t>
            </a:r>
            <a:r>
              <a:rPr lang="zh-TW" altLang="en-US" sz="3200" b="1" dirty="0">
                <a:ln/>
                <a:solidFill>
                  <a:srgbClr val="44709D"/>
                </a:solidFill>
                <a:latin typeface="標楷體" panose="03000509000000000000" pitchFamily="65" charset="-120"/>
                <a:ea typeface="標楷體" panose="03000509000000000000" pitchFamily="65" charset="-120"/>
              </a:rPr>
              <a:t>網路架構</a:t>
            </a:r>
            <a:r>
              <a:rPr lang="en-US" altLang="zh-TW" sz="3200" b="1" dirty="0">
                <a:ln/>
                <a:solidFill>
                  <a:srgbClr val="44709D"/>
                </a:solidFill>
                <a:latin typeface="標楷體" panose="03000509000000000000" pitchFamily="65" charset="-120"/>
                <a:ea typeface="標楷體" panose="03000509000000000000" pitchFamily="65" charset="-120"/>
              </a:rPr>
              <a:t>……………………P4</a:t>
            </a:r>
          </a:p>
          <a:p>
            <a:r>
              <a:rPr lang="en-US" altLang="zh-TW" sz="3200" b="1" dirty="0">
                <a:ln/>
                <a:solidFill>
                  <a:srgbClr val="44709D"/>
                </a:solidFill>
                <a:latin typeface="標楷體" panose="03000509000000000000" pitchFamily="65" charset="-120"/>
                <a:ea typeface="標楷體" panose="03000509000000000000" pitchFamily="65" charset="-120"/>
              </a:rPr>
              <a:t>IEEE 802.16 </a:t>
            </a:r>
            <a:r>
              <a:rPr lang="en-US" altLang="zh-TW" sz="3200" b="1" dirty="0" err="1">
                <a:ln/>
                <a:solidFill>
                  <a:srgbClr val="44709D"/>
                </a:solidFill>
                <a:latin typeface="標楷體" panose="03000509000000000000" pitchFamily="65" charset="-120"/>
                <a:ea typeface="標楷體" panose="03000509000000000000" pitchFamily="65" charset="-120"/>
              </a:rPr>
              <a:t>Qos</a:t>
            </a:r>
            <a:r>
              <a:rPr lang="zh-TW" altLang="en-US" sz="3200" b="1" dirty="0">
                <a:ln/>
                <a:solidFill>
                  <a:srgbClr val="44709D"/>
                </a:solidFill>
                <a:latin typeface="標楷體" panose="03000509000000000000" pitchFamily="65" charset="-120"/>
                <a:ea typeface="標楷體" panose="03000509000000000000" pitchFamily="65" charset="-120"/>
              </a:rPr>
              <a:t>介紹</a:t>
            </a:r>
            <a:r>
              <a:rPr lang="en-US" altLang="zh-TW" sz="3200" b="1" dirty="0">
                <a:ln/>
                <a:solidFill>
                  <a:srgbClr val="44709D"/>
                </a:solidFill>
                <a:latin typeface="標楷體" panose="03000509000000000000" pitchFamily="65" charset="-120"/>
                <a:ea typeface="標楷體" panose="03000509000000000000" pitchFamily="65" charset="-120"/>
              </a:rPr>
              <a:t>……………………P6</a:t>
            </a:r>
          </a:p>
          <a:p>
            <a:r>
              <a:rPr lang="en-US" altLang="zh-TW" sz="3200" b="1" dirty="0">
                <a:ln/>
                <a:solidFill>
                  <a:srgbClr val="44709D"/>
                </a:solidFill>
                <a:latin typeface="標楷體" panose="03000509000000000000" pitchFamily="65" charset="-120"/>
                <a:ea typeface="標楷體" panose="03000509000000000000" pitchFamily="65" charset="-120"/>
              </a:rPr>
              <a:t>IEEE 802.16 Mac</a:t>
            </a:r>
            <a:r>
              <a:rPr lang="zh-TW" altLang="en-US" sz="3200" b="1" dirty="0">
                <a:ln/>
                <a:solidFill>
                  <a:srgbClr val="44709D"/>
                </a:solidFill>
                <a:latin typeface="標楷體" panose="03000509000000000000" pitchFamily="65" charset="-120"/>
                <a:ea typeface="標楷體" panose="03000509000000000000" pitchFamily="65" charset="-120"/>
              </a:rPr>
              <a:t>層介紹</a:t>
            </a:r>
            <a:r>
              <a:rPr lang="en-US" altLang="zh-TW" sz="3200" b="1" dirty="0">
                <a:ln/>
                <a:solidFill>
                  <a:srgbClr val="44709D"/>
                </a:solidFill>
                <a:latin typeface="標楷體" panose="03000509000000000000" pitchFamily="65" charset="-120"/>
                <a:ea typeface="標楷體" panose="03000509000000000000" pitchFamily="65" charset="-120"/>
              </a:rPr>
              <a:t>…………………P8</a:t>
            </a:r>
          </a:p>
          <a:p>
            <a:r>
              <a:rPr lang="en-US" altLang="zh-TW" sz="3200" b="1" dirty="0">
                <a:ln/>
                <a:solidFill>
                  <a:srgbClr val="44709D"/>
                </a:solidFill>
                <a:latin typeface="標楷體" panose="03000509000000000000" pitchFamily="65" charset="-120"/>
                <a:ea typeface="標楷體" panose="03000509000000000000" pitchFamily="65" charset="-120"/>
              </a:rPr>
              <a:t>IEEE 802.16 </a:t>
            </a:r>
            <a:r>
              <a:rPr lang="zh-TW" altLang="en-US" sz="3200" b="1" dirty="0">
                <a:ln/>
                <a:solidFill>
                  <a:srgbClr val="44709D"/>
                </a:solidFill>
                <a:latin typeface="標楷體" panose="03000509000000000000" pitchFamily="65" charset="-120"/>
                <a:ea typeface="標楷體" panose="03000509000000000000" pitchFamily="65" charset="-120"/>
              </a:rPr>
              <a:t>省電機制</a:t>
            </a:r>
            <a:r>
              <a:rPr lang="en-US" altLang="zh-TW" sz="3200" b="1" dirty="0">
                <a:ln/>
                <a:solidFill>
                  <a:srgbClr val="44709D"/>
                </a:solidFill>
                <a:latin typeface="標楷體" panose="03000509000000000000" pitchFamily="65" charset="-120"/>
                <a:ea typeface="標楷體" panose="03000509000000000000" pitchFamily="65" charset="-120"/>
              </a:rPr>
              <a:t>…………………P10</a:t>
            </a:r>
          </a:p>
          <a:p>
            <a:endParaRPr lang="zh-TW" altLang="en-US" sz="2800" b="1" dirty="0">
              <a:ln/>
              <a:solidFill>
                <a:srgbClr val="44709D"/>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5145551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3577" y="749782"/>
            <a:ext cx="8209722" cy="76944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zh-TW" altLang="en-US" sz="2200" b="1" dirty="0">
                <a:ln/>
                <a:solidFill>
                  <a:srgbClr val="44709D"/>
                </a:solidFill>
                <a:latin typeface="標楷體" panose="03000509000000000000" pitchFamily="65" charset="-120"/>
                <a:ea typeface="標楷體" panose="03000509000000000000" pitchFamily="65" charset="-120"/>
              </a:rPr>
              <a:t>為了改善早期無線存取機制</a:t>
            </a:r>
            <a:r>
              <a:rPr lang="en-US" altLang="zh-TW" sz="2200" b="1" dirty="0">
                <a:ln/>
                <a:solidFill>
                  <a:srgbClr val="44709D"/>
                </a:solidFill>
                <a:latin typeface="標楷體" panose="03000509000000000000" pitchFamily="65" charset="-120"/>
                <a:ea typeface="標楷體" panose="03000509000000000000" pitchFamily="65" charset="-120"/>
              </a:rPr>
              <a:t>IEEE 802.11(WLAN)</a:t>
            </a:r>
            <a:r>
              <a:rPr lang="zh-TW" altLang="en-US" sz="2200" b="1" dirty="0">
                <a:ln/>
                <a:solidFill>
                  <a:srgbClr val="44709D"/>
                </a:solidFill>
                <a:latin typeface="標楷體" panose="03000509000000000000" pitchFamily="65" charset="-120"/>
                <a:ea typeface="標楷體" panose="03000509000000000000" pitchFamily="65" charset="-120"/>
              </a:rPr>
              <a:t>的缺點</a:t>
            </a:r>
            <a:r>
              <a:rPr lang="en-US" altLang="zh-TW" sz="2200" b="1" dirty="0">
                <a:ln/>
                <a:solidFill>
                  <a:srgbClr val="44709D"/>
                </a:solidFill>
                <a:latin typeface="標楷體" panose="03000509000000000000" pitchFamily="65" charset="-120"/>
                <a:ea typeface="標楷體" panose="03000509000000000000" pitchFamily="65" charset="-120"/>
              </a:rPr>
              <a:t>:1.</a:t>
            </a:r>
            <a:r>
              <a:rPr lang="zh-TW" altLang="en-US" sz="2200" b="1" dirty="0">
                <a:ln/>
                <a:solidFill>
                  <a:srgbClr val="44709D"/>
                </a:solidFill>
                <a:latin typeface="標楷體" panose="03000509000000000000" pitchFamily="65" charset="-120"/>
                <a:ea typeface="標楷體" panose="03000509000000000000" pitchFamily="65" charset="-120"/>
              </a:rPr>
              <a:t>傳輸距離過短 </a:t>
            </a:r>
            <a:r>
              <a:rPr lang="en-US" altLang="zh-TW" sz="2200" b="1" dirty="0">
                <a:ln/>
                <a:solidFill>
                  <a:srgbClr val="44709D"/>
                </a:solidFill>
                <a:latin typeface="標楷體" panose="03000509000000000000" pitchFamily="65" charset="-120"/>
                <a:ea typeface="標楷體" panose="03000509000000000000" pitchFamily="65" charset="-120"/>
              </a:rPr>
              <a:t>2.</a:t>
            </a:r>
            <a:r>
              <a:rPr lang="zh-TW" altLang="en-US" sz="2200" b="1" dirty="0">
                <a:ln/>
                <a:solidFill>
                  <a:srgbClr val="44709D"/>
                </a:solidFill>
                <a:latin typeface="標楷體" panose="03000509000000000000" pitchFamily="65" charset="-120"/>
                <a:ea typeface="標楷體" panose="03000509000000000000" pitchFamily="65" charset="-120"/>
              </a:rPr>
              <a:t>涵蓋範圍太小</a:t>
            </a:r>
          </a:p>
        </p:txBody>
      </p:sp>
      <p:sp>
        <p:nvSpPr>
          <p:cNvPr id="5" name="文字方塊 4"/>
          <p:cNvSpPr txBox="1"/>
          <p:nvPr/>
        </p:nvSpPr>
        <p:spPr>
          <a:xfrm>
            <a:off x="473577" y="3653710"/>
            <a:ext cx="8209722" cy="1631216"/>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zh-TW" altLang="en-US" sz="2000" b="1" kern="100" dirty="0">
                <a:ln/>
                <a:solidFill>
                  <a:srgbClr val="44709D"/>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該組織根據      </a:t>
            </a:r>
            <a:endParaRPr lang="en-US" altLang="zh-TW" sz="2000" b="1" kern="100" dirty="0">
              <a:ln/>
              <a:solidFill>
                <a:srgbClr val="44709D"/>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endParaRPr>
          </a:p>
          <a:p>
            <a:r>
              <a:rPr lang="zh-TW" altLang="en-US" sz="2000" b="1" kern="100" dirty="0">
                <a:ln/>
                <a:solidFill>
                  <a:srgbClr val="A23C33">
                    <a:lumMod val="50000"/>
                  </a:srgbClr>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r>
              <a:rPr lang="en-US" altLang="zh-TW" sz="2000" b="1" kern="100" dirty="0">
                <a:ln/>
                <a:solidFill>
                  <a:srgbClr val="A23C33">
                    <a:lumMod val="50000"/>
                  </a:srgbClr>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1.IEEE 802.16 </a:t>
            </a:r>
            <a:r>
              <a:rPr lang="zh-TW" altLang="en-US" sz="2000" b="1" kern="100" dirty="0">
                <a:ln/>
                <a:solidFill>
                  <a:srgbClr val="A23C33">
                    <a:lumMod val="50000"/>
                  </a:srgbClr>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無線都會區域網路協定標準</a:t>
            </a:r>
            <a:r>
              <a:rPr lang="en-US" altLang="zh-TW" sz="2000" b="1" kern="100" dirty="0">
                <a:ln/>
                <a:solidFill>
                  <a:srgbClr val="A23C33">
                    <a:lumMod val="50000"/>
                  </a:srgbClr>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(WMAN)</a:t>
            </a:r>
            <a:r>
              <a:rPr lang="zh-TW" altLang="en-US" sz="2000" b="1" kern="100" dirty="0">
                <a:ln/>
                <a:solidFill>
                  <a:srgbClr val="A23C33">
                    <a:lumMod val="50000"/>
                  </a:srgbClr>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endParaRPr lang="en-US" altLang="zh-TW" sz="2000" b="1" kern="100" dirty="0">
              <a:ln/>
              <a:solidFill>
                <a:srgbClr val="44709D"/>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endParaRPr>
          </a:p>
          <a:p>
            <a:r>
              <a:rPr lang="zh-TW" altLang="en-US" sz="2000" b="1" kern="100" dirty="0">
                <a:ln/>
                <a:solidFill>
                  <a:srgbClr val="44709D"/>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r>
              <a:rPr lang="en-US" altLang="zh-TW" sz="2000" b="1" kern="100" dirty="0">
                <a:ln/>
                <a:solidFill>
                  <a:srgbClr val="A23C33">
                    <a:lumMod val="50000"/>
                  </a:srgbClr>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2.</a:t>
            </a:r>
            <a:r>
              <a:rPr lang="zh-TW" altLang="en-US" sz="2000" b="1" kern="100" dirty="0">
                <a:ln/>
                <a:solidFill>
                  <a:srgbClr val="A23C33">
                    <a:lumMod val="50000"/>
                  </a:srgbClr>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無線城域網標準</a:t>
            </a:r>
            <a:r>
              <a:rPr lang="en-US" altLang="zh-TW" sz="2000" b="1" kern="100" dirty="0">
                <a:ln/>
                <a:solidFill>
                  <a:srgbClr val="A23C33">
                    <a:lumMod val="50000"/>
                  </a:srgbClr>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a:t>
            </a:r>
            <a:r>
              <a:rPr lang="en-US" altLang="zh-TW" sz="2000" b="1" kern="100" dirty="0" err="1">
                <a:ln/>
                <a:solidFill>
                  <a:srgbClr val="A23C33">
                    <a:lumMod val="50000"/>
                  </a:srgbClr>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HiperMAN</a:t>
            </a:r>
            <a:r>
              <a:rPr lang="en-US" altLang="zh-TW" sz="2000" b="1" kern="100" dirty="0">
                <a:ln/>
                <a:solidFill>
                  <a:srgbClr val="A23C33">
                    <a:lumMod val="50000"/>
                  </a:srgbClr>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p>
          <a:p>
            <a:r>
              <a:rPr lang="zh-TW" altLang="en-US" sz="2000" b="1" kern="100" dirty="0">
                <a:ln/>
                <a:solidFill>
                  <a:srgbClr val="A23C33">
                    <a:lumMod val="50000"/>
                  </a:srgbClr>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r>
              <a:rPr lang="zh-TW" altLang="en-US" sz="2000" b="1" kern="100" dirty="0">
                <a:ln/>
                <a:solidFill>
                  <a:srgbClr val="44709D"/>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重新制定了新的一套標準</a:t>
            </a:r>
            <a:r>
              <a:rPr lang="en-US" altLang="zh-TW" sz="2000" b="1" kern="100" dirty="0">
                <a:ln/>
                <a:solidFill>
                  <a:srgbClr val="44709D"/>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a:t>
            </a:r>
            <a:r>
              <a:rPr lang="zh-TW" altLang="en-US" sz="2000" b="1" kern="100" dirty="0">
                <a:ln/>
                <a:solidFill>
                  <a:srgbClr val="44709D"/>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內容涵蓋</a:t>
            </a:r>
            <a:r>
              <a:rPr lang="en-US" altLang="zh-TW" sz="2000" b="1" kern="100" dirty="0">
                <a:ln/>
                <a:solidFill>
                  <a:srgbClr val="44709D"/>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WiMAX</a:t>
            </a:r>
            <a:r>
              <a:rPr lang="zh-TW" altLang="en-US" sz="2000" b="1" kern="100" dirty="0">
                <a:ln/>
                <a:solidFill>
                  <a:srgbClr val="44709D"/>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產品的相關規範</a:t>
            </a:r>
            <a:r>
              <a:rPr lang="en-US" altLang="zh-TW" sz="2000" b="1" kern="100" dirty="0">
                <a:ln/>
                <a:solidFill>
                  <a:srgbClr val="44709D"/>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a:t>
            </a:r>
            <a:endParaRPr lang="zh-TW" altLang="en-US" sz="2000" b="1" dirty="0">
              <a:ln/>
              <a:solidFill>
                <a:srgbClr val="44709D"/>
              </a:solidFill>
              <a:latin typeface="標楷體" panose="03000509000000000000" pitchFamily="65" charset="-120"/>
              <a:ea typeface="標楷體" panose="03000509000000000000" pitchFamily="65" charset="-120"/>
            </a:endParaRPr>
          </a:p>
        </p:txBody>
      </p:sp>
      <p:sp>
        <p:nvSpPr>
          <p:cNvPr id="2" name="向下箭號 1"/>
          <p:cNvSpPr/>
          <p:nvPr/>
        </p:nvSpPr>
        <p:spPr>
          <a:xfrm>
            <a:off x="3984411" y="1232127"/>
            <a:ext cx="651995" cy="916555"/>
          </a:xfrm>
          <a:prstGeom prst="downArrow">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6" name="文字方塊 5"/>
          <p:cNvSpPr txBox="1"/>
          <p:nvPr/>
        </p:nvSpPr>
        <p:spPr>
          <a:xfrm>
            <a:off x="2593493" y="2119435"/>
            <a:ext cx="3969913" cy="1077218"/>
          </a:xfrm>
          <a:prstGeom prst="rect">
            <a:avLst/>
          </a:prstGeom>
          <a:noFill/>
        </p:spPr>
        <p:txBody>
          <a:bodyPr wrap="square" rtlCol="0">
            <a:spAutoFit/>
          </a:bodyPr>
          <a:lstStyle/>
          <a:p>
            <a:r>
              <a:rPr lang="en-US" altLang="zh-TW" sz="3200" b="1" dirty="0">
                <a:ln/>
                <a:solidFill>
                  <a:srgbClr val="44709D"/>
                </a:solidFill>
                <a:latin typeface="標楷體" panose="03000509000000000000" pitchFamily="65" charset="-120"/>
                <a:ea typeface="標楷體" panose="03000509000000000000" pitchFamily="65" charset="-120"/>
              </a:rPr>
              <a:t>2001</a:t>
            </a:r>
            <a:r>
              <a:rPr lang="zh-TW" altLang="en-US" sz="3200" b="1" dirty="0">
                <a:ln/>
                <a:solidFill>
                  <a:srgbClr val="44709D"/>
                </a:solidFill>
                <a:latin typeface="標楷體" panose="03000509000000000000" pitchFamily="65" charset="-120"/>
                <a:ea typeface="標楷體" panose="03000509000000000000" pitchFamily="65" charset="-120"/>
              </a:rPr>
              <a:t>年組成了</a:t>
            </a:r>
            <a:r>
              <a:rPr lang="en-US" altLang="zh-TW" sz="3200" b="1" kern="100" dirty="0">
                <a:ln/>
                <a:solidFill>
                  <a:srgbClr val="FF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WiMAX</a:t>
            </a:r>
            <a:r>
              <a:rPr lang="zh-TW" altLang="en-US" sz="3200" b="1" kern="100" dirty="0">
                <a:ln/>
                <a:solidFill>
                  <a:srgbClr val="FF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聯盟</a:t>
            </a:r>
            <a:endParaRPr lang="zh-TW" altLang="en-US" sz="3200" dirty="0">
              <a:solidFill>
                <a:srgbClr val="FF0000"/>
              </a:solidFill>
              <a:latin typeface="標楷體" panose="03000509000000000000" pitchFamily="65" charset="-120"/>
              <a:ea typeface="標楷體" panose="03000509000000000000" pitchFamily="65" charset="-120"/>
            </a:endParaRPr>
          </a:p>
        </p:txBody>
      </p:sp>
      <p:sp>
        <p:nvSpPr>
          <p:cNvPr id="9" name="向下箭號 8"/>
          <p:cNvSpPr/>
          <p:nvPr/>
        </p:nvSpPr>
        <p:spPr>
          <a:xfrm>
            <a:off x="3984411" y="2755675"/>
            <a:ext cx="651995" cy="916555"/>
          </a:xfrm>
          <a:prstGeom prst="downArrow">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0" name="矩形 9"/>
          <p:cNvSpPr/>
          <p:nvPr/>
        </p:nvSpPr>
        <p:spPr>
          <a:xfrm>
            <a:off x="473577" y="5075089"/>
            <a:ext cx="8209722" cy="984244"/>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fontAlgn="base">
              <a:lnSpc>
                <a:spcPct val="107000"/>
              </a:lnSpc>
              <a:buClr>
                <a:srgbClr val="660000"/>
              </a:buClr>
              <a:buSzPts val="1800"/>
            </a:pPr>
            <a:r>
              <a:rPr lang="en-US" altLang="zh-TW" sz="2800" b="1" kern="100" dirty="0">
                <a:ln/>
                <a:solidFill>
                  <a:srgbClr val="FF0000"/>
                </a:solidFill>
                <a:uFill>
                  <a:solidFill>
                    <a:srgbClr val="000000"/>
                  </a:solidFill>
                </a:uFill>
                <a:latin typeface="Times New Roman" panose="02020603050405020304" pitchFamily="18" charset="0"/>
                <a:ea typeface="Times New Roman" panose="02020603050405020304" pitchFamily="18" charset="0"/>
                <a:cs typeface="Wingdings" panose="05000000000000000000" pitchFamily="2" charset="2"/>
              </a:rPr>
              <a:t>WiMAX (Worldwide Interoperability for Microwave </a:t>
            </a:r>
            <a:endParaRPr lang="zh-TW" altLang="zh-TW" sz="2800" b="1" kern="100" dirty="0">
              <a:ln/>
              <a:solidFill>
                <a:srgbClr val="FF0000"/>
              </a:solidFill>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algn="ctr"/>
            <a:r>
              <a:rPr lang="en-US" altLang="zh-TW" sz="2800" b="1" dirty="0">
                <a:ln/>
                <a:solidFill>
                  <a:srgbClr val="FF0000"/>
                </a:solidFill>
                <a:latin typeface="Times New Roman" panose="02020603050405020304" pitchFamily="18" charset="0"/>
                <a:ea typeface="Times New Roman" panose="02020603050405020304" pitchFamily="18" charset="0"/>
              </a:rPr>
              <a:t>Access)</a:t>
            </a:r>
            <a:r>
              <a:rPr lang="zh-TW" altLang="en-US" sz="2800" b="1" dirty="0">
                <a:ln/>
                <a:solidFill>
                  <a:srgbClr val="FF0000"/>
                </a:solidFill>
                <a:latin typeface="標楷體" panose="03000509000000000000" pitchFamily="65" charset="-120"/>
                <a:ea typeface="標楷體" panose="03000509000000000000" pitchFamily="65" charset="-120"/>
              </a:rPr>
              <a:t>又稱</a:t>
            </a:r>
            <a:r>
              <a:rPr lang="en-US" altLang="zh-TW" sz="2800" b="1" dirty="0">
                <a:ln/>
                <a:solidFill>
                  <a:srgbClr val="FF0000"/>
                </a:solidFill>
                <a:latin typeface="Times New Roman" panose="02020603050405020304" pitchFamily="18" charset="0"/>
                <a:ea typeface="Times New Roman" panose="02020603050405020304" pitchFamily="18" charset="0"/>
              </a:rPr>
              <a:t>”</a:t>
            </a:r>
            <a:r>
              <a:rPr lang="zh-TW" altLang="zh-TW" sz="2800" b="1" dirty="0">
                <a:ln/>
                <a:solidFill>
                  <a:srgbClr val="FF0000"/>
                </a:solidFill>
                <a:latin typeface="標楷體" panose="03000509000000000000" pitchFamily="65" charset="-120"/>
                <a:ea typeface="標楷體" panose="03000509000000000000" pitchFamily="65" charset="-120"/>
                <a:cs typeface="細明體" panose="02020509000000000000" pitchFamily="49" charset="-120"/>
              </a:rPr>
              <a:t>全球微波互通存取</a:t>
            </a:r>
            <a:r>
              <a:rPr lang="en-US" altLang="zh-TW" sz="2800" b="1" dirty="0">
                <a:ln/>
                <a:solidFill>
                  <a:srgbClr val="FF0000"/>
                </a:solidFill>
                <a:latin typeface="Times New Roman" panose="02020603050405020304" pitchFamily="18" charset="0"/>
                <a:ea typeface="細明體" panose="02020509000000000000" pitchFamily="49" charset="-120"/>
              </a:rPr>
              <a:t>”</a:t>
            </a:r>
            <a:endParaRPr lang="zh-TW" altLang="en-US" sz="2800" b="1" dirty="0">
              <a:ln/>
              <a:solidFill>
                <a:srgbClr val="FF0000"/>
              </a:solidFill>
            </a:endParaRPr>
          </a:p>
        </p:txBody>
      </p:sp>
    </p:spTree>
    <p:extLst>
      <p:ext uri="{BB962C8B-B14F-4D97-AF65-F5344CB8AC3E}">
        <p14:creationId xmlns:p14="http://schemas.microsoft.com/office/powerpoint/2010/main" val="1676431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552" y="1112108"/>
            <a:ext cx="7200897" cy="1318054"/>
          </a:xfrm>
        </p:spPr>
        <p:txBody>
          <a:bodyPr>
            <a:normAutofit/>
          </a:bodyPr>
          <a:lstStyle/>
          <a:p>
            <a:r>
              <a:rPr lang="zh-TW" altLang="en-US" dirty="0" smtClean="0"/>
              <a:t>分散式協調功能</a:t>
            </a:r>
            <a:r>
              <a:rPr lang="en-US" altLang="zh-TW" dirty="0" smtClean="0"/>
              <a:t>DCF</a:t>
            </a:r>
            <a:br>
              <a:rPr lang="en-US" altLang="zh-TW" dirty="0" smtClean="0"/>
            </a:br>
            <a:endParaRPr lang="zh-TW" altLang="en-US" sz="2000" dirty="0"/>
          </a:p>
        </p:txBody>
      </p:sp>
      <p:sp>
        <p:nvSpPr>
          <p:cNvPr id="3" name="內容版面配置區 2"/>
          <p:cNvSpPr>
            <a:spLocks noGrp="1"/>
          </p:cNvSpPr>
          <p:nvPr>
            <p:ph idx="1"/>
          </p:nvPr>
        </p:nvSpPr>
        <p:spPr>
          <a:xfrm>
            <a:off x="971552" y="2430165"/>
            <a:ext cx="7200897" cy="3445705"/>
          </a:xfrm>
        </p:spPr>
        <p:txBody>
          <a:bodyPr>
            <a:normAutofit fontScale="92500" lnSpcReduction="20000"/>
          </a:bodyPr>
          <a:lstStyle/>
          <a:p>
            <a:r>
              <a:rPr lang="en-US" altLang="zh-TW" dirty="0" smtClean="0"/>
              <a:t>1.</a:t>
            </a:r>
            <a:r>
              <a:rPr lang="zh-TW" altLang="en-US" dirty="0" smtClean="0"/>
              <a:t>短訊框間隔</a:t>
            </a:r>
            <a:r>
              <a:rPr lang="en-US" altLang="zh-TW" dirty="0" smtClean="0"/>
              <a:t>(Short IFS):</a:t>
            </a:r>
            <a:r>
              <a:rPr lang="zh-TW" altLang="en-US" dirty="0" smtClean="0"/>
              <a:t>最短的</a:t>
            </a:r>
            <a:r>
              <a:rPr lang="en-US" altLang="zh-TW" dirty="0" smtClean="0"/>
              <a:t>IFS</a:t>
            </a:r>
            <a:r>
              <a:rPr lang="zh-TW" altLang="en-US" dirty="0" smtClean="0">
                <a:latin typeface="新細明體" panose="02020500000000000000" pitchFamily="18" charset="-120"/>
              </a:rPr>
              <a:t>，用於發送要求傳送</a:t>
            </a:r>
            <a:r>
              <a:rPr lang="en-US" altLang="zh-TW" dirty="0" smtClean="0">
                <a:latin typeface="新細明體" panose="02020500000000000000" pitchFamily="18" charset="-120"/>
              </a:rPr>
              <a:t>RTS</a:t>
            </a:r>
            <a:r>
              <a:rPr lang="zh-TW" altLang="en-US" dirty="0" smtClean="0">
                <a:latin typeface="新細明體" panose="02020500000000000000" pitchFamily="18" charset="-120"/>
              </a:rPr>
              <a:t>，允許傳送</a:t>
            </a:r>
            <a:r>
              <a:rPr lang="en-US" altLang="zh-TW" dirty="0" smtClean="0">
                <a:latin typeface="新細明體" panose="02020500000000000000" pitchFamily="18" charset="-120"/>
              </a:rPr>
              <a:t>CTS</a:t>
            </a:r>
            <a:r>
              <a:rPr lang="zh-TW" altLang="en-US" dirty="0" smtClean="0">
                <a:latin typeface="新細明體" panose="02020500000000000000" pitchFamily="18" charset="-120"/>
              </a:rPr>
              <a:t>，回覆</a:t>
            </a:r>
            <a:r>
              <a:rPr lang="en-US" altLang="zh-TW" dirty="0" smtClean="0">
                <a:latin typeface="新細明體" panose="02020500000000000000" pitchFamily="18" charset="-120"/>
              </a:rPr>
              <a:t>ACK</a:t>
            </a:r>
            <a:r>
              <a:rPr lang="zh-TW" altLang="en-US" dirty="0" smtClean="0">
                <a:latin typeface="新細明體" panose="02020500000000000000" pitchFamily="18" charset="-120"/>
              </a:rPr>
              <a:t>等訊息。</a:t>
            </a:r>
            <a:endParaRPr lang="en-US" altLang="zh-TW" dirty="0" smtClean="0">
              <a:latin typeface="新細明體" panose="02020500000000000000" pitchFamily="18" charset="-120"/>
            </a:endParaRPr>
          </a:p>
          <a:p>
            <a:r>
              <a:rPr lang="en-US" altLang="zh-TW" dirty="0" smtClean="0">
                <a:latin typeface="新細明體" panose="02020500000000000000" pitchFamily="18" charset="-120"/>
              </a:rPr>
              <a:t>2.</a:t>
            </a:r>
            <a:r>
              <a:rPr lang="zh-TW" altLang="en-US" dirty="0" smtClean="0">
                <a:latin typeface="新細明體" panose="02020500000000000000" pitchFamily="18" charset="-120"/>
              </a:rPr>
              <a:t>中樞協調功能訊框間隔</a:t>
            </a:r>
            <a:r>
              <a:rPr lang="en-US" altLang="zh-TW" dirty="0" smtClean="0">
                <a:latin typeface="新細明體" panose="02020500000000000000" pitchFamily="18" charset="-120"/>
              </a:rPr>
              <a:t>(PCF</a:t>
            </a:r>
            <a:r>
              <a:rPr lang="zh-TW" altLang="en-US" dirty="0" smtClean="0">
                <a:latin typeface="新細明體" panose="02020500000000000000" pitchFamily="18" charset="-120"/>
              </a:rPr>
              <a:t> </a:t>
            </a:r>
            <a:r>
              <a:rPr lang="en-US" altLang="zh-TW" dirty="0" smtClean="0">
                <a:latin typeface="新細明體" panose="02020500000000000000" pitchFamily="18" charset="-120"/>
              </a:rPr>
              <a:t>IFS):</a:t>
            </a:r>
            <a:r>
              <a:rPr lang="zh-TW" altLang="en-US" dirty="0" smtClean="0">
                <a:latin typeface="新細明體" panose="02020500000000000000" pitchFamily="18" charset="-120"/>
              </a:rPr>
              <a:t>次短的</a:t>
            </a:r>
            <a:r>
              <a:rPr lang="en-US" altLang="zh-TW" dirty="0" smtClean="0">
                <a:latin typeface="新細明體" panose="02020500000000000000" pitchFamily="18" charset="-120"/>
              </a:rPr>
              <a:t>IFS</a:t>
            </a:r>
            <a:r>
              <a:rPr lang="zh-TW" altLang="en-US" dirty="0" smtClean="0">
                <a:latin typeface="新細明體" panose="02020500000000000000" pitchFamily="18" charset="-120"/>
              </a:rPr>
              <a:t>，在免競爭時期，有資料待傳的工作站需等待</a:t>
            </a:r>
            <a:r>
              <a:rPr lang="en-US" altLang="zh-TW" dirty="0" smtClean="0">
                <a:latin typeface="新細明體" panose="02020500000000000000" pitchFamily="18" charset="-120"/>
              </a:rPr>
              <a:t>PIFS</a:t>
            </a:r>
            <a:r>
              <a:rPr lang="zh-TW" altLang="en-US" dirty="0" smtClean="0">
                <a:latin typeface="新細明體" panose="02020500000000000000" pitchFamily="18" charset="-120"/>
              </a:rPr>
              <a:t>期間過後再進行傳送。</a:t>
            </a:r>
            <a:endParaRPr lang="en-US" altLang="zh-TW" dirty="0" smtClean="0">
              <a:latin typeface="新細明體" panose="02020500000000000000" pitchFamily="18" charset="-120"/>
            </a:endParaRPr>
          </a:p>
          <a:p>
            <a:r>
              <a:rPr lang="en-US" altLang="zh-TW" dirty="0" smtClean="0">
                <a:latin typeface="新細明體" panose="02020500000000000000" pitchFamily="18" charset="-120"/>
              </a:rPr>
              <a:t>3.</a:t>
            </a:r>
            <a:r>
              <a:rPr lang="zh-TW" altLang="en-US" dirty="0" smtClean="0">
                <a:latin typeface="新細明體" panose="02020500000000000000" pitchFamily="18" charset="-120"/>
              </a:rPr>
              <a:t>分散式協調功能訊框間隔</a:t>
            </a:r>
            <a:r>
              <a:rPr lang="en-US" altLang="zh-TW" dirty="0" smtClean="0">
                <a:latin typeface="新細明體" panose="02020500000000000000" pitchFamily="18" charset="-120"/>
              </a:rPr>
              <a:t>(DCF</a:t>
            </a:r>
            <a:r>
              <a:rPr lang="zh-TW" altLang="en-US" dirty="0" smtClean="0">
                <a:latin typeface="新細明體" panose="02020500000000000000" pitchFamily="18" charset="-120"/>
              </a:rPr>
              <a:t> </a:t>
            </a:r>
            <a:r>
              <a:rPr lang="en-US" altLang="zh-TW" dirty="0" smtClean="0">
                <a:latin typeface="新細明體" panose="02020500000000000000" pitchFamily="18" charset="-120"/>
              </a:rPr>
              <a:t>IFS):</a:t>
            </a:r>
            <a:r>
              <a:rPr lang="zh-TW" altLang="en-US" dirty="0" smtClean="0">
                <a:latin typeface="新細明體" panose="02020500000000000000" pitchFamily="18" charset="-120"/>
              </a:rPr>
              <a:t>第三短的</a:t>
            </a:r>
            <a:r>
              <a:rPr lang="en-US" altLang="zh-TW" dirty="0" smtClean="0">
                <a:latin typeface="新細明體" panose="02020500000000000000" pitchFamily="18" charset="-120"/>
              </a:rPr>
              <a:t>IFS</a:t>
            </a:r>
            <a:r>
              <a:rPr lang="zh-TW" altLang="en-US" dirty="0" smtClean="0">
                <a:latin typeface="新細明體" panose="02020500000000000000" pitchFamily="18" charset="-120"/>
              </a:rPr>
              <a:t>，競爭時期需傳資料的工作站需等待</a:t>
            </a:r>
            <a:r>
              <a:rPr lang="en-US" altLang="zh-TW" dirty="0" smtClean="0">
                <a:latin typeface="新細明體" panose="02020500000000000000" pitchFamily="18" charset="-120"/>
              </a:rPr>
              <a:t>medium</a:t>
            </a:r>
            <a:r>
              <a:rPr lang="zh-TW" altLang="en-US" dirty="0" smtClean="0">
                <a:latin typeface="新細明體" panose="02020500000000000000" pitchFamily="18" charset="-120"/>
              </a:rPr>
              <a:t>閒置</a:t>
            </a:r>
            <a:r>
              <a:rPr lang="zh-TW" altLang="en-US" dirty="0">
                <a:latin typeface="新細明體" panose="02020500000000000000" pitchFamily="18" charset="-120"/>
              </a:rPr>
              <a:t>再</a:t>
            </a:r>
            <a:r>
              <a:rPr lang="zh-TW" altLang="en-US" dirty="0" smtClean="0">
                <a:latin typeface="新細明體" panose="02020500000000000000" pitchFamily="18" charset="-120"/>
              </a:rPr>
              <a:t>等待至少</a:t>
            </a:r>
            <a:r>
              <a:rPr lang="en-US" altLang="zh-TW" dirty="0" smtClean="0">
                <a:latin typeface="新細明體" panose="02020500000000000000" pitchFamily="18" charset="-120"/>
              </a:rPr>
              <a:t>DIFS</a:t>
            </a:r>
            <a:r>
              <a:rPr lang="zh-TW" altLang="en-US" dirty="0" smtClean="0">
                <a:latin typeface="新細明體" panose="02020500000000000000" pitchFamily="18" charset="-120"/>
              </a:rPr>
              <a:t>時間，才可進行傳送。</a:t>
            </a:r>
            <a:endParaRPr lang="en-US" altLang="zh-TW" dirty="0" smtClean="0">
              <a:latin typeface="新細明體" panose="02020500000000000000" pitchFamily="18" charset="-120"/>
            </a:endParaRPr>
          </a:p>
          <a:p>
            <a:r>
              <a:rPr lang="en-US" altLang="zh-TW" dirty="0" smtClean="0">
                <a:latin typeface="新細明體" panose="02020500000000000000" pitchFamily="18" charset="-120"/>
              </a:rPr>
              <a:t>4.</a:t>
            </a:r>
            <a:r>
              <a:rPr lang="zh-TW" altLang="en-US" dirty="0" smtClean="0">
                <a:latin typeface="新細明體" panose="02020500000000000000" pitchFamily="18" charset="-120"/>
              </a:rPr>
              <a:t>延長訊框間隔</a:t>
            </a:r>
            <a:r>
              <a:rPr lang="en-US" altLang="zh-TW" dirty="0" smtClean="0">
                <a:latin typeface="新細明體" panose="02020500000000000000" pitchFamily="18" charset="-120"/>
              </a:rPr>
              <a:t>(Extended IFS):</a:t>
            </a:r>
            <a:r>
              <a:rPr lang="zh-TW" altLang="en-US" dirty="0" smtClean="0">
                <a:latin typeface="新細明體" panose="02020500000000000000" pitchFamily="18" charset="-120"/>
              </a:rPr>
              <a:t>最長之</a:t>
            </a:r>
            <a:r>
              <a:rPr lang="en-US" altLang="zh-TW" dirty="0" smtClean="0">
                <a:latin typeface="新細明體" panose="02020500000000000000" pitchFamily="18" charset="-120"/>
              </a:rPr>
              <a:t>IFS</a:t>
            </a:r>
            <a:r>
              <a:rPr lang="zh-TW" altLang="en-US" dirty="0" smtClean="0">
                <a:latin typeface="新細明體" panose="02020500000000000000" pitchFamily="18" charset="-120"/>
              </a:rPr>
              <a:t>，針對需要重送的</a:t>
            </a:r>
            <a:r>
              <a:rPr lang="en-US" altLang="zh-TW" dirty="0" smtClean="0">
                <a:latin typeface="新細明體" panose="02020500000000000000" pitchFamily="18" charset="-120"/>
              </a:rPr>
              <a:t>Frame</a:t>
            </a:r>
            <a:r>
              <a:rPr lang="zh-TW" altLang="en-US" dirty="0" smtClean="0">
                <a:latin typeface="新細明體" panose="02020500000000000000" pitchFamily="18" charset="-120"/>
              </a:rPr>
              <a:t>需等待至少</a:t>
            </a:r>
            <a:r>
              <a:rPr lang="en-US" altLang="zh-TW" dirty="0" smtClean="0">
                <a:latin typeface="新細明體" panose="02020500000000000000" pitchFamily="18" charset="-120"/>
              </a:rPr>
              <a:t>EIFS</a:t>
            </a:r>
            <a:r>
              <a:rPr lang="zh-TW" altLang="en-US" dirty="0" smtClean="0">
                <a:latin typeface="新細明體" panose="02020500000000000000" pitchFamily="18" charset="-120"/>
              </a:rPr>
              <a:t>才可以進行傳送。</a:t>
            </a:r>
            <a:endParaRPr lang="en-US" altLang="zh-TW" dirty="0">
              <a:latin typeface="新細明體" panose="02020500000000000000" pitchFamily="18" charset="-120"/>
            </a:endParaRPr>
          </a:p>
        </p:txBody>
      </p:sp>
    </p:spTree>
    <p:extLst>
      <p:ext uri="{BB962C8B-B14F-4D97-AF65-F5344CB8AC3E}">
        <p14:creationId xmlns:p14="http://schemas.microsoft.com/office/powerpoint/2010/main" val="195936891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866282949"/>
              </p:ext>
            </p:extLst>
          </p:nvPr>
        </p:nvGraphicFramePr>
        <p:xfrm>
          <a:off x="467545" y="260648"/>
          <a:ext cx="8189846" cy="6462056"/>
        </p:xfrm>
        <a:graphic>
          <a:graphicData uri="http://schemas.openxmlformats.org/drawingml/2006/table">
            <a:tbl>
              <a:tblPr firstRow="1" bandRow="1">
                <a:tableStyleId>{5C22544A-7EE6-4342-B048-85BDC9FD1C3A}</a:tableStyleId>
              </a:tblPr>
              <a:tblGrid>
                <a:gridCol w="2047462"/>
                <a:gridCol w="1551626"/>
                <a:gridCol w="1226712"/>
                <a:gridCol w="3364046"/>
              </a:tblGrid>
              <a:tr h="687603">
                <a:tc>
                  <a:txBody>
                    <a:bodyPr/>
                    <a:lstStyle/>
                    <a:p>
                      <a:pPr algn="ctr"/>
                      <a:r>
                        <a:rPr lang="zh-TW" altLang="en-US" sz="2000" dirty="0" smtClean="0">
                          <a:latin typeface="標楷體" panose="03000509000000000000" pitchFamily="65" charset="-120"/>
                          <a:ea typeface="標楷體" panose="03000509000000000000" pitchFamily="65" charset="-120"/>
                        </a:rPr>
                        <a:t>版本</a:t>
                      </a:r>
                      <a:endParaRPr lang="zh-TW" altLang="en-US" sz="2000" dirty="0">
                        <a:latin typeface="標楷體" panose="03000509000000000000" pitchFamily="65" charset="-120"/>
                        <a:ea typeface="標楷體" panose="03000509000000000000" pitchFamily="65" charset="-120"/>
                      </a:endParaRPr>
                    </a:p>
                  </a:txBody>
                  <a:tcPr marL="68580" marR="68580">
                    <a:solidFill>
                      <a:schemeClr val="accent6">
                        <a:lumMod val="75000"/>
                      </a:schemeClr>
                    </a:solidFill>
                  </a:tcPr>
                </a:tc>
                <a:tc>
                  <a:txBody>
                    <a:bodyPr/>
                    <a:lstStyle/>
                    <a:p>
                      <a:pPr algn="ctr"/>
                      <a:r>
                        <a:rPr lang="zh-TW" altLang="en-US" sz="2000" dirty="0" smtClean="0">
                          <a:latin typeface="標楷體" panose="03000509000000000000" pitchFamily="65" charset="-120"/>
                          <a:ea typeface="標楷體" panose="03000509000000000000" pitchFamily="65" charset="-120"/>
                        </a:rPr>
                        <a:t>存取頻段</a:t>
                      </a:r>
                      <a:r>
                        <a:rPr lang="en-US" altLang="zh-TW" sz="2000" dirty="0" smtClean="0">
                          <a:latin typeface="標楷體" panose="03000509000000000000" pitchFamily="65" charset="-120"/>
                          <a:ea typeface="標楷體" panose="03000509000000000000" pitchFamily="65" charset="-120"/>
                        </a:rPr>
                        <a:t>(GHz)</a:t>
                      </a:r>
                      <a:endParaRPr lang="zh-TW" altLang="en-US" sz="2000" dirty="0">
                        <a:latin typeface="標楷體" panose="03000509000000000000" pitchFamily="65" charset="-120"/>
                        <a:ea typeface="標楷體" panose="03000509000000000000" pitchFamily="65" charset="-120"/>
                      </a:endParaRPr>
                    </a:p>
                  </a:txBody>
                  <a:tcPr marL="68580" marR="68580">
                    <a:solidFill>
                      <a:schemeClr val="accent6">
                        <a:lumMod val="75000"/>
                      </a:schemeClr>
                    </a:solidFill>
                  </a:tcPr>
                </a:tc>
                <a:tc>
                  <a:txBody>
                    <a:bodyPr/>
                    <a:lstStyle/>
                    <a:p>
                      <a:pPr algn="ctr"/>
                      <a:r>
                        <a:rPr lang="zh-TW" altLang="en-US" sz="2000" dirty="0" smtClean="0">
                          <a:latin typeface="標楷體" panose="03000509000000000000" pitchFamily="65" charset="-120"/>
                          <a:ea typeface="標楷體" panose="03000509000000000000" pitchFamily="65" charset="-120"/>
                        </a:rPr>
                        <a:t>傳輸半徑</a:t>
                      </a:r>
                      <a:r>
                        <a:rPr lang="en-US" altLang="zh-TW" sz="2000" dirty="0" smtClean="0">
                          <a:latin typeface="標楷體" panose="03000509000000000000" pitchFamily="65" charset="-120"/>
                          <a:ea typeface="標楷體" panose="03000509000000000000" pitchFamily="65" charset="-120"/>
                        </a:rPr>
                        <a:t>(km)</a:t>
                      </a:r>
                      <a:endParaRPr lang="zh-TW" altLang="en-US" sz="2000" dirty="0">
                        <a:latin typeface="標楷體" panose="03000509000000000000" pitchFamily="65" charset="-120"/>
                        <a:ea typeface="標楷體" panose="03000509000000000000" pitchFamily="65" charset="-120"/>
                      </a:endParaRPr>
                    </a:p>
                  </a:txBody>
                  <a:tcPr marL="68580" marR="68580">
                    <a:solidFill>
                      <a:schemeClr val="accent6">
                        <a:lumMod val="75000"/>
                      </a:schemeClr>
                    </a:solidFill>
                  </a:tcPr>
                </a:tc>
                <a:tc>
                  <a:txBody>
                    <a:bodyPr/>
                    <a:lstStyle/>
                    <a:p>
                      <a:pPr algn="ctr"/>
                      <a:r>
                        <a:rPr lang="zh-TW" altLang="en-US" sz="2000" dirty="0" smtClean="0">
                          <a:latin typeface="標楷體" panose="03000509000000000000" pitchFamily="65" charset="-120"/>
                          <a:ea typeface="標楷體" panose="03000509000000000000" pitchFamily="65" charset="-120"/>
                        </a:rPr>
                        <a:t>優缺點</a:t>
                      </a:r>
                      <a:endParaRPr lang="zh-TW" altLang="en-US" sz="2000" dirty="0">
                        <a:latin typeface="標楷體" panose="03000509000000000000" pitchFamily="65" charset="-120"/>
                        <a:ea typeface="標楷體" panose="03000509000000000000" pitchFamily="65" charset="-120"/>
                      </a:endParaRPr>
                    </a:p>
                  </a:txBody>
                  <a:tcPr marL="68580" marR="68580">
                    <a:solidFill>
                      <a:schemeClr val="accent6">
                        <a:lumMod val="75000"/>
                      </a:schemeClr>
                    </a:solidFill>
                  </a:tcPr>
                </a:tc>
              </a:tr>
              <a:tr h="415132">
                <a:tc rowSpan="2">
                  <a:txBody>
                    <a:bodyPr/>
                    <a:lstStyle/>
                    <a:p>
                      <a:pPr algn="ctr"/>
                      <a:endParaRPr lang="en-US" altLang="zh-TW" dirty="0" smtClean="0"/>
                    </a:p>
                    <a:p>
                      <a:pPr algn="ctr"/>
                      <a:r>
                        <a:rPr lang="en-US" altLang="zh-TW" sz="3200" dirty="0" smtClean="0"/>
                        <a:t>802.16-2001</a:t>
                      </a:r>
                      <a:endParaRPr lang="zh-TW" altLang="en-US" sz="3200" dirty="0"/>
                    </a:p>
                  </a:txBody>
                  <a:tcPr marL="68580" marR="68580"/>
                </a:tc>
                <a:tc rowSpan="2">
                  <a:txBody>
                    <a:bodyPr/>
                    <a:lstStyle/>
                    <a:p>
                      <a:pPr algn="ctr"/>
                      <a:endParaRPr lang="en-US" altLang="zh-TW" dirty="0" smtClean="0"/>
                    </a:p>
                    <a:p>
                      <a:pPr algn="ctr"/>
                      <a:r>
                        <a:rPr lang="en-US" altLang="zh-TW" sz="3200" dirty="0" smtClean="0"/>
                        <a:t>10~66</a:t>
                      </a:r>
                      <a:endParaRPr lang="zh-TW" altLang="en-US" sz="3200" dirty="0"/>
                    </a:p>
                  </a:txBody>
                  <a:tcPr marL="68580" marR="68580"/>
                </a:tc>
                <a:tc rowSpan="2">
                  <a:txBody>
                    <a:bodyPr/>
                    <a:lstStyle/>
                    <a:p>
                      <a:pPr algn="ctr"/>
                      <a:endParaRPr lang="en-US" altLang="zh-TW" dirty="0" smtClean="0"/>
                    </a:p>
                    <a:p>
                      <a:pPr algn="ctr"/>
                      <a:r>
                        <a:rPr lang="en-US" altLang="zh-TW" sz="2400" dirty="0" smtClean="0"/>
                        <a:t>2~5</a:t>
                      </a:r>
                      <a:endParaRPr lang="zh-TW" altLang="en-US" sz="2400" dirty="0"/>
                    </a:p>
                  </a:txBody>
                  <a:tcPr marL="68580" marR="68580"/>
                </a:tc>
                <a:tc>
                  <a:txBody>
                    <a:bodyPr/>
                    <a:lstStyle/>
                    <a:p>
                      <a:pPr algn="ctr"/>
                      <a:r>
                        <a:rPr lang="zh-TW" altLang="en-US" sz="2000" b="1" dirty="0" smtClean="0">
                          <a:latin typeface="標楷體" panose="03000509000000000000" pitchFamily="65" charset="-120"/>
                          <a:ea typeface="標楷體" panose="03000509000000000000" pitchFamily="65" charset="-120"/>
                        </a:rPr>
                        <a:t>優點</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延續</a:t>
                      </a:r>
                      <a:r>
                        <a:rPr lang="en-US" altLang="zh-TW" dirty="0" smtClean="0">
                          <a:solidFill>
                            <a:srgbClr val="FF0000"/>
                          </a:solidFill>
                          <a:latin typeface="標楷體" panose="03000509000000000000" pitchFamily="65" charset="-120"/>
                          <a:ea typeface="標楷體" panose="03000509000000000000" pitchFamily="65" charset="-120"/>
                        </a:rPr>
                        <a:t>LMDS</a:t>
                      </a:r>
                      <a:r>
                        <a:rPr lang="zh-TW" altLang="en-US" dirty="0" smtClean="0">
                          <a:latin typeface="標楷體" panose="03000509000000000000" pitchFamily="65" charset="-120"/>
                          <a:ea typeface="標楷體" panose="03000509000000000000" pitchFamily="65" charset="-120"/>
                        </a:rPr>
                        <a:t>並相容</a:t>
                      </a:r>
                      <a:endParaRPr lang="zh-TW" altLang="en-US" dirty="0">
                        <a:latin typeface="標楷體" panose="03000509000000000000" pitchFamily="65" charset="-120"/>
                        <a:ea typeface="標楷體" panose="03000509000000000000" pitchFamily="65" charset="-120"/>
                      </a:endParaRPr>
                    </a:p>
                  </a:txBody>
                  <a:tcPr marL="68580" marR="68580"/>
                </a:tc>
              </a:tr>
              <a:tr h="920841">
                <a:tc vMerge="1">
                  <a:txBody>
                    <a:bodyPr/>
                    <a:lstStyle/>
                    <a:p>
                      <a:endParaRPr lang="zh-TW" altLang="en-US" dirty="0"/>
                    </a:p>
                  </a:txBody>
                  <a:tcPr/>
                </a:tc>
                <a:tc vMerge="1">
                  <a:txBody>
                    <a:bodyPr/>
                    <a:lstStyle/>
                    <a:p>
                      <a:endParaRPr lang="zh-TW" altLang="en-US" dirty="0"/>
                    </a:p>
                  </a:txBody>
                  <a:tcPr/>
                </a:tc>
                <a:tc vMerge="1">
                  <a:txBody>
                    <a:bodyPr/>
                    <a:lstStyle/>
                    <a:p>
                      <a:endParaRPr lang="zh-TW" altLang="en-US" dirty="0"/>
                    </a:p>
                  </a:txBody>
                  <a:tcPr/>
                </a:tc>
                <a:tc>
                  <a:txBody>
                    <a:bodyPr/>
                    <a:lstStyle/>
                    <a:p>
                      <a:pPr algn="l"/>
                      <a:r>
                        <a:rPr lang="zh-TW" altLang="en-US" sz="2000" b="1" dirty="0" smtClean="0">
                          <a:latin typeface="標楷體" panose="03000509000000000000" pitchFamily="65" charset="-120"/>
                          <a:ea typeface="標楷體" panose="03000509000000000000" pitchFamily="65" charset="-120"/>
                        </a:rPr>
                        <a:t>缺點</a:t>
                      </a:r>
                      <a:r>
                        <a:rPr lang="en-US" altLang="zh-TW" dirty="0" smtClean="0">
                          <a:latin typeface="標楷體" panose="03000509000000000000" pitchFamily="65" charset="-120"/>
                          <a:ea typeface="標楷體" panose="03000509000000000000" pitchFamily="65" charset="-120"/>
                        </a:rPr>
                        <a:t>:</a:t>
                      </a:r>
                      <a:r>
                        <a:rPr lang="zh-TW" altLang="en-US" dirty="0" smtClean="0">
                          <a:solidFill>
                            <a:srgbClr val="FF0000"/>
                          </a:solidFill>
                          <a:latin typeface="標楷體" panose="03000509000000000000" pitchFamily="65" charset="-120"/>
                          <a:ea typeface="標楷體" panose="03000509000000000000" pitchFamily="65" charset="-120"/>
                        </a:rPr>
                        <a:t>穿透性差</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受天氣狀況影響</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天線成本高</a:t>
                      </a:r>
                      <a:r>
                        <a:rPr lang="en-US" altLang="zh-TW" dirty="0" smtClean="0">
                          <a:latin typeface="標楷體" panose="03000509000000000000" pitchFamily="65" charset="-120"/>
                          <a:ea typeface="標楷體" panose="03000509000000000000" pitchFamily="65" charset="-120"/>
                        </a:rPr>
                        <a:t>,</a:t>
                      </a:r>
                      <a:r>
                        <a:rPr lang="zh-TW" altLang="en-US" dirty="0" smtClean="0">
                          <a:solidFill>
                            <a:srgbClr val="00B050"/>
                          </a:solidFill>
                          <a:latin typeface="標楷體" panose="03000509000000000000" pitchFamily="65" charset="-120"/>
                          <a:ea typeface="標楷體" panose="03000509000000000000" pitchFamily="65" charset="-120"/>
                        </a:rPr>
                        <a:t>定點式傳輸</a:t>
                      </a:r>
                      <a:endParaRPr lang="zh-TW" altLang="en-US" dirty="0">
                        <a:solidFill>
                          <a:srgbClr val="00B050"/>
                        </a:solidFill>
                        <a:latin typeface="標楷體" panose="03000509000000000000" pitchFamily="65" charset="-120"/>
                        <a:ea typeface="標楷體" panose="03000509000000000000" pitchFamily="65" charset="-120"/>
                      </a:endParaRPr>
                    </a:p>
                  </a:txBody>
                  <a:tcPr marL="68580" marR="68580"/>
                </a:tc>
              </a:tr>
              <a:tr h="920841">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altLang="zh-TW"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3200" dirty="0" smtClean="0"/>
                        <a:t>802.16a-2003</a:t>
                      </a:r>
                      <a:endParaRPr lang="zh-TW" altLang="en-US" sz="3200" dirty="0" smtClean="0"/>
                    </a:p>
                    <a:p>
                      <a:pPr algn="ctr"/>
                      <a:endParaRPr lang="zh-TW" altLang="en-US" dirty="0"/>
                    </a:p>
                  </a:txBody>
                  <a:tcPr marL="68580" marR="68580"/>
                </a:tc>
                <a:tc rowSpan="2">
                  <a:txBody>
                    <a:bodyPr/>
                    <a:lstStyle/>
                    <a:p>
                      <a:pPr algn="ctr"/>
                      <a:endParaRPr lang="en-US" altLang="zh-TW" dirty="0" smtClean="0"/>
                    </a:p>
                    <a:p>
                      <a:pPr algn="ctr"/>
                      <a:r>
                        <a:rPr lang="en-US" altLang="zh-TW" sz="3200" dirty="0" smtClean="0"/>
                        <a:t>2~11</a:t>
                      </a:r>
                      <a:endParaRPr lang="zh-TW" altLang="en-US" sz="3200" dirty="0"/>
                    </a:p>
                  </a:txBody>
                  <a:tcPr marL="68580" marR="68580"/>
                </a:tc>
                <a:tc rowSpan="2">
                  <a:txBody>
                    <a:bodyPr/>
                    <a:lstStyle/>
                    <a:p>
                      <a:pPr algn="ctr"/>
                      <a:endParaRPr lang="en-US" altLang="zh-TW" dirty="0" smtClean="0"/>
                    </a:p>
                    <a:p>
                      <a:pPr algn="ctr"/>
                      <a:r>
                        <a:rPr lang="en-US" altLang="zh-TW" sz="2400" dirty="0" smtClean="0"/>
                        <a:t>10~50</a:t>
                      </a:r>
                      <a:endParaRPr lang="zh-TW" altLang="en-US" sz="2400" dirty="0"/>
                    </a:p>
                  </a:txBody>
                  <a:tcPr marL="68580" marR="68580"/>
                </a:tc>
                <a:tc>
                  <a:txBody>
                    <a:bodyPr/>
                    <a:lstStyle/>
                    <a:p>
                      <a:pPr algn="l"/>
                      <a:r>
                        <a:rPr lang="zh-TW" altLang="en-US" sz="2000" b="1" dirty="0" smtClean="0">
                          <a:latin typeface="標楷體" panose="03000509000000000000" pitchFamily="65" charset="-120"/>
                          <a:ea typeface="標楷體" panose="03000509000000000000" pitchFamily="65" charset="-120"/>
                        </a:rPr>
                        <a:t>優點</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改善上個版本的缺點並有 </a:t>
                      </a:r>
                      <a:r>
                        <a:rPr lang="en-US" altLang="zh-TW" dirty="0" smtClean="0">
                          <a:latin typeface="標楷體" panose="03000509000000000000" pitchFamily="65" charset="-120"/>
                          <a:ea typeface="標楷體" panose="03000509000000000000" pitchFamily="65" charset="-120"/>
                        </a:rPr>
                        <a:t>1.</a:t>
                      </a:r>
                      <a:r>
                        <a:rPr lang="zh-TW" altLang="en-US" dirty="0" smtClean="0">
                          <a:latin typeface="標楷體" panose="03000509000000000000" pitchFamily="65" charset="-120"/>
                          <a:ea typeface="標楷體" panose="03000509000000000000" pitchFamily="65" charset="-120"/>
                        </a:rPr>
                        <a:t>支援</a:t>
                      </a:r>
                      <a:r>
                        <a:rPr lang="en-US" altLang="zh-TW" dirty="0" smtClean="0">
                          <a:solidFill>
                            <a:srgbClr val="FF0000"/>
                          </a:solidFill>
                          <a:latin typeface="標楷體" panose="03000509000000000000" pitchFamily="65" charset="-120"/>
                          <a:ea typeface="標楷體" panose="03000509000000000000" pitchFamily="65" charset="-120"/>
                        </a:rPr>
                        <a:t>Mesh</a:t>
                      </a:r>
                      <a:r>
                        <a:rPr lang="en-US" altLang="zh-TW" dirty="0" smtClean="0">
                          <a:latin typeface="標楷體" panose="03000509000000000000" pitchFamily="65" charset="-120"/>
                          <a:ea typeface="標楷體" panose="03000509000000000000" pitchFamily="65" charset="-120"/>
                        </a:rPr>
                        <a:t> 2.</a:t>
                      </a:r>
                      <a:r>
                        <a:rPr lang="zh-TW" altLang="en-US" dirty="0" smtClean="0">
                          <a:latin typeface="標楷體" panose="03000509000000000000" pitchFamily="65" charset="-120"/>
                          <a:ea typeface="標楷體" panose="03000509000000000000" pitchFamily="65" charset="-120"/>
                        </a:rPr>
                        <a:t>提供</a:t>
                      </a:r>
                      <a:r>
                        <a:rPr lang="en-US" altLang="zh-TW" dirty="0" err="1" smtClean="0">
                          <a:solidFill>
                            <a:srgbClr val="FF0000"/>
                          </a:solidFill>
                          <a:latin typeface="標楷體" panose="03000509000000000000" pitchFamily="65" charset="-120"/>
                          <a:ea typeface="標楷體" panose="03000509000000000000" pitchFamily="65" charset="-120"/>
                        </a:rPr>
                        <a:t>Qos</a:t>
                      </a:r>
                      <a:endParaRPr lang="zh-TW" altLang="en-US" dirty="0">
                        <a:solidFill>
                          <a:srgbClr val="FF0000"/>
                        </a:solidFill>
                        <a:latin typeface="標楷體" panose="03000509000000000000" pitchFamily="65" charset="-120"/>
                        <a:ea typeface="標楷體" panose="03000509000000000000" pitchFamily="65" charset="-120"/>
                      </a:endParaRPr>
                    </a:p>
                  </a:txBody>
                  <a:tcPr marL="68580" marR="68580"/>
                </a:tc>
              </a:tr>
              <a:tr h="394013">
                <a:tc vMerge="1">
                  <a:txBody>
                    <a:bodyPr/>
                    <a:lstStyle/>
                    <a:p>
                      <a:endParaRPr lang="zh-TW" altLang="en-US" dirty="0"/>
                    </a:p>
                  </a:txBody>
                  <a:tcPr/>
                </a:tc>
                <a:tc vMerge="1">
                  <a:txBody>
                    <a:bodyPr/>
                    <a:lstStyle/>
                    <a:p>
                      <a:endParaRPr lang="zh-TW" altLang="en-US" dirty="0"/>
                    </a:p>
                  </a:txBody>
                  <a:tcPr/>
                </a:tc>
                <a:tc vMerge="1">
                  <a:txBody>
                    <a:bodyPr/>
                    <a:lstStyle/>
                    <a:p>
                      <a:endParaRPr lang="zh-TW" altLang="en-US" dirty="0"/>
                    </a:p>
                  </a:txBody>
                  <a:tcPr/>
                </a:tc>
                <a:tc>
                  <a:txBody>
                    <a:bodyPr/>
                    <a:lstStyle/>
                    <a:p>
                      <a:pPr algn="ctr"/>
                      <a:r>
                        <a:rPr lang="zh-TW" altLang="en-US" sz="2000" b="1" dirty="0" smtClean="0">
                          <a:latin typeface="標楷體" panose="03000509000000000000" pitchFamily="65" charset="-120"/>
                          <a:ea typeface="標楷體" panose="03000509000000000000" pitchFamily="65" charset="-120"/>
                        </a:rPr>
                        <a:t>缺點</a:t>
                      </a:r>
                      <a:r>
                        <a:rPr lang="en-US" altLang="zh-TW" dirty="0" smtClean="0">
                          <a:latin typeface="標楷體" panose="03000509000000000000" pitchFamily="65" charset="-120"/>
                          <a:ea typeface="標楷體" panose="03000509000000000000" pitchFamily="65" charset="-120"/>
                        </a:rPr>
                        <a:t>:</a:t>
                      </a:r>
                      <a:r>
                        <a:rPr lang="zh-TW" altLang="en-US" dirty="0" smtClean="0">
                          <a:solidFill>
                            <a:srgbClr val="00B050"/>
                          </a:solidFill>
                          <a:latin typeface="標楷體" panose="03000509000000000000" pitchFamily="65" charset="-120"/>
                          <a:ea typeface="標楷體" panose="03000509000000000000" pitchFamily="65" charset="-120"/>
                        </a:rPr>
                        <a:t>定點式傳輸</a:t>
                      </a:r>
                      <a:endParaRPr lang="en-US" altLang="zh-TW" dirty="0" smtClean="0">
                        <a:solidFill>
                          <a:srgbClr val="00B050"/>
                        </a:solidFill>
                        <a:latin typeface="標楷體" panose="03000509000000000000" pitchFamily="65" charset="-120"/>
                        <a:ea typeface="標楷體" panose="03000509000000000000" pitchFamily="65" charset="-120"/>
                      </a:endParaRPr>
                    </a:p>
                  </a:txBody>
                  <a:tcPr marL="68580" marR="68580"/>
                </a:tc>
              </a:tr>
              <a:tr h="666792">
                <a:tc rowSpan="2">
                  <a:txBody>
                    <a:bodyPr/>
                    <a:lstStyle/>
                    <a:p>
                      <a:pPr algn="ctr"/>
                      <a:r>
                        <a:rPr lang="en-US" altLang="zh-TW" sz="2800" dirty="0" smtClean="0"/>
                        <a:t>802.16-2004</a:t>
                      </a:r>
                    </a:p>
                    <a:p>
                      <a:pPr algn="ctr"/>
                      <a:r>
                        <a:rPr lang="en-US" altLang="zh-TW" sz="2800" dirty="0" smtClean="0"/>
                        <a:t>(802.16d)</a:t>
                      </a:r>
                    </a:p>
                  </a:txBody>
                  <a:tcPr marL="68580" marR="68580"/>
                </a:tc>
                <a:tc rowSpan="2">
                  <a:txBody>
                    <a:bodyPr/>
                    <a:lstStyle/>
                    <a:p>
                      <a:pPr algn="ctr"/>
                      <a:endParaRPr lang="en-US" altLang="zh-TW" dirty="0" smtClean="0"/>
                    </a:p>
                    <a:p>
                      <a:pPr algn="ctr"/>
                      <a:r>
                        <a:rPr lang="en-US" altLang="zh-TW" sz="3200" dirty="0" smtClean="0"/>
                        <a:t>2~66</a:t>
                      </a:r>
                      <a:endParaRPr lang="zh-TW" altLang="en-US" sz="3200" dirty="0"/>
                    </a:p>
                  </a:txBody>
                  <a:tcPr marL="68580" marR="68580"/>
                </a:tc>
                <a:tc rowSpan="2">
                  <a:txBody>
                    <a:bodyPr/>
                    <a:lstStyle/>
                    <a:p>
                      <a:pPr algn="ctr"/>
                      <a:endParaRPr lang="en-US" altLang="zh-TW"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400" dirty="0" smtClean="0"/>
                        <a:t>10~50</a:t>
                      </a:r>
                      <a:endParaRPr lang="zh-TW" altLang="en-US" sz="2400" dirty="0" smtClean="0"/>
                    </a:p>
                    <a:p>
                      <a:pPr algn="ctr"/>
                      <a:endParaRPr lang="zh-TW" altLang="en-US" dirty="0"/>
                    </a:p>
                  </a:txBody>
                  <a:tcPr marL="68580" marR="68580"/>
                </a:tc>
                <a:tc>
                  <a:txBody>
                    <a:bodyPr/>
                    <a:lstStyle/>
                    <a:p>
                      <a:pPr algn="ctr"/>
                      <a:r>
                        <a:rPr lang="zh-TW" altLang="en-US" sz="2000" b="1" dirty="0" smtClean="0">
                          <a:latin typeface="標楷體" panose="03000509000000000000" pitchFamily="65" charset="-120"/>
                          <a:ea typeface="標楷體" panose="03000509000000000000" pitchFamily="65" charset="-120"/>
                        </a:rPr>
                        <a:t>優點</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整合</a:t>
                      </a:r>
                      <a:r>
                        <a:rPr lang="en-US" altLang="zh-TW" dirty="0" smtClean="0">
                          <a:latin typeface="標楷體" panose="03000509000000000000" pitchFamily="65" charset="-120"/>
                          <a:ea typeface="標楷體" panose="03000509000000000000" pitchFamily="65" charset="-120"/>
                        </a:rPr>
                        <a:t>802.16a,</a:t>
                      </a:r>
                      <a:r>
                        <a:rPr lang="zh-TW" altLang="en-US" dirty="0" smtClean="0">
                          <a:latin typeface="標楷體" panose="03000509000000000000" pitchFamily="65" charset="-120"/>
                          <a:ea typeface="標楷體" panose="03000509000000000000" pitchFamily="65" charset="-120"/>
                        </a:rPr>
                        <a:t>具體規範</a:t>
                      </a:r>
                      <a:r>
                        <a:rPr lang="en-US" altLang="zh-TW" dirty="0" smtClean="0">
                          <a:solidFill>
                            <a:srgbClr val="FF0000"/>
                          </a:solidFill>
                          <a:latin typeface="標楷體" panose="03000509000000000000" pitchFamily="65" charset="-120"/>
                          <a:ea typeface="標楷體" panose="03000509000000000000" pitchFamily="65" charset="-120"/>
                        </a:rPr>
                        <a:t>MAC</a:t>
                      </a:r>
                      <a:r>
                        <a:rPr lang="zh-TW" altLang="en-US" dirty="0" smtClean="0">
                          <a:latin typeface="標楷體" panose="03000509000000000000" pitchFamily="65" charset="-120"/>
                          <a:ea typeface="標楷體" panose="03000509000000000000" pitchFamily="65" charset="-120"/>
                        </a:rPr>
                        <a:t>及</a:t>
                      </a:r>
                      <a:r>
                        <a:rPr lang="en-US" altLang="zh-TW" dirty="0" smtClean="0">
                          <a:solidFill>
                            <a:schemeClr val="tx1"/>
                          </a:solidFill>
                          <a:latin typeface="標楷體" panose="03000509000000000000" pitchFamily="65" charset="-120"/>
                          <a:ea typeface="標楷體" panose="03000509000000000000" pitchFamily="65" charset="-120"/>
                        </a:rPr>
                        <a:t>PHY</a:t>
                      </a:r>
                      <a:r>
                        <a:rPr lang="zh-TW" altLang="en-US" dirty="0" smtClean="0">
                          <a:latin typeface="標楷體" panose="03000509000000000000" pitchFamily="65" charset="-120"/>
                          <a:ea typeface="標楷體" panose="03000509000000000000" pitchFamily="65" charset="-120"/>
                        </a:rPr>
                        <a:t>層</a:t>
                      </a:r>
                      <a:endParaRPr lang="zh-TW" altLang="en-US" dirty="0">
                        <a:latin typeface="標楷體" panose="03000509000000000000" pitchFamily="65" charset="-120"/>
                        <a:ea typeface="標楷體" panose="03000509000000000000" pitchFamily="65" charset="-120"/>
                      </a:endParaRPr>
                    </a:p>
                  </a:txBody>
                  <a:tcPr marL="68580" marR="68580"/>
                </a:tc>
              </a:tr>
              <a:tr h="427016">
                <a:tc vMerge="1">
                  <a:txBody>
                    <a:bodyPr/>
                    <a:lstStyle/>
                    <a:p>
                      <a:endParaRPr lang="zh-TW" altLang="en-US" dirty="0"/>
                    </a:p>
                  </a:txBody>
                  <a:tcPr/>
                </a:tc>
                <a:tc vMerge="1">
                  <a:txBody>
                    <a:bodyPr/>
                    <a:lstStyle/>
                    <a:p>
                      <a:endParaRPr lang="zh-TW" altLang="en-US" dirty="0"/>
                    </a:p>
                  </a:txBody>
                  <a:tcPr/>
                </a:tc>
                <a:tc vMerge="1">
                  <a:txBody>
                    <a:bodyPr/>
                    <a:lstStyle/>
                    <a:p>
                      <a:endParaRPr lang="zh-TW" alt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2000" b="1" dirty="0" smtClean="0">
                          <a:latin typeface="標楷體" panose="03000509000000000000" pitchFamily="65" charset="-120"/>
                          <a:ea typeface="標楷體" panose="03000509000000000000" pitchFamily="65" charset="-120"/>
                        </a:rPr>
                        <a:t>缺點</a:t>
                      </a:r>
                      <a:r>
                        <a:rPr lang="en-US" altLang="zh-TW" dirty="0" smtClean="0">
                          <a:latin typeface="標楷體" panose="03000509000000000000" pitchFamily="65" charset="-120"/>
                          <a:ea typeface="標楷體" panose="03000509000000000000" pitchFamily="65" charset="-120"/>
                        </a:rPr>
                        <a:t>:</a:t>
                      </a:r>
                      <a:r>
                        <a:rPr lang="zh-TW" altLang="en-US" dirty="0" smtClean="0">
                          <a:solidFill>
                            <a:srgbClr val="00B050"/>
                          </a:solidFill>
                          <a:latin typeface="標楷體" panose="03000509000000000000" pitchFamily="65" charset="-120"/>
                          <a:ea typeface="標楷體" panose="03000509000000000000" pitchFamily="65" charset="-120"/>
                        </a:rPr>
                        <a:t>定點式傳輸</a:t>
                      </a:r>
                      <a:endParaRPr lang="en-US" altLang="zh-TW" dirty="0" smtClean="0">
                        <a:solidFill>
                          <a:srgbClr val="00B050"/>
                        </a:solidFill>
                        <a:latin typeface="標楷體" panose="03000509000000000000" pitchFamily="65" charset="-120"/>
                        <a:ea typeface="標楷體" panose="03000509000000000000" pitchFamily="65" charset="-120"/>
                      </a:endParaRPr>
                    </a:p>
                  </a:txBody>
                  <a:tcPr marL="68580" marR="68580"/>
                </a:tc>
              </a:tr>
              <a:tr h="119583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zh-TW" altLang="en-US" dirty="0" smtClean="0"/>
                    </a:p>
                    <a:p>
                      <a:pPr algn="ctr"/>
                      <a:r>
                        <a:rPr lang="en-US" altLang="zh-TW" sz="3200" dirty="0" smtClean="0"/>
                        <a:t>802.16-2005</a:t>
                      </a:r>
                    </a:p>
                    <a:p>
                      <a:pPr algn="ctr"/>
                      <a:r>
                        <a:rPr lang="en-US" altLang="zh-TW" sz="2400" b="0" dirty="0" smtClean="0"/>
                        <a:t>(802.16e)</a:t>
                      </a:r>
                    </a:p>
                  </a:txBody>
                  <a:tcPr marL="68580" marR="68580"/>
                </a:tc>
                <a:tc>
                  <a:txBody>
                    <a:bodyPr/>
                    <a:lstStyle/>
                    <a:p>
                      <a:pPr algn="ctr"/>
                      <a:endParaRPr lang="en-US" altLang="zh-TW" dirty="0" smtClean="0"/>
                    </a:p>
                    <a:p>
                      <a:pPr algn="ctr"/>
                      <a:r>
                        <a:rPr lang="en-US" altLang="zh-TW" sz="3200" dirty="0" smtClean="0"/>
                        <a:t>2~6</a:t>
                      </a:r>
                      <a:endParaRPr lang="zh-TW" altLang="en-US" sz="3200" dirty="0"/>
                    </a:p>
                  </a:txBody>
                  <a:tcPr marL="68580" marR="68580"/>
                </a:tc>
                <a:tc>
                  <a:txBody>
                    <a:bodyPr/>
                    <a:lstStyle/>
                    <a:p>
                      <a:pPr algn="ctr"/>
                      <a:endParaRPr lang="en-US" altLang="zh-TW" dirty="0" smtClean="0"/>
                    </a:p>
                    <a:p>
                      <a:pPr algn="ctr"/>
                      <a:r>
                        <a:rPr lang="en-US" altLang="zh-TW" sz="2400" dirty="0" smtClean="0"/>
                        <a:t>2~5</a:t>
                      </a:r>
                      <a:endParaRPr lang="zh-TW" altLang="en-US" sz="2400" dirty="0"/>
                    </a:p>
                  </a:txBody>
                  <a:tcPr marL="68580" marR="68580"/>
                </a:tc>
                <a:tc>
                  <a:txBody>
                    <a:bodyPr/>
                    <a:lstStyle/>
                    <a:p>
                      <a:pPr algn="l"/>
                      <a:r>
                        <a:rPr lang="zh-TW" altLang="en-US" sz="2000" b="1" dirty="0" smtClean="0">
                          <a:latin typeface="標楷體" panose="03000509000000000000" pitchFamily="65" charset="-120"/>
                          <a:ea typeface="標楷體" panose="03000509000000000000" pitchFamily="65" charset="-120"/>
                        </a:rPr>
                        <a:t>優點</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改善上個版本的缺點  支援</a:t>
                      </a:r>
                      <a:r>
                        <a:rPr lang="en-US" altLang="zh-TW" dirty="0" smtClean="0">
                          <a:latin typeface="標楷體" panose="03000509000000000000" pitchFamily="65" charset="-120"/>
                          <a:ea typeface="標楷體" panose="03000509000000000000" pitchFamily="65" charset="-120"/>
                        </a:rPr>
                        <a:t>1.</a:t>
                      </a:r>
                      <a:r>
                        <a:rPr lang="zh-TW" altLang="en-US" dirty="0" smtClean="0">
                          <a:solidFill>
                            <a:srgbClr val="00B050"/>
                          </a:solidFill>
                          <a:latin typeface="標楷體" panose="03000509000000000000" pitchFamily="65" charset="-120"/>
                          <a:ea typeface="標楷體" panose="03000509000000000000" pitchFamily="65" charset="-120"/>
                        </a:rPr>
                        <a:t>高速移動存取</a:t>
                      </a:r>
                      <a:r>
                        <a:rPr lang="en-US" altLang="zh-TW" dirty="0" smtClean="0">
                          <a:latin typeface="標楷體" panose="03000509000000000000" pitchFamily="65" charset="-120"/>
                          <a:ea typeface="標楷體" panose="03000509000000000000" pitchFamily="65" charset="-120"/>
                        </a:rPr>
                        <a:t>2.</a:t>
                      </a:r>
                      <a:r>
                        <a:rPr lang="zh-TW" altLang="en-US" dirty="0" smtClean="0">
                          <a:latin typeface="標楷體" panose="03000509000000000000" pitchFamily="65" charset="-120"/>
                          <a:ea typeface="標楷體" panose="03000509000000000000" pitchFamily="65" charset="-120"/>
                        </a:rPr>
                        <a:t>換手機制</a:t>
                      </a:r>
                      <a:r>
                        <a:rPr lang="en-US" altLang="zh-TW" dirty="0" smtClean="0">
                          <a:latin typeface="標楷體" panose="03000509000000000000" pitchFamily="65" charset="-120"/>
                          <a:ea typeface="標楷體" panose="03000509000000000000" pitchFamily="65" charset="-120"/>
                        </a:rPr>
                        <a:t>3.</a:t>
                      </a:r>
                      <a:r>
                        <a:rPr lang="zh-TW" altLang="en-US" dirty="0" smtClean="0">
                          <a:solidFill>
                            <a:srgbClr val="FF0000"/>
                          </a:solidFill>
                          <a:latin typeface="標楷體" panose="03000509000000000000" pitchFamily="65" charset="-120"/>
                          <a:ea typeface="標楷體" panose="03000509000000000000" pitchFamily="65" charset="-120"/>
                        </a:rPr>
                        <a:t>省電機制</a:t>
                      </a:r>
                      <a:r>
                        <a:rPr lang="en-US" altLang="zh-TW" dirty="0" smtClean="0">
                          <a:latin typeface="標楷體" panose="03000509000000000000" pitchFamily="65" charset="-120"/>
                          <a:ea typeface="標楷體" panose="03000509000000000000" pitchFamily="65" charset="-120"/>
                        </a:rPr>
                        <a:t>4.</a:t>
                      </a:r>
                      <a:r>
                        <a:rPr lang="zh-TW" altLang="en-US" dirty="0" smtClean="0">
                          <a:latin typeface="標楷體" panose="03000509000000000000" pitchFamily="65" charset="-120"/>
                          <a:ea typeface="標楷體" panose="03000509000000000000" pitchFamily="65" charset="-120"/>
                        </a:rPr>
                        <a:t>增強安全性</a:t>
                      </a:r>
                      <a:endParaRPr lang="en-US" altLang="zh-TW" dirty="0" smtClean="0">
                        <a:latin typeface="標楷體" panose="03000509000000000000" pitchFamily="65" charset="-120"/>
                        <a:ea typeface="標楷體" panose="03000509000000000000" pitchFamily="65" charset="-120"/>
                      </a:endParaRPr>
                    </a:p>
                  </a:txBody>
                  <a:tcPr marL="68580" marR="68580"/>
                </a:tc>
              </a:tr>
            </a:tbl>
          </a:graphicData>
        </a:graphic>
      </p:graphicFrame>
    </p:spTree>
    <p:extLst>
      <p:ext uri="{BB962C8B-B14F-4D97-AF65-F5344CB8AC3E}">
        <p14:creationId xmlns:p14="http://schemas.microsoft.com/office/powerpoint/2010/main" val="117166042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643528" y="799857"/>
            <a:ext cx="8011076" cy="1526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80899" tIns="45720" rIns="296769" bIns="317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zh-TW" altLang="zh-TW" sz="4000" dirty="0" smtClean="0">
                <a:solidFill>
                  <a:srgbClr val="000000"/>
                </a:solidFill>
                <a:latin typeface="標楷體" panose="03000509000000000000" pitchFamily="65" charset="-120"/>
                <a:ea typeface="標楷體" panose="03000509000000000000" pitchFamily="65" charset="-120"/>
                <a:cs typeface="細明體" panose="02020509000000000000" pitchFamily="49" charset="-120"/>
              </a:rPr>
              <a:t>根據應用</a:t>
            </a:r>
            <a:r>
              <a:rPr lang="zh-TW" altLang="zh-TW" sz="4000" dirty="0" smtClean="0">
                <a:solidFill>
                  <a:srgbClr val="00B050"/>
                </a:solidFill>
                <a:latin typeface="標楷體" panose="03000509000000000000" pitchFamily="65" charset="-120"/>
                <a:ea typeface="標楷體" panose="03000509000000000000" pitchFamily="65" charset="-120"/>
                <a:cs typeface="細明體" panose="02020509000000000000" pitchFamily="49" charset="-120"/>
              </a:rPr>
              <a:t>需求</a:t>
            </a:r>
            <a:r>
              <a:rPr lang="zh-TW" altLang="zh-TW" sz="4000" dirty="0" smtClean="0">
                <a:solidFill>
                  <a:srgbClr val="000000"/>
                </a:solidFill>
                <a:latin typeface="標楷體" panose="03000509000000000000" pitchFamily="65" charset="-120"/>
                <a:ea typeface="標楷體" panose="03000509000000000000" pitchFamily="65" charset="-120"/>
                <a:cs typeface="細明體" panose="02020509000000000000" pitchFamily="49" charset="-120"/>
              </a:rPr>
              <a:t>及覆蓋</a:t>
            </a:r>
            <a:r>
              <a:rPr lang="zh-TW" altLang="zh-TW" sz="4000" dirty="0" smtClean="0">
                <a:solidFill>
                  <a:srgbClr val="00B050"/>
                </a:solidFill>
                <a:latin typeface="標楷體" panose="03000509000000000000" pitchFamily="65" charset="-120"/>
                <a:ea typeface="標楷體" panose="03000509000000000000" pitchFamily="65" charset="-120"/>
                <a:cs typeface="細明體" panose="02020509000000000000" pitchFamily="49" charset="-120"/>
              </a:rPr>
              <a:t>範圍</a:t>
            </a:r>
            <a:r>
              <a:rPr lang="zh-TW" altLang="zh-TW" sz="4000" dirty="0" smtClean="0">
                <a:solidFill>
                  <a:srgbClr val="3366FF"/>
                </a:solidFill>
                <a:latin typeface="標楷體" panose="03000509000000000000" pitchFamily="65" charset="-120"/>
                <a:ea typeface="標楷體" panose="03000509000000000000" pitchFamily="65" charset="-120"/>
                <a:cs typeface="Calibri" panose="020F0502020204030204" pitchFamily="34" charset="0"/>
              </a:rPr>
              <a:t> </a:t>
            </a:r>
            <a:endParaRPr lang="zh-TW" altLang="zh-TW" sz="4000" dirty="0" smtClean="0">
              <a:solidFill>
                <a:prstClr val="black"/>
              </a:solidFill>
              <a:latin typeface="標楷體" panose="03000509000000000000" pitchFamily="65" charset="-120"/>
              <a:ea typeface="標楷體" panose="03000509000000000000" pitchFamily="65" charset="-120"/>
            </a:endParaRPr>
          </a:p>
          <a:p>
            <a:pPr algn="ctr"/>
            <a:r>
              <a:rPr lang="en-US" altLang="zh-TW" sz="4000" dirty="0" smtClean="0">
                <a:solidFill>
                  <a:srgbClr val="999966"/>
                </a:solidFill>
                <a:latin typeface="標楷體" panose="03000509000000000000" pitchFamily="65" charset="-120"/>
                <a:ea typeface="標楷體" panose="03000509000000000000" pitchFamily="65" charset="-120"/>
                <a:cs typeface="Wingdings" panose="05000000000000000000" pitchFamily="2" charset="2"/>
              </a:rPr>
              <a:t> </a:t>
            </a:r>
            <a:r>
              <a:rPr lang="en-US" altLang="zh-TW" sz="4000" dirty="0" smtClean="0">
                <a:solidFill>
                  <a:srgbClr val="000000"/>
                </a:solidFill>
                <a:latin typeface="標楷體" panose="03000509000000000000" pitchFamily="65" charset="-120"/>
                <a:ea typeface="標楷體" panose="03000509000000000000" pitchFamily="65" charset="-120"/>
                <a:cs typeface="Calibri" panose="020F0502020204030204" pitchFamily="34" charset="0"/>
              </a:rPr>
              <a:t>IEEE 802.16 </a:t>
            </a:r>
            <a:r>
              <a:rPr lang="zh-TW" altLang="en-US" sz="4000" dirty="0" smtClean="0">
                <a:solidFill>
                  <a:srgbClr val="000000"/>
                </a:solidFill>
                <a:latin typeface="標楷體" panose="03000509000000000000" pitchFamily="65" charset="-120"/>
                <a:ea typeface="標楷體" panose="03000509000000000000" pitchFamily="65" charset="-120"/>
                <a:cs typeface="細明體" panose="02020509000000000000" pitchFamily="49" charset="-120"/>
              </a:rPr>
              <a:t>支援</a:t>
            </a:r>
            <a:r>
              <a:rPr lang="zh-TW" altLang="en-US" sz="4000" dirty="0" smtClean="0">
                <a:solidFill>
                  <a:srgbClr val="000000"/>
                </a:solidFill>
                <a:latin typeface="標楷體" panose="03000509000000000000" pitchFamily="65" charset="-120"/>
                <a:ea typeface="標楷體" panose="03000509000000000000" pitchFamily="65" charset="-120"/>
                <a:cs typeface="Calibri" panose="020F0502020204030204" pitchFamily="34" charset="0"/>
              </a:rPr>
              <a:t> </a:t>
            </a:r>
            <a:r>
              <a:rPr lang="en-US" altLang="zh-TW" sz="4000" dirty="0" smtClean="0">
                <a:solidFill>
                  <a:srgbClr val="000000"/>
                </a:solidFill>
                <a:latin typeface="標楷體" panose="03000509000000000000" pitchFamily="65" charset="-120"/>
                <a:ea typeface="標楷體" panose="03000509000000000000" pitchFamily="65" charset="-120"/>
                <a:cs typeface="Calibri" panose="020F0502020204030204" pitchFamily="34" charset="0"/>
              </a:rPr>
              <a:t>3</a:t>
            </a:r>
            <a:r>
              <a:rPr lang="zh-TW" altLang="en-US" sz="4000" dirty="0" smtClean="0">
                <a:solidFill>
                  <a:srgbClr val="000000"/>
                </a:solidFill>
                <a:latin typeface="標楷體" panose="03000509000000000000" pitchFamily="65" charset="-120"/>
                <a:ea typeface="標楷體" panose="03000509000000000000" pitchFamily="65" charset="-120"/>
                <a:cs typeface="細明體" panose="02020509000000000000" pitchFamily="49" charset="-120"/>
              </a:rPr>
              <a:t>種網路架構</a:t>
            </a:r>
            <a:r>
              <a:rPr lang="zh-TW" altLang="en-US" sz="4000" dirty="0" smtClean="0">
                <a:solidFill>
                  <a:srgbClr val="000000"/>
                </a:solidFill>
                <a:latin typeface="標楷體" panose="03000509000000000000" pitchFamily="65" charset="-120"/>
                <a:ea typeface="標楷體" panose="03000509000000000000" pitchFamily="65" charset="-120"/>
                <a:cs typeface="Calibri" panose="020F0502020204030204" pitchFamily="34" charset="0"/>
              </a:rPr>
              <a:t> </a:t>
            </a:r>
            <a:endParaRPr lang="en-US" altLang="zh-TW" sz="4000" dirty="0">
              <a:solidFill>
                <a:srgbClr val="420000"/>
              </a:solidFill>
              <a:latin typeface="標楷體" panose="03000509000000000000" pitchFamily="65" charset="-120"/>
              <a:ea typeface="標楷體" panose="03000509000000000000" pitchFamily="65" charset="-120"/>
            </a:endParaRPr>
          </a:p>
          <a:p>
            <a:endParaRPr lang="en-US" altLang="zh-TW" sz="1600" dirty="0" smtClean="0">
              <a:solidFill>
                <a:prstClr val="black"/>
              </a:solidFill>
            </a:endParaRPr>
          </a:p>
        </p:txBody>
      </p:sp>
      <p:grpSp>
        <p:nvGrpSpPr>
          <p:cNvPr id="3" name="Group 27161"/>
          <p:cNvGrpSpPr/>
          <p:nvPr/>
        </p:nvGrpSpPr>
        <p:grpSpPr>
          <a:xfrm>
            <a:off x="2842289" y="3075688"/>
            <a:ext cx="317760" cy="1863598"/>
            <a:chOff x="0" y="0"/>
            <a:chExt cx="388938" cy="1443039"/>
          </a:xfrm>
        </p:grpSpPr>
        <p:sp>
          <p:nvSpPr>
            <p:cNvPr id="4" name="Shape 762"/>
            <p:cNvSpPr/>
            <p:nvPr/>
          </p:nvSpPr>
          <p:spPr>
            <a:xfrm>
              <a:off x="0" y="0"/>
              <a:ext cx="388938" cy="642138"/>
            </a:xfrm>
            <a:custGeom>
              <a:avLst/>
              <a:gdLst/>
              <a:ahLst/>
              <a:cxnLst/>
              <a:rect l="0" t="0" r="0" b="0"/>
              <a:pathLst>
                <a:path w="388938" h="642138">
                  <a:moveTo>
                    <a:pt x="0" y="642138"/>
                  </a:moveTo>
                  <a:lnTo>
                    <a:pt x="388938" y="0"/>
                  </a:lnTo>
                </a:path>
              </a:pathLst>
            </a:custGeom>
            <a:ln w="76200" cap="flat">
              <a:solidFill>
                <a:srgbClr val="00B050"/>
              </a:solidFill>
              <a:round/>
            </a:ln>
          </p:spPr>
          <p:style>
            <a:lnRef idx="1">
              <a:srgbClr val="3366FF"/>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5" name="Shape 763"/>
            <p:cNvSpPr/>
            <p:nvPr/>
          </p:nvSpPr>
          <p:spPr>
            <a:xfrm>
              <a:off x="0" y="642139"/>
              <a:ext cx="388938" cy="0"/>
            </a:xfrm>
            <a:custGeom>
              <a:avLst/>
              <a:gdLst/>
              <a:ahLst/>
              <a:cxnLst/>
              <a:rect l="0" t="0" r="0" b="0"/>
              <a:pathLst>
                <a:path w="388938">
                  <a:moveTo>
                    <a:pt x="0" y="0"/>
                  </a:moveTo>
                  <a:lnTo>
                    <a:pt x="388938" y="0"/>
                  </a:lnTo>
                </a:path>
              </a:pathLst>
            </a:custGeom>
            <a:ln w="76200" cap="flat">
              <a:solidFill>
                <a:srgbClr val="00B050"/>
              </a:solidFill>
              <a:round/>
            </a:ln>
          </p:spPr>
          <p:style>
            <a:lnRef idx="1">
              <a:srgbClr val="3366FF"/>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6" name="Shape 764"/>
            <p:cNvSpPr/>
            <p:nvPr/>
          </p:nvSpPr>
          <p:spPr>
            <a:xfrm>
              <a:off x="0" y="642139"/>
              <a:ext cx="388938" cy="800900"/>
            </a:xfrm>
            <a:custGeom>
              <a:avLst/>
              <a:gdLst/>
              <a:ahLst/>
              <a:cxnLst/>
              <a:rect l="0" t="0" r="0" b="0"/>
              <a:pathLst>
                <a:path w="388938" h="800900">
                  <a:moveTo>
                    <a:pt x="0" y="0"/>
                  </a:moveTo>
                  <a:lnTo>
                    <a:pt x="388938" y="800900"/>
                  </a:lnTo>
                </a:path>
              </a:pathLst>
            </a:custGeom>
            <a:ln w="76200" cap="flat">
              <a:solidFill>
                <a:srgbClr val="00B050"/>
              </a:solidFill>
              <a:round/>
            </a:ln>
          </p:spPr>
          <p:style>
            <a:lnRef idx="1">
              <a:srgbClr val="3366FF"/>
            </a:lnRef>
            <a:fillRef idx="0">
              <a:srgbClr val="000000">
                <a:alpha val="0"/>
              </a:srgbClr>
            </a:fillRef>
            <a:effectRef idx="0">
              <a:scrgbClr r="0" g="0" b="0"/>
            </a:effectRef>
            <a:fontRef idx="none"/>
          </p:style>
          <p:txBody>
            <a:bodyPr/>
            <a:lstStyle/>
            <a:p>
              <a:endParaRPr lang="zh-TW" altLang="en-US">
                <a:solidFill>
                  <a:prstClr val="black"/>
                </a:solidFill>
              </a:endParaRPr>
            </a:p>
          </p:txBody>
        </p:sp>
      </p:grpSp>
      <p:sp>
        <p:nvSpPr>
          <p:cNvPr id="7" name="Rectangle 6"/>
          <p:cNvSpPr>
            <a:spLocks noChangeArrowheads="1"/>
          </p:cNvSpPr>
          <p:nvPr/>
        </p:nvSpPr>
        <p:spPr bwMode="auto">
          <a:xfrm>
            <a:off x="1822228" y="4734614"/>
            <a:ext cx="5998334" cy="1342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04476" tIns="45720" rIns="91440" bIns="317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zh-TW" sz="2800" dirty="0" smtClean="0">
                <a:solidFill>
                  <a:srgbClr val="000000"/>
                </a:solidFill>
                <a:latin typeface="微軟正黑體"/>
                <a:ea typeface="微軟正黑體"/>
              </a:rPr>
              <a:t>3) </a:t>
            </a:r>
            <a:r>
              <a:rPr lang="zh-TW" altLang="en-US" sz="2800" dirty="0" smtClean="0">
                <a:solidFill>
                  <a:srgbClr val="00B050"/>
                </a:solidFill>
                <a:latin typeface="標楷體" panose="03000509000000000000" pitchFamily="65" charset="-120"/>
                <a:ea typeface="標楷體" panose="03000509000000000000" pitchFamily="65" charset="-120"/>
                <a:cs typeface="細明體" panose="02020509000000000000" pitchFamily="49" charset="-120"/>
              </a:rPr>
              <a:t>網狀網路架構</a:t>
            </a:r>
            <a:r>
              <a:rPr lang="en-US" altLang="zh-TW" sz="2800" dirty="0" smtClean="0">
                <a:solidFill>
                  <a:srgbClr val="000000"/>
                </a:solidFill>
                <a:latin typeface="微軟正黑體"/>
                <a:ea typeface="微軟正黑體"/>
              </a:rPr>
              <a:t>(Mesh architecture) </a:t>
            </a:r>
            <a:endParaRPr lang="en-US" altLang="zh-TW" sz="2800" dirty="0" smtClean="0">
              <a:solidFill>
                <a:srgbClr val="420000"/>
              </a:solidFill>
              <a:latin typeface="微軟正黑體"/>
              <a:ea typeface="微軟正黑體"/>
            </a:endParaRPr>
          </a:p>
          <a:p>
            <a:r>
              <a:rPr lang="en-US" altLang="zh-TW" sz="2800" dirty="0" smtClean="0">
                <a:solidFill>
                  <a:srgbClr val="000000"/>
                </a:solidFill>
                <a:latin typeface="微軟正黑體"/>
                <a:ea typeface="微軟正黑體"/>
                <a:cs typeface="Calibri" panose="020F0502020204030204" pitchFamily="34" charset="0"/>
              </a:rPr>
              <a:t>IEEE 802.16d </a:t>
            </a:r>
            <a:endParaRPr lang="en-US" altLang="zh-TW" sz="2800" dirty="0" smtClean="0">
              <a:solidFill>
                <a:prstClr val="black"/>
              </a:solidFill>
              <a:latin typeface="微軟正黑體"/>
              <a:ea typeface="微軟正黑體"/>
            </a:endParaRPr>
          </a:p>
        </p:txBody>
      </p:sp>
      <p:sp>
        <p:nvSpPr>
          <p:cNvPr id="8" name="文字方塊 7"/>
          <p:cNvSpPr txBox="1"/>
          <p:nvPr/>
        </p:nvSpPr>
        <p:spPr>
          <a:xfrm>
            <a:off x="643536" y="3386686"/>
            <a:ext cx="2389451" cy="2246769"/>
          </a:xfrm>
          <a:prstGeom prst="rect">
            <a:avLst/>
          </a:prstGeom>
          <a:noFill/>
        </p:spPr>
        <p:txBody>
          <a:bodyPr wrap="square" rtlCol="0">
            <a:spAutoFit/>
          </a:bodyPr>
          <a:lstStyle/>
          <a:p>
            <a:r>
              <a:rPr lang="en-US" altLang="zh-TW" sz="2800" b="1" dirty="0">
                <a:solidFill>
                  <a:srgbClr val="00B050"/>
                </a:solidFill>
                <a:latin typeface="Arial" panose="020B0604020202020204" pitchFamily="34" charset="0"/>
                <a:ea typeface="Tahoma" panose="020B0604030504040204" pitchFamily="34" charset="0"/>
              </a:rPr>
              <a:t>WiMAX</a:t>
            </a:r>
            <a:r>
              <a:rPr lang="zh-TW" altLang="en-US" sz="2800" b="1" dirty="0">
                <a:solidFill>
                  <a:srgbClr val="00B050"/>
                </a:solidFill>
                <a:latin typeface="Arial" panose="020B0604020202020204" pitchFamily="34" charset="0"/>
                <a:ea typeface="Tahoma" panose="020B0604030504040204" pitchFamily="34" charset="0"/>
              </a:rPr>
              <a:t> </a:t>
            </a:r>
            <a:r>
              <a:rPr lang="en-US" altLang="zh-TW" sz="2800" b="1" dirty="0">
                <a:solidFill>
                  <a:srgbClr val="00B050"/>
                </a:solidFill>
                <a:latin typeface="Arial" panose="020B0604020202020204" pitchFamily="34" charset="0"/>
                <a:ea typeface="Tahoma" panose="020B0604030504040204" pitchFamily="34" charset="0"/>
              </a:rPr>
              <a:t>Network</a:t>
            </a:r>
            <a:endParaRPr lang="en-US" altLang="zh-TW" sz="2800" dirty="0">
              <a:solidFill>
                <a:srgbClr val="00B050"/>
              </a:solidFill>
              <a:latin typeface="Arial" panose="020B0604020202020204" pitchFamily="34" charset="0"/>
              <a:ea typeface="Times New Roman" panose="02020603050405020304" pitchFamily="18" charset="0"/>
            </a:endParaRPr>
          </a:p>
          <a:p>
            <a:r>
              <a:rPr lang="en-US" altLang="zh-TW" sz="2800" dirty="0">
                <a:solidFill>
                  <a:srgbClr val="00B050"/>
                </a:solidFill>
                <a:latin typeface="Arial" panose="020B0604020202020204" pitchFamily="34" charset="0"/>
                <a:ea typeface="Times New Roman" panose="02020603050405020304" pitchFamily="18" charset="0"/>
              </a:rPr>
              <a:t> </a:t>
            </a:r>
            <a:r>
              <a:rPr lang="en-US" altLang="zh-TW" sz="2800" b="1" dirty="0">
                <a:solidFill>
                  <a:srgbClr val="00B050"/>
                </a:solidFill>
                <a:latin typeface="Arial" panose="020B0604020202020204" pitchFamily="34" charset="0"/>
                <a:ea typeface="Times New Roman" panose="02020603050405020304" pitchFamily="18" charset="0"/>
              </a:rPr>
              <a:t>Architectures</a:t>
            </a:r>
            <a:endParaRPr lang="zh-TW" altLang="en-US" sz="2800" b="1" dirty="0">
              <a:solidFill>
                <a:srgbClr val="00B050"/>
              </a:solidFill>
            </a:endParaRPr>
          </a:p>
        </p:txBody>
      </p:sp>
      <p:sp>
        <p:nvSpPr>
          <p:cNvPr id="9" name="文字方塊 8"/>
          <p:cNvSpPr txBox="1"/>
          <p:nvPr/>
        </p:nvSpPr>
        <p:spPr>
          <a:xfrm>
            <a:off x="3287123" y="2132866"/>
            <a:ext cx="5367480" cy="1661993"/>
          </a:xfrm>
          <a:prstGeom prst="rect">
            <a:avLst/>
          </a:prstGeom>
          <a:noFill/>
        </p:spPr>
        <p:txBody>
          <a:bodyPr wrap="square" rtlCol="0">
            <a:spAutoFit/>
          </a:bodyPr>
          <a:lstStyle/>
          <a:p>
            <a:pPr eaLnBrk="0" fontAlgn="base" hangingPunct="0">
              <a:spcBef>
                <a:spcPct val="0"/>
              </a:spcBef>
              <a:spcAft>
                <a:spcPct val="0"/>
              </a:spcAft>
            </a:pPr>
            <a:r>
              <a:rPr lang="en-US" altLang="zh-TW" sz="2800" dirty="0">
                <a:solidFill>
                  <a:srgbClr val="000000"/>
                </a:solidFill>
                <a:latin typeface="微軟正黑體"/>
                <a:ea typeface="微軟正黑體"/>
              </a:rPr>
              <a:t>1) </a:t>
            </a:r>
            <a:r>
              <a:rPr lang="zh-TW" altLang="en-US" sz="2800" dirty="0">
                <a:solidFill>
                  <a:srgbClr val="00B050"/>
                </a:solidFill>
                <a:latin typeface="標楷體" panose="03000509000000000000" pitchFamily="65" charset="-120"/>
                <a:ea typeface="標楷體" panose="03000509000000000000" pitchFamily="65" charset="-120"/>
                <a:cs typeface="細明體" panose="02020509000000000000" pitchFamily="49" charset="-120"/>
              </a:rPr>
              <a:t>點對多點架構</a:t>
            </a:r>
            <a:r>
              <a:rPr lang="en-US" altLang="zh-TW" sz="2800" dirty="0">
                <a:solidFill>
                  <a:srgbClr val="000000"/>
                </a:solidFill>
                <a:latin typeface="微軟正黑體"/>
                <a:ea typeface="微軟正黑體"/>
              </a:rPr>
              <a:t>(Point-to-multipoint, PMP)  </a:t>
            </a:r>
            <a:endParaRPr lang="en-US" altLang="zh-TW" sz="2800" dirty="0">
              <a:solidFill>
                <a:srgbClr val="420000"/>
              </a:solidFill>
              <a:latin typeface="微軟正黑體"/>
              <a:ea typeface="微軟正黑體"/>
            </a:endParaRPr>
          </a:p>
          <a:p>
            <a:pPr eaLnBrk="0" fontAlgn="base" hangingPunct="0">
              <a:spcBef>
                <a:spcPct val="0"/>
              </a:spcBef>
              <a:spcAft>
                <a:spcPct val="0"/>
              </a:spcAft>
            </a:pPr>
            <a:r>
              <a:rPr lang="en-US" altLang="zh-TW" sz="2800" dirty="0">
                <a:solidFill>
                  <a:srgbClr val="000000"/>
                </a:solidFill>
                <a:latin typeface="微軟正黑體"/>
                <a:ea typeface="微軟正黑體"/>
                <a:cs typeface="Calibri" panose="020F0502020204030204" pitchFamily="34" charset="0"/>
              </a:rPr>
              <a:t>IEEE 802.16d/e </a:t>
            </a:r>
            <a:endParaRPr lang="en-US" altLang="zh-TW" sz="2800" dirty="0">
              <a:solidFill>
                <a:srgbClr val="420000"/>
              </a:solidFill>
              <a:latin typeface="微軟正黑體"/>
              <a:ea typeface="微軟正黑體"/>
            </a:endParaRPr>
          </a:p>
          <a:p>
            <a:endParaRPr lang="zh-TW" altLang="en-US" dirty="0">
              <a:solidFill>
                <a:prstClr val="black"/>
              </a:solidFill>
            </a:endParaRPr>
          </a:p>
        </p:txBody>
      </p:sp>
      <p:sp>
        <p:nvSpPr>
          <p:cNvPr id="10" name="文字方塊 9"/>
          <p:cNvSpPr txBox="1"/>
          <p:nvPr/>
        </p:nvSpPr>
        <p:spPr>
          <a:xfrm>
            <a:off x="3287125" y="3490333"/>
            <a:ext cx="4652702" cy="1384995"/>
          </a:xfrm>
          <a:prstGeom prst="rect">
            <a:avLst/>
          </a:prstGeom>
          <a:noFill/>
        </p:spPr>
        <p:txBody>
          <a:bodyPr wrap="square" rtlCol="0">
            <a:spAutoFit/>
          </a:bodyPr>
          <a:lstStyle/>
          <a:p>
            <a:r>
              <a:rPr lang="en-US" altLang="zh-TW" sz="2800" dirty="0">
                <a:solidFill>
                  <a:srgbClr val="000000"/>
                </a:solidFill>
                <a:latin typeface="微軟正黑體"/>
                <a:ea typeface="微軟正黑體"/>
                <a:cs typeface="Times New Roman" panose="02020603050405020304" pitchFamily="18" charset="0"/>
              </a:rPr>
              <a:t>2) </a:t>
            </a:r>
            <a:r>
              <a:rPr lang="zh-TW" altLang="en-US" sz="2800" dirty="0">
                <a:solidFill>
                  <a:srgbClr val="00B050"/>
                </a:solidFill>
                <a:latin typeface="標楷體" panose="03000509000000000000" pitchFamily="65" charset="-120"/>
                <a:ea typeface="標楷體" panose="03000509000000000000" pitchFamily="65" charset="-120"/>
                <a:cs typeface="細明體" panose="02020509000000000000" pitchFamily="49" charset="-120"/>
              </a:rPr>
              <a:t>中繼網路架構</a:t>
            </a:r>
            <a:r>
              <a:rPr lang="en-US" altLang="zh-TW" sz="2800" dirty="0">
                <a:solidFill>
                  <a:srgbClr val="000000"/>
                </a:solidFill>
                <a:latin typeface="微軟正黑體"/>
                <a:ea typeface="微軟正黑體"/>
                <a:cs typeface="Times New Roman" panose="02020603050405020304" pitchFamily="18" charset="0"/>
              </a:rPr>
              <a:t>(Relay architecture) </a:t>
            </a:r>
            <a:endParaRPr lang="en-US" altLang="zh-TW" sz="2800" dirty="0">
              <a:solidFill>
                <a:srgbClr val="420000"/>
              </a:solidFill>
              <a:latin typeface="微軟正黑體"/>
              <a:ea typeface="微軟正黑體"/>
            </a:endParaRPr>
          </a:p>
          <a:p>
            <a:r>
              <a:rPr lang="en-US" altLang="zh-TW" sz="2800" dirty="0">
                <a:solidFill>
                  <a:prstClr val="black"/>
                </a:solidFill>
                <a:latin typeface="微軟正黑體"/>
                <a:ea typeface="微軟正黑體"/>
              </a:rPr>
              <a:t>IEEE 802.16j </a:t>
            </a:r>
            <a:endParaRPr lang="zh-TW" altLang="en-US" sz="2800" dirty="0">
              <a:solidFill>
                <a:prstClr val="black"/>
              </a:solidFill>
              <a:latin typeface="微軟正黑體"/>
              <a:ea typeface="微軟正黑體"/>
            </a:endParaRPr>
          </a:p>
        </p:txBody>
      </p:sp>
    </p:spTree>
    <p:extLst>
      <p:ext uri="{BB962C8B-B14F-4D97-AF65-F5344CB8AC3E}">
        <p14:creationId xmlns:p14="http://schemas.microsoft.com/office/powerpoint/2010/main" val="345419270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626831" y="742916"/>
            <a:ext cx="4569795" cy="2909374"/>
          </a:xfrm>
          <a:prstGeom prst="rect">
            <a:avLst/>
          </a:prstGeom>
        </p:spPr>
      </p:pic>
      <p:sp>
        <p:nvSpPr>
          <p:cNvPr id="4" name="矩形 3"/>
          <p:cNvSpPr/>
          <p:nvPr/>
        </p:nvSpPr>
        <p:spPr>
          <a:xfrm>
            <a:off x="532457" y="707196"/>
            <a:ext cx="508473" cy="523220"/>
          </a:xfrm>
          <a:prstGeom prst="rect">
            <a:avLst/>
          </a:prstGeom>
        </p:spPr>
        <p:txBody>
          <a:bodyPr wrap="none">
            <a:spAutoFit/>
          </a:bodyPr>
          <a:lstStyle/>
          <a:p>
            <a:r>
              <a:rPr lang="en-US" altLang="zh-TW" sz="2800" dirty="0">
                <a:solidFill>
                  <a:srgbClr val="000000"/>
                </a:solidFill>
                <a:latin typeface="微軟正黑體"/>
              </a:rPr>
              <a:t>1)</a:t>
            </a:r>
            <a:endParaRPr lang="zh-TW" altLang="en-US" sz="2800" dirty="0">
              <a:solidFill>
                <a:prstClr val="black"/>
              </a:solidFill>
            </a:endParaRPr>
          </a:p>
        </p:txBody>
      </p:sp>
      <p:sp>
        <p:nvSpPr>
          <p:cNvPr id="5" name="矩形 4"/>
          <p:cNvSpPr/>
          <p:nvPr/>
        </p:nvSpPr>
        <p:spPr>
          <a:xfrm>
            <a:off x="4539752" y="2910444"/>
            <a:ext cx="508473" cy="523220"/>
          </a:xfrm>
          <a:prstGeom prst="rect">
            <a:avLst/>
          </a:prstGeom>
        </p:spPr>
        <p:txBody>
          <a:bodyPr wrap="none">
            <a:spAutoFit/>
          </a:bodyPr>
          <a:lstStyle/>
          <a:p>
            <a:r>
              <a:rPr lang="en-US" altLang="zh-TW" sz="2800" dirty="0">
                <a:solidFill>
                  <a:srgbClr val="000000"/>
                </a:solidFill>
                <a:latin typeface="微軟正黑體"/>
                <a:cs typeface="Times New Roman" panose="02020603050405020304" pitchFamily="18" charset="0"/>
              </a:rPr>
              <a:t>2)</a:t>
            </a:r>
            <a:endParaRPr lang="zh-TW" altLang="en-US" sz="2800" dirty="0">
              <a:solidFill>
                <a:prstClr val="black"/>
              </a:solidFill>
            </a:endParaRPr>
          </a:p>
        </p:txBody>
      </p:sp>
      <p:pic>
        <p:nvPicPr>
          <p:cNvPr id="6" name="圖片 5"/>
          <p:cNvPicPr>
            <a:picLocks noChangeAspect="1"/>
          </p:cNvPicPr>
          <p:nvPr/>
        </p:nvPicPr>
        <p:blipFill>
          <a:blip r:embed="rId3"/>
          <a:stretch>
            <a:fillRect/>
          </a:stretch>
        </p:blipFill>
        <p:spPr>
          <a:xfrm>
            <a:off x="4829269" y="2537544"/>
            <a:ext cx="3681595" cy="2686335"/>
          </a:xfrm>
          <a:prstGeom prst="rect">
            <a:avLst/>
          </a:prstGeom>
        </p:spPr>
      </p:pic>
      <p:sp>
        <p:nvSpPr>
          <p:cNvPr id="7" name="矩形 6"/>
          <p:cNvSpPr/>
          <p:nvPr/>
        </p:nvSpPr>
        <p:spPr>
          <a:xfrm>
            <a:off x="1551498" y="3759650"/>
            <a:ext cx="598241" cy="523220"/>
          </a:xfrm>
          <a:prstGeom prst="rect">
            <a:avLst/>
          </a:prstGeom>
        </p:spPr>
        <p:txBody>
          <a:bodyPr wrap="none">
            <a:spAutoFit/>
          </a:bodyPr>
          <a:lstStyle/>
          <a:p>
            <a:r>
              <a:rPr lang="en-US" altLang="zh-TW" sz="2800" dirty="0">
                <a:solidFill>
                  <a:srgbClr val="000000"/>
                </a:solidFill>
                <a:latin typeface="微軟正黑體"/>
              </a:rPr>
              <a:t>3) </a:t>
            </a:r>
            <a:endParaRPr lang="zh-TW" altLang="en-US" sz="2800" dirty="0">
              <a:solidFill>
                <a:prstClr val="black"/>
              </a:solidFill>
            </a:endParaRPr>
          </a:p>
        </p:txBody>
      </p:sp>
      <p:pic>
        <p:nvPicPr>
          <p:cNvPr id="8" name="圖片 7"/>
          <p:cNvPicPr>
            <a:picLocks noChangeAspect="1"/>
          </p:cNvPicPr>
          <p:nvPr/>
        </p:nvPicPr>
        <p:blipFill>
          <a:blip r:embed="rId4"/>
          <a:stretch>
            <a:fillRect/>
          </a:stretch>
        </p:blipFill>
        <p:spPr>
          <a:xfrm>
            <a:off x="1551487" y="3544929"/>
            <a:ext cx="4297602" cy="2862648"/>
          </a:xfrm>
          <a:prstGeom prst="rect">
            <a:avLst/>
          </a:prstGeom>
        </p:spPr>
      </p:pic>
      <p:sp>
        <p:nvSpPr>
          <p:cNvPr id="9" name="文字方塊 8"/>
          <p:cNvSpPr txBox="1"/>
          <p:nvPr/>
        </p:nvSpPr>
        <p:spPr>
          <a:xfrm>
            <a:off x="2306862" y="774309"/>
            <a:ext cx="5498926" cy="1015663"/>
          </a:xfrm>
          <a:prstGeom prst="rect">
            <a:avLst/>
          </a:prstGeom>
          <a:noFill/>
        </p:spPr>
        <p:txBody>
          <a:bodyPr wrap="square" rtlCol="0">
            <a:spAutoFit/>
          </a:bodyPr>
          <a:lstStyle/>
          <a:p>
            <a:pPr lvl="1" fontAlgn="base"/>
            <a:r>
              <a:rPr lang="zh-TW" altLang="zh-TW" sz="1400" dirty="0">
                <a:solidFill>
                  <a:srgbClr val="FF0000"/>
                </a:solidFill>
              </a:rPr>
              <a:t>星狀拓蹼</a:t>
            </a:r>
            <a:r>
              <a:rPr lang="en-US" altLang="zh-TW" sz="1400" dirty="0">
                <a:solidFill>
                  <a:srgbClr val="FF0000"/>
                </a:solidFill>
              </a:rPr>
              <a:t> (BS</a:t>
            </a:r>
            <a:r>
              <a:rPr lang="zh-TW" altLang="zh-TW" sz="1400" dirty="0">
                <a:solidFill>
                  <a:srgbClr val="FF0000"/>
                </a:solidFill>
              </a:rPr>
              <a:t>直接跟</a:t>
            </a:r>
            <a:r>
              <a:rPr lang="en-US" altLang="zh-TW" sz="1400" dirty="0">
                <a:solidFill>
                  <a:srgbClr val="FF0000"/>
                </a:solidFill>
              </a:rPr>
              <a:t>MSSs</a:t>
            </a:r>
            <a:r>
              <a:rPr lang="zh-TW" altLang="zh-TW" sz="1400" dirty="0">
                <a:solidFill>
                  <a:srgbClr val="FF0000"/>
                </a:solidFill>
              </a:rPr>
              <a:t>通訊</a:t>
            </a:r>
            <a:r>
              <a:rPr lang="en-US" altLang="zh-TW" sz="1400" dirty="0">
                <a:solidFill>
                  <a:srgbClr val="FF0000"/>
                </a:solidFill>
              </a:rPr>
              <a:t>), </a:t>
            </a:r>
            <a:r>
              <a:rPr lang="zh-TW" altLang="zh-TW" sz="1400" dirty="0">
                <a:solidFill>
                  <a:srgbClr val="FF0000"/>
                </a:solidFill>
              </a:rPr>
              <a:t>適合用戶端較少的區域</a:t>
            </a:r>
            <a:r>
              <a:rPr lang="en-US" altLang="zh-TW" sz="1400" dirty="0">
                <a:solidFill>
                  <a:srgbClr val="FF0000"/>
                </a:solidFill>
              </a:rPr>
              <a:t>, </a:t>
            </a:r>
            <a:r>
              <a:rPr lang="zh-TW" altLang="zh-TW" sz="1400" dirty="0">
                <a:solidFill>
                  <a:srgbClr val="FF0000"/>
                </a:solidFill>
              </a:rPr>
              <a:t>提供骨幹網路及高速傳輸服務</a:t>
            </a:r>
            <a:r>
              <a:rPr lang="en-US" altLang="zh-TW" sz="1400" dirty="0">
                <a:solidFill>
                  <a:srgbClr val="FF0000"/>
                </a:solidFill>
              </a:rPr>
              <a:t> (up to 70 Mbps) over long distances (up to 30 miles)</a:t>
            </a:r>
            <a:r>
              <a:rPr lang="zh-TW" altLang="zh-TW" sz="1400" dirty="0">
                <a:solidFill>
                  <a:srgbClr val="FF0000"/>
                </a:solidFill>
              </a:rPr>
              <a:t>。</a:t>
            </a:r>
          </a:p>
          <a:p>
            <a:endParaRPr lang="zh-TW" altLang="en-US" dirty="0">
              <a:solidFill>
                <a:prstClr val="black"/>
              </a:solidFill>
            </a:endParaRPr>
          </a:p>
        </p:txBody>
      </p:sp>
      <p:sp>
        <p:nvSpPr>
          <p:cNvPr id="10" name="文字方塊 9"/>
          <p:cNvSpPr txBox="1"/>
          <p:nvPr/>
        </p:nvSpPr>
        <p:spPr>
          <a:xfrm>
            <a:off x="4052612" y="2156403"/>
            <a:ext cx="4704009" cy="1231106"/>
          </a:xfrm>
          <a:prstGeom prst="rect">
            <a:avLst/>
          </a:prstGeom>
          <a:noFill/>
        </p:spPr>
        <p:txBody>
          <a:bodyPr wrap="square" rtlCol="0">
            <a:spAutoFit/>
          </a:bodyPr>
          <a:lstStyle/>
          <a:p>
            <a:pPr fontAlgn="base"/>
            <a:r>
              <a:rPr lang="zh-TW" altLang="zh-TW" sz="1400" dirty="0">
                <a:solidFill>
                  <a:srgbClr val="FF0000"/>
                </a:solidFill>
              </a:rPr>
              <a:t>目的：</a:t>
            </a:r>
            <a:r>
              <a:rPr lang="zh-TW" altLang="en-US" sz="1400" dirty="0">
                <a:solidFill>
                  <a:srgbClr val="FF0000"/>
                </a:solidFill>
              </a:rPr>
              <a:t>佈建</a:t>
            </a:r>
            <a:r>
              <a:rPr lang="en-US" altLang="zh-TW" sz="1400" dirty="0">
                <a:solidFill>
                  <a:srgbClr val="FF0000"/>
                </a:solidFill>
              </a:rPr>
              <a:t>relay stations</a:t>
            </a:r>
            <a:r>
              <a:rPr lang="zh-TW" altLang="en-US" sz="1400" dirty="0">
                <a:solidFill>
                  <a:srgbClr val="FF0000"/>
                </a:solidFill>
              </a:rPr>
              <a:t>來協助</a:t>
            </a:r>
            <a:r>
              <a:rPr lang="en-US" altLang="zh-TW" sz="1400" dirty="0">
                <a:solidFill>
                  <a:srgbClr val="FF0000"/>
                </a:solidFill>
              </a:rPr>
              <a:t>MSSs</a:t>
            </a:r>
            <a:r>
              <a:rPr lang="zh-TW" altLang="en-US" sz="1400" dirty="0">
                <a:solidFill>
                  <a:srgbClr val="FF0000"/>
                </a:solidFill>
              </a:rPr>
              <a:t>的傳輸</a:t>
            </a:r>
            <a:r>
              <a:rPr lang="en-US" altLang="zh-TW" sz="1400" dirty="0">
                <a:solidFill>
                  <a:srgbClr val="FF0000"/>
                </a:solidFill>
              </a:rPr>
              <a:t>,</a:t>
            </a:r>
            <a:r>
              <a:rPr lang="zh-TW" altLang="en-US" sz="1400" dirty="0">
                <a:solidFill>
                  <a:srgbClr val="FF0000"/>
                </a:solidFill>
              </a:rPr>
              <a:t> </a:t>
            </a:r>
            <a:r>
              <a:rPr lang="zh-TW" altLang="zh-TW" sz="1400" dirty="0">
                <a:solidFill>
                  <a:srgbClr val="FF0000"/>
                </a:solidFill>
              </a:rPr>
              <a:t>改善</a:t>
            </a:r>
            <a:r>
              <a:rPr lang="en-US" altLang="zh-TW" sz="1400" dirty="0">
                <a:solidFill>
                  <a:srgbClr val="FF0000"/>
                </a:solidFill>
              </a:rPr>
              <a:t>MSSs</a:t>
            </a:r>
            <a:r>
              <a:rPr lang="zh-TW" altLang="zh-TW" sz="1400" dirty="0">
                <a:solidFill>
                  <a:srgbClr val="FF0000"/>
                </a:solidFill>
              </a:rPr>
              <a:t>因</a:t>
            </a:r>
            <a:r>
              <a:rPr lang="en-US" altLang="zh-TW" sz="1400" dirty="0">
                <a:solidFill>
                  <a:srgbClr val="FF0000"/>
                </a:solidFill>
              </a:rPr>
              <a:t>”</a:t>
            </a:r>
            <a:r>
              <a:rPr lang="zh-TW" altLang="zh-TW" sz="1400" dirty="0">
                <a:solidFill>
                  <a:srgbClr val="FF0000"/>
                </a:solidFill>
              </a:rPr>
              <a:t>遮敝問題</a:t>
            </a:r>
            <a:r>
              <a:rPr lang="en-US" altLang="zh-TW" sz="1400" dirty="0">
                <a:solidFill>
                  <a:srgbClr val="FF0000"/>
                </a:solidFill>
              </a:rPr>
              <a:t>”(</a:t>
            </a:r>
            <a:r>
              <a:rPr lang="zh-TW" altLang="zh-TW" sz="1400" dirty="0">
                <a:solidFill>
                  <a:srgbClr val="FF0000"/>
                </a:solidFill>
              </a:rPr>
              <a:t>如：</a:t>
            </a:r>
            <a:r>
              <a:rPr lang="en-US" altLang="zh-TW" sz="1400" dirty="0">
                <a:solidFill>
                  <a:srgbClr val="FF0000"/>
                </a:solidFill>
              </a:rPr>
              <a:t>MSS4)</a:t>
            </a:r>
            <a:r>
              <a:rPr lang="zh-TW" altLang="zh-TW" sz="1400" dirty="0">
                <a:solidFill>
                  <a:srgbClr val="FF0000"/>
                </a:solidFill>
              </a:rPr>
              <a:t>或跟</a:t>
            </a:r>
            <a:r>
              <a:rPr lang="en-US" altLang="zh-TW" sz="1400" dirty="0">
                <a:solidFill>
                  <a:srgbClr val="FF0000"/>
                </a:solidFill>
              </a:rPr>
              <a:t>”BS</a:t>
            </a:r>
            <a:r>
              <a:rPr lang="zh-TW" altLang="zh-TW" sz="1400" dirty="0">
                <a:solidFill>
                  <a:srgbClr val="FF0000"/>
                </a:solidFill>
              </a:rPr>
              <a:t>距離較遠</a:t>
            </a:r>
            <a:r>
              <a:rPr lang="en-US" altLang="zh-TW" sz="1400" dirty="0">
                <a:solidFill>
                  <a:srgbClr val="FF0000"/>
                </a:solidFill>
              </a:rPr>
              <a:t>”(</a:t>
            </a:r>
            <a:r>
              <a:rPr lang="zh-TW" altLang="zh-TW" sz="1400" dirty="0">
                <a:solidFill>
                  <a:srgbClr val="FF0000"/>
                </a:solidFill>
              </a:rPr>
              <a:t>如：</a:t>
            </a:r>
            <a:r>
              <a:rPr lang="en-US" altLang="zh-TW" sz="1400" dirty="0">
                <a:solidFill>
                  <a:srgbClr val="FF0000"/>
                </a:solidFill>
              </a:rPr>
              <a:t>MSS1 and MSS5) </a:t>
            </a:r>
            <a:r>
              <a:rPr lang="zh-TW" altLang="zh-TW" sz="1400" dirty="0">
                <a:solidFill>
                  <a:srgbClr val="FF0000"/>
                </a:solidFill>
              </a:rPr>
              <a:t>導致訊號衰弱的問題。 適合用戶端密集度較高的區域，如：城市 </a:t>
            </a:r>
          </a:p>
          <a:p>
            <a:endParaRPr lang="zh-TW" altLang="en-US" dirty="0">
              <a:solidFill>
                <a:prstClr val="black"/>
              </a:solidFill>
            </a:endParaRPr>
          </a:p>
        </p:txBody>
      </p:sp>
      <p:sp>
        <p:nvSpPr>
          <p:cNvPr id="2" name="文字方塊 1"/>
          <p:cNvSpPr txBox="1"/>
          <p:nvPr/>
        </p:nvSpPr>
        <p:spPr>
          <a:xfrm>
            <a:off x="801711" y="5651609"/>
            <a:ext cx="4940086" cy="1015663"/>
          </a:xfrm>
          <a:prstGeom prst="rect">
            <a:avLst/>
          </a:prstGeom>
          <a:noFill/>
        </p:spPr>
        <p:txBody>
          <a:bodyPr wrap="square" rtlCol="0">
            <a:spAutoFit/>
          </a:bodyPr>
          <a:lstStyle/>
          <a:p>
            <a:pPr marL="0" lvl="1"/>
            <a:r>
              <a:rPr lang="zh-TW" altLang="zh-TW" sz="1400" dirty="0">
                <a:solidFill>
                  <a:srgbClr val="FF0000"/>
                </a:solidFill>
              </a:rPr>
              <a:t>利用固定式</a:t>
            </a:r>
            <a:r>
              <a:rPr lang="en-US" altLang="zh-TW" sz="1400" dirty="0">
                <a:solidFill>
                  <a:srgbClr val="FF0000"/>
                </a:solidFill>
              </a:rPr>
              <a:t>station</a:t>
            </a:r>
            <a:r>
              <a:rPr lang="zh-TW" altLang="zh-TW" sz="1400" dirty="0">
                <a:solidFill>
                  <a:srgbClr val="FF0000"/>
                </a:solidFill>
              </a:rPr>
              <a:t>佈建在建築物上方，提供建築物內部網路</a:t>
            </a:r>
            <a:r>
              <a:rPr lang="en-US" altLang="zh-TW" sz="1400" dirty="0">
                <a:solidFill>
                  <a:srgbClr val="FF0000"/>
                </a:solidFill>
              </a:rPr>
              <a:t>,</a:t>
            </a:r>
            <a:r>
              <a:rPr lang="zh-TW" altLang="en-US" sz="1400" dirty="0">
                <a:solidFill>
                  <a:srgbClr val="FF0000"/>
                </a:solidFill>
              </a:rPr>
              <a:t> 而其</a:t>
            </a:r>
            <a:r>
              <a:rPr lang="zh-TW" altLang="zh-TW" sz="1400" dirty="0">
                <a:solidFill>
                  <a:srgbClr val="FF0000"/>
                </a:solidFill>
              </a:rPr>
              <a:t>建構方式類似</a:t>
            </a:r>
            <a:r>
              <a:rPr lang="en-US" altLang="zh-TW" sz="1400" dirty="0">
                <a:solidFill>
                  <a:srgbClr val="FF0000"/>
                </a:solidFill>
              </a:rPr>
              <a:t>ad hoc</a:t>
            </a:r>
            <a:r>
              <a:rPr lang="zh-TW" altLang="zh-TW" sz="1400" dirty="0">
                <a:solidFill>
                  <a:srgbClr val="FF0000"/>
                </a:solidFill>
              </a:rPr>
              <a:t>，傳遞資料透過 </a:t>
            </a:r>
            <a:r>
              <a:rPr lang="en-US" altLang="zh-TW" sz="1400" dirty="0">
                <a:solidFill>
                  <a:srgbClr val="FF0000"/>
                </a:solidFill>
              </a:rPr>
              <a:t>multi-hop</a:t>
            </a:r>
            <a:r>
              <a:rPr lang="zh-TW" altLang="zh-TW" sz="1400" dirty="0">
                <a:solidFill>
                  <a:srgbClr val="FF0000"/>
                </a:solidFill>
              </a:rPr>
              <a:t>，覆蓋範圍相當廣，適合如：大型島國或大型都會。 </a:t>
            </a:r>
          </a:p>
          <a:p>
            <a:endParaRPr lang="zh-TW" altLang="en-US" dirty="0">
              <a:solidFill>
                <a:prstClr val="black"/>
              </a:solidFill>
            </a:endParaRPr>
          </a:p>
        </p:txBody>
      </p:sp>
    </p:spTree>
    <p:extLst>
      <p:ext uri="{BB962C8B-B14F-4D97-AF65-F5344CB8AC3E}">
        <p14:creationId xmlns:p14="http://schemas.microsoft.com/office/powerpoint/2010/main" val="123696828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2716637" y="965915"/>
            <a:ext cx="3528006" cy="707886"/>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zh-TW" altLang="en-US" sz="2000" b="1" dirty="0">
                <a:ln/>
                <a:solidFill>
                  <a:srgbClr val="44709D"/>
                </a:solidFill>
                <a:latin typeface="標楷體" panose="03000509000000000000" pitchFamily="65" charset="-120"/>
                <a:ea typeface="標楷體" panose="03000509000000000000" pitchFamily="65" charset="-120"/>
              </a:rPr>
              <a:t>以往</a:t>
            </a:r>
            <a:r>
              <a:rPr lang="en-US" altLang="zh-TW" sz="2000" b="1" dirty="0">
                <a:ln/>
                <a:solidFill>
                  <a:srgbClr val="44709D"/>
                </a:solidFill>
                <a:latin typeface="標楷體" panose="03000509000000000000" pitchFamily="65" charset="-120"/>
                <a:ea typeface="標楷體" panose="03000509000000000000" pitchFamily="65" charset="-120"/>
              </a:rPr>
              <a:t>IEEE 802.11</a:t>
            </a:r>
            <a:r>
              <a:rPr lang="zh-TW" altLang="en-US" sz="2000" b="1" dirty="0">
                <a:ln/>
                <a:solidFill>
                  <a:srgbClr val="44709D"/>
                </a:solidFill>
                <a:latin typeface="標楷體" panose="03000509000000000000" pitchFamily="65" charset="-120"/>
                <a:ea typeface="標楷體" panose="03000509000000000000" pitchFamily="65" charset="-120"/>
              </a:rPr>
              <a:t>的媒介存取方式</a:t>
            </a:r>
          </a:p>
        </p:txBody>
      </p:sp>
      <p:sp>
        <p:nvSpPr>
          <p:cNvPr id="5" name="向右箭號 4"/>
          <p:cNvSpPr/>
          <p:nvPr/>
        </p:nvSpPr>
        <p:spPr>
          <a:xfrm>
            <a:off x="5650607" y="933741"/>
            <a:ext cx="400854" cy="528033"/>
          </a:xfrm>
          <a:prstGeom prst="rightArrow">
            <a:avLst/>
          </a:prstGeom>
          <a:ln>
            <a:solidFill>
              <a:schemeClr val="tx1"/>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6" name="文字方塊 5"/>
          <p:cNvSpPr txBox="1"/>
          <p:nvPr/>
        </p:nvSpPr>
        <p:spPr>
          <a:xfrm>
            <a:off x="6123916" y="874591"/>
            <a:ext cx="2202287" cy="1200329"/>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altLang="zh-TW" sz="3600" b="1" dirty="0">
                <a:ln/>
                <a:solidFill>
                  <a:srgbClr val="44709D"/>
                </a:solidFill>
              </a:rPr>
              <a:t>CSMA/CA</a:t>
            </a:r>
            <a:endParaRPr lang="zh-TW" altLang="en-US" sz="3600" b="1" dirty="0">
              <a:ln/>
              <a:solidFill>
                <a:srgbClr val="44709D"/>
              </a:solidFill>
            </a:endParaRPr>
          </a:p>
        </p:txBody>
      </p:sp>
      <p:cxnSp>
        <p:nvCxnSpPr>
          <p:cNvPr id="8" name="直線接點 7"/>
          <p:cNvCxnSpPr/>
          <p:nvPr/>
        </p:nvCxnSpPr>
        <p:spPr>
          <a:xfrm>
            <a:off x="6123907" y="848809"/>
            <a:ext cx="1748306" cy="727656"/>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10" name="直線接點 9"/>
          <p:cNvCxnSpPr/>
          <p:nvPr/>
        </p:nvCxnSpPr>
        <p:spPr>
          <a:xfrm flipH="1">
            <a:off x="6244645" y="744785"/>
            <a:ext cx="1627568" cy="842370"/>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13" name="直線單箭頭接點 12"/>
          <p:cNvCxnSpPr/>
          <p:nvPr/>
        </p:nvCxnSpPr>
        <p:spPr>
          <a:xfrm flipH="1">
            <a:off x="5667513" y="1716940"/>
            <a:ext cx="456394" cy="347729"/>
          </a:xfrm>
          <a:prstGeom prst="straightConnector1">
            <a:avLst/>
          </a:prstGeom>
          <a:ln w="76200">
            <a:tailEnd type="triangle"/>
          </a:ln>
        </p:spPr>
        <p:style>
          <a:lnRef idx="3">
            <a:schemeClr val="accent4"/>
          </a:lnRef>
          <a:fillRef idx="0">
            <a:schemeClr val="accent4"/>
          </a:fillRef>
          <a:effectRef idx="2">
            <a:schemeClr val="accent4"/>
          </a:effectRef>
          <a:fontRef idx="minor">
            <a:schemeClr val="tx1"/>
          </a:fontRef>
        </p:style>
      </p:cxnSp>
      <p:sp>
        <p:nvSpPr>
          <p:cNvPr id="18" name="文字方塊 17"/>
          <p:cNvSpPr txBox="1"/>
          <p:nvPr/>
        </p:nvSpPr>
        <p:spPr>
          <a:xfrm>
            <a:off x="3643919" y="1923637"/>
            <a:ext cx="4414233" cy="1323439"/>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zh-TW" altLang="en-US" sz="4000" b="1" dirty="0">
                <a:ln/>
                <a:solidFill>
                  <a:srgbClr val="44709D"/>
                </a:solidFill>
                <a:latin typeface="標楷體" panose="03000509000000000000" pitchFamily="65" charset="-120"/>
                <a:ea typeface="標楷體" panose="03000509000000000000" pitchFamily="65" charset="-120"/>
              </a:rPr>
              <a:t>大範圍無線網路不適用</a:t>
            </a:r>
            <a:r>
              <a:rPr lang="en-US" altLang="zh-TW" sz="4000" b="1" dirty="0">
                <a:ln/>
                <a:solidFill>
                  <a:srgbClr val="44709D"/>
                </a:solidFill>
                <a:latin typeface="標楷體" panose="03000509000000000000" pitchFamily="65" charset="-120"/>
                <a:ea typeface="標楷體" panose="03000509000000000000" pitchFamily="65" charset="-120"/>
              </a:rPr>
              <a:t>!!!</a:t>
            </a:r>
            <a:endParaRPr lang="zh-TW" altLang="en-US" sz="4000" b="1" dirty="0">
              <a:ln/>
              <a:solidFill>
                <a:srgbClr val="44709D"/>
              </a:solidFill>
              <a:latin typeface="標楷體" panose="03000509000000000000" pitchFamily="65" charset="-120"/>
              <a:ea typeface="標楷體" panose="03000509000000000000" pitchFamily="65" charset="-120"/>
            </a:endParaRPr>
          </a:p>
        </p:txBody>
      </p:sp>
      <p:sp>
        <p:nvSpPr>
          <p:cNvPr id="19" name="橢圓 18"/>
          <p:cNvSpPr/>
          <p:nvPr/>
        </p:nvSpPr>
        <p:spPr>
          <a:xfrm>
            <a:off x="1195322" y="3944756"/>
            <a:ext cx="2523453" cy="1878143"/>
          </a:xfrm>
          <a:prstGeom prst="ellipse">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zh-TW" altLang="en-US">
              <a:solidFill>
                <a:prstClr val="white"/>
              </a:solidFill>
            </a:endParaRPr>
          </a:p>
        </p:txBody>
      </p:sp>
      <p:cxnSp>
        <p:nvCxnSpPr>
          <p:cNvPr id="21" name="直線單箭頭接點 20"/>
          <p:cNvCxnSpPr/>
          <p:nvPr/>
        </p:nvCxnSpPr>
        <p:spPr>
          <a:xfrm flipH="1" flipV="1">
            <a:off x="1430100" y="2794162"/>
            <a:ext cx="367048" cy="131364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p:nvPr/>
        </p:nvCxnSpPr>
        <p:spPr>
          <a:xfrm flipH="1" flipV="1">
            <a:off x="2138184" y="2559757"/>
            <a:ext cx="84112" cy="139572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flipV="1">
            <a:off x="2594471" y="2538205"/>
            <a:ext cx="131407" cy="139572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p:nvPr/>
        </p:nvCxnSpPr>
        <p:spPr>
          <a:xfrm flipV="1">
            <a:off x="2910888" y="2830488"/>
            <a:ext cx="374290" cy="121404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文字方塊 33"/>
          <p:cNvSpPr txBox="1"/>
          <p:nvPr/>
        </p:nvSpPr>
        <p:spPr>
          <a:xfrm>
            <a:off x="1346250" y="4326628"/>
            <a:ext cx="2551223" cy="2062103"/>
          </a:xfrm>
          <a:prstGeom prst="rect">
            <a:avLst/>
          </a:prstGeom>
          <a:noFill/>
        </p:spPr>
        <p:txBody>
          <a:bodyPr wrap="square" rtlCol="0">
            <a:spAutoFit/>
          </a:bodyPr>
          <a:lstStyle/>
          <a:p>
            <a:r>
              <a:rPr lang="en-US" altLang="zh-TW" sz="3200" b="1" dirty="0">
                <a:solidFill>
                  <a:srgbClr val="DEB340">
                    <a:lumMod val="50000"/>
                  </a:srgbClr>
                </a:solidFill>
                <a:latin typeface="Arial Unicode MS" panose="020B0604020202020204" pitchFamily="34" charset="-120"/>
                <a:ea typeface="Arial Unicode MS" panose="020B0604020202020204" pitchFamily="34" charset="-120"/>
                <a:cs typeface="Arial Unicode MS" panose="020B0604020202020204" pitchFamily="34" charset="-120"/>
              </a:rPr>
              <a:t>BS Scheduling Service Element</a:t>
            </a:r>
            <a:endParaRPr lang="zh-TW" altLang="en-US" sz="3200" b="1" dirty="0">
              <a:solidFill>
                <a:srgbClr val="DEB340">
                  <a:lumMod val="50000"/>
                </a:srgb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35" name="文字方塊 34"/>
          <p:cNvSpPr txBox="1"/>
          <p:nvPr/>
        </p:nvSpPr>
        <p:spPr>
          <a:xfrm>
            <a:off x="4082500" y="3933945"/>
            <a:ext cx="4262447" cy="181588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zh-TW" altLang="en-US" sz="2800" b="1" dirty="0">
                <a:ln/>
                <a:solidFill>
                  <a:srgbClr val="44709D"/>
                </a:solidFill>
                <a:latin typeface="標楷體" panose="03000509000000000000" pitchFamily="65" charset="-120"/>
                <a:ea typeface="標楷體" panose="03000509000000000000" pitchFamily="65" charset="-120"/>
              </a:rPr>
              <a:t>因此</a:t>
            </a:r>
            <a:r>
              <a:rPr lang="en-US" altLang="zh-TW" sz="2800" b="1" dirty="0">
                <a:ln/>
                <a:solidFill>
                  <a:srgbClr val="44709D"/>
                </a:solidFill>
                <a:latin typeface="標楷體" panose="03000509000000000000" pitchFamily="65" charset="-120"/>
                <a:ea typeface="標楷體" panose="03000509000000000000" pitchFamily="65" charset="-120"/>
              </a:rPr>
              <a:t>IEEE 802.16</a:t>
            </a:r>
            <a:r>
              <a:rPr lang="zh-TW" altLang="en-US" sz="2800" b="1" dirty="0">
                <a:ln/>
                <a:solidFill>
                  <a:srgbClr val="44709D"/>
                </a:solidFill>
                <a:latin typeface="標楷體" panose="03000509000000000000" pitchFamily="65" charset="-120"/>
                <a:ea typeface="標楷體" panose="03000509000000000000" pitchFamily="65" charset="-120"/>
              </a:rPr>
              <a:t>標準中</a:t>
            </a:r>
            <a:r>
              <a:rPr lang="en-US" altLang="zh-TW" sz="2800" b="1" dirty="0">
                <a:ln/>
                <a:solidFill>
                  <a:srgbClr val="44709D"/>
                </a:solidFill>
                <a:latin typeface="標楷體" panose="03000509000000000000" pitchFamily="65" charset="-120"/>
                <a:ea typeface="標楷體" panose="03000509000000000000" pitchFamily="65" charset="-120"/>
              </a:rPr>
              <a:t>,</a:t>
            </a:r>
            <a:r>
              <a:rPr lang="zh-TW" altLang="en-US" sz="2800" b="1" dirty="0">
                <a:ln/>
                <a:solidFill>
                  <a:srgbClr val="44709D"/>
                </a:solidFill>
                <a:latin typeface="標楷體" panose="03000509000000000000" pitchFamily="65" charset="-120"/>
                <a:ea typeface="標楷體" panose="03000509000000000000" pitchFamily="65" charset="-120"/>
              </a:rPr>
              <a:t>上傳與下載的頻寬配置都使交由基地台的排程服務元件先集中</a:t>
            </a:r>
            <a:r>
              <a:rPr lang="en-US" altLang="zh-TW" sz="2800" b="1" dirty="0">
                <a:ln/>
                <a:solidFill>
                  <a:srgbClr val="44709D"/>
                </a:solidFill>
                <a:latin typeface="標楷體" panose="03000509000000000000" pitchFamily="65" charset="-120"/>
                <a:ea typeface="標楷體" panose="03000509000000000000" pitchFamily="65" charset="-120"/>
              </a:rPr>
              <a:t>,</a:t>
            </a:r>
            <a:r>
              <a:rPr lang="zh-TW" altLang="en-US" sz="2800" b="1" dirty="0">
                <a:ln/>
                <a:solidFill>
                  <a:srgbClr val="44709D"/>
                </a:solidFill>
                <a:latin typeface="標楷體" panose="03000509000000000000" pitchFamily="65" charset="-120"/>
                <a:ea typeface="標楷體" panose="03000509000000000000" pitchFamily="65" charset="-120"/>
              </a:rPr>
              <a:t>再來分配</a:t>
            </a:r>
            <a:r>
              <a:rPr lang="en-US" altLang="zh-TW" sz="2800" b="1" dirty="0">
                <a:ln/>
                <a:solidFill>
                  <a:srgbClr val="44709D"/>
                </a:solidFill>
                <a:latin typeface="標楷體" panose="03000509000000000000" pitchFamily="65" charset="-120"/>
                <a:ea typeface="標楷體" panose="03000509000000000000" pitchFamily="65" charset="-120"/>
              </a:rPr>
              <a:t>~</a:t>
            </a:r>
            <a:endParaRPr lang="zh-TW" altLang="en-US" sz="2800" b="1" dirty="0">
              <a:ln/>
              <a:solidFill>
                <a:srgbClr val="44709D"/>
              </a:solidFill>
              <a:latin typeface="標楷體" panose="03000509000000000000" pitchFamily="65" charset="-120"/>
              <a:ea typeface="標楷體" panose="03000509000000000000" pitchFamily="65" charset="-120"/>
            </a:endParaRPr>
          </a:p>
        </p:txBody>
      </p:sp>
      <p:cxnSp>
        <p:nvCxnSpPr>
          <p:cNvPr id="36" name="直線單箭頭接點 35"/>
          <p:cNvCxnSpPr/>
          <p:nvPr/>
        </p:nvCxnSpPr>
        <p:spPr>
          <a:xfrm flipV="1">
            <a:off x="2035916" y="5704986"/>
            <a:ext cx="107861" cy="4457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p:nvPr/>
        </p:nvCxnSpPr>
        <p:spPr>
          <a:xfrm flipH="1" flipV="1">
            <a:off x="2745492" y="5720378"/>
            <a:ext cx="87418" cy="46749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p:nvPr/>
        </p:nvCxnSpPr>
        <p:spPr>
          <a:xfrm flipV="1">
            <a:off x="1409897" y="5457121"/>
            <a:ext cx="181047" cy="65719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flipH="1" flipV="1">
            <a:off x="3286240" y="5432650"/>
            <a:ext cx="184964" cy="71805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a:xfrm>
            <a:off x="1654169" y="5258401"/>
            <a:ext cx="2124959" cy="830997"/>
          </a:xfrm>
          <a:prstGeom prst="rect">
            <a:avLst/>
          </a:prstGeom>
          <a:noFill/>
        </p:spPr>
        <p:txBody>
          <a:bodyPr wrap="square" rtlCol="0">
            <a:spAutoFit/>
          </a:bodyPr>
          <a:lstStyle/>
          <a:p>
            <a:r>
              <a:rPr lang="zh-TW" altLang="en-US" sz="4800" dirty="0">
                <a:solidFill>
                  <a:srgbClr val="C00000"/>
                </a:solidFill>
                <a:latin typeface="標楷體" panose="03000509000000000000" pitchFamily="65" charset="-120"/>
                <a:ea typeface="標楷體" panose="03000509000000000000" pitchFamily="65" charset="-120"/>
              </a:rPr>
              <a:t>資料流</a:t>
            </a:r>
          </a:p>
        </p:txBody>
      </p:sp>
      <p:sp>
        <p:nvSpPr>
          <p:cNvPr id="48" name="文字方塊 47"/>
          <p:cNvSpPr txBox="1"/>
          <p:nvPr/>
        </p:nvSpPr>
        <p:spPr>
          <a:xfrm>
            <a:off x="1512879" y="2873380"/>
            <a:ext cx="2967773" cy="923330"/>
          </a:xfrm>
          <a:prstGeom prst="rect">
            <a:avLst/>
          </a:prstGeom>
          <a:noFill/>
        </p:spPr>
        <p:txBody>
          <a:bodyPr wrap="square" rtlCol="0">
            <a:spAutoFit/>
          </a:bodyPr>
          <a:lstStyle/>
          <a:p>
            <a:r>
              <a:rPr lang="zh-TW" altLang="en-US" sz="5400" dirty="0">
                <a:solidFill>
                  <a:srgbClr val="C00000"/>
                </a:solidFill>
                <a:latin typeface="標楷體" panose="03000509000000000000" pitchFamily="65" charset="-120"/>
                <a:ea typeface="標楷體" panose="03000509000000000000" pitchFamily="65" charset="-120"/>
              </a:rPr>
              <a:t>服務流</a:t>
            </a:r>
          </a:p>
        </p:txBody>
      </p:sp>
    </p:spTree>
    <p:extLst>
      <p:ext uri="{BB962C8B-B14F-4D97-AF65-F5344CB8AC3E}">
        <p14:creationId xmlns:p14="http://schemas.microsoft.com/office/powerpoint/2010/main" val="76016309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162"/>
          <p:cNvGrpSpPr/>
          <p:nvPr/>
        </p:nvGrpSpPr>
        <p:grpSpPr>
          <a:xfrm>
            <a:off x="534416" y="1199881"/>
            <a:ext cx="4724868" cy="1414530"/>
            <a:chOff x="469392" y="0"/>
            <a:chExt cx="7230619" cy="1676931"/>
          </a:xfrm>
        </p:grpSpPr>
        <p:sp>
          <p:nvSpPr>
            <p:cNvPr id="3" name="Rectangle 1943"/>
            <p:cNvSpPr/>
            <p:nvPr/>
          </p:nvSpPr>
          <p:spPr>
            <a:xfrm>
              <a:off x="469392" y="0"/>
              <a:ext cx="67395" cy="354229"/>
            </a:xfrm>
            <a:prstGeom prst="rect">
              <a:avLst/>
            </a:prstGeom>
            <a:ln>
              <a:noFill/>
            </a:ln>
          </p:spPr>
          <p:txBody>
            <a:bodyPr vert="eaVert" lIns="0" tIns="0" rIns="0" bIns="0" rtlCol="0">
              <a:noAutofit/>
            </a:bodyPr>
            <a:lstStyle/>
            <a:p>
              <a:pPr>
                <a:lnSpc>
                  <a:spcPct val="107000"/>
                </a:lnSpc>
                <a:spcAft>
                  <a:spcPts val="800"/>
                </a:spcAft>
              </a:pPr>
              <a:r>
                <a:rPr lang="zh-TW" altLang="en-US" sz="1600" kern="10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Rectangle 1944"/>
            <p:cNvSpPr/>
            <p:nvPr/>
          </p:nvSpPr>
          <p:spPr>
            <a:xfrm>
              <a:off x="469392" y="243838"/>
              <a:ext cx="67395" cy="354229"/>
            </a:xfrm>
            <a:prstGeom prst="rect">
              <a:avLst/>
            </a:prstGeom>
            <a:ln>
              <a:noFill/>
            </a:ln>
          </p:spPr>
          <p:txBody>
            <a:bodyPr vert="eaVert" lIns="0" tIns="0" rIns="0" bIns="0" rtlCol="0">
              <a:noAutofit/>
            </a:bodyPr>
            <a:lstStyle/>
            <a:p>
              <a:pPr>
                <a:lnSpc>
                  <a:spcPct val="107000"/>
                </a:lnSpc>
                <a:spcAft>
                  <a:spcPts val="800"/>
                </a:spcAft>
              </a:pPr>
              <a:r>
                <a:rPr lang="zh-TW" altLang="en-US" sz="1600" kern="10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 name="Rectangle 1945"/>
            <p:cNvSpPr/>
            <p:nvPr/>
          </p:nvSpPr>
          <p:spPr>
            <a:xfrm>
              <a:off x="469392" y="487676"/>
              <a:ext cx="67395" cy="354229"/>
            </a:xfrm>
            <a:prstGeom prst="rect">
              <a:avLst/>
            </a:prstGeom>
            <a:ln>
              <a:noFill/>
            </a:ln>
          </p:spPr>
          <p:txBody>
            <a:bodyPr vert="eaVert" lIns="0" tIns="0" rIns="0" bIns="0" rtlCol="0">
              <a:noAutofit/>
            </a:bodyPr>
            <a:lstStyle/>
            <a:p>
              <a:pPr>
                <a:lnSpc>
                  <a:spcPct val="107000"/>
                </a:lnSpc>
                <a:spcAft>
                  <a:spcPts val="800"/>
                </a:spcAft>
              </a:pPr>
              <a:r>
                <a:rPr lang="zh-TW" altLang="en-US" sz="1600" kern="10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ectangle 1947"/>
            <p:cNvSpPr/>
            <p:nvPr/>
          </p:nvSpPr>
          <p:spPr>
            <a:xfrm>
              <a:off x="469392" y="731521"/>
              <a:ext cx="134251" cy="354229"/>
            </a:xfrm>
            <a:prstGeom prst="rect">
              <a:avLst/>
            </a:prstGeom>
            <a:ln>
              <a:noFill/>
            </a:ln>
          </p:spPr>
          <p:txBody>
            <a:bodyPr vert="horz" lIns="0" tIns="0" rIns="0" bIns="0" rtlCol="0">
              <a:noAutofit/>
            </a:bodyPr>
            <a:lstStyle/>
            <a:p>
              <a:pPr>
                <a:lnSpc>
                  <a:spcPct val="107000"/>
                </a:lnSpc>
                <a:spcAft>
                  <a:spcPts val="800"/>
                </a:spcAft>
              </a:pPr>
              <a:r>
                <a:rPr lang="en-US" sz="1600"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8" name="Shape 1949"/>
            <p:cNvSpPr/>
            <p:nvPr/>
          </p:nvSpPr>
          <p:spPr>
            <a:xfrm>
              <a:off x="6379171" y="557968"/>
              <a:ext cx="414990" cy="579033"/>
            </a:xfrm>
            <a:custGeom>
              <a:avLst/>
              <a:gdLst/>
              <a:ahLst/>
              <a:cxnLst/>
              <a:rect l="0" t="0" r="0" b="0"/>
              <a:pathLst>
                <a:path w="414990" h="579033">
                  <a:moveTo>
                    <a:pt x="0" y="0"/>
                  </a:moveTo>
                  <a:lnTo>
                    <a:pt x="414990" y="0"/>
                  </a:lnTo>
                  <a:lnTo>
                    <a:pt x="414990" y="579033"/>
                  </a:lnTo>
                  <a:lnTo>
                    <a:pt x="0" y="579033"/>
                  </a:lnTo>
                  <a:close/>
                </a:path>
              </a:pathLst>
            </a:custGeom>
            <a:ln w="3055" cap="rnd">
              <a:custDash>
                <a:ds d="168400" sp="120286"/>
              </a:custDash>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9" name="Rectangle 1950"/>
            <p:cNvSpPr/>
            <p:nvPr/>
          </p:nvSpPr>
          <p:spPr>
            <a:xfrm>
              <a:off x="6433706" y="677776"/>
              <a:ext cx="406553" cy="205045"/>
            </a:xfrm>
            <a:prstGeom prst="rect">
              <a:avLst/>
            </a:prstGeom>
            <a:ln>
              <a:noFill/>
            </a:ln>
          </p:spPr>
          <p:txBody>
            <a:bodyPr vert="horz" lIns="0" tIns="0" rIns="0" bIns="0" rtlCol="0">
              <a:noAutofit/>
            </a:bodyPr>
            <a:lstStyle/>
            <a:p>
              <a:pPr>
                <a:lnSpc>
                  <a:spcPct val="107000"/>
                </a:lnSpc>
                <a:spcAft>
                  <a:spcPts val="800"/>
                </a:spcAft>
              </a:pPr>
              <a:r>
                <a:rPr lang="zh-TW" altLang="en-US" sz="1200" kern="100">
                  <a:solidFill>
                    <a:srgbClr val="000000"/>
                  </a:solidFill>
                  <a:latin typeface="Calibri" panose="020F0502020204030204" pitchFamily="34" charset="0"/>
                  <a:ea typeface="標楷體" panose="03000509000000000000" pitchFamily="65" charset="-120"/>
                  <a:cs typeface="標楷體" panose="03000509000000000000" pitchFamily="65" charset="-120"/>
                </a:rPr>
                <a:t>封包</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ectangle 1951"/>
            <p:cNvSpPr/>
            <p:nvPr/>
          </p:nvSpPr>
          <p:spPr>
            <a:xfrm>
              <a:off x="6548431" y="828057"/>
              <a:ext cx="101587" cy="273325"/>
            </a:xfrm>
            <a:prstGeom prst="rect">
              <a:avLst/>
            </a:prstGeom>
            <a:ln>
              <a:noFill/>
            </a:ln>
          </p:spPr>
          <p:txBody>
            <a:bodyPr vert="horz" lIns="0" tIns="0" rIns="0" bIns="0" rtlCol="0">
              <a:noAutofit/>
            </a:bodyPr>
            <a:lstStyle/>
            <a:p>
              <a:pPr>
                <a:lnSpc>
                  <a:spcPct val="107000"/>
                </a:lnSpc>
                <a:spcAft>
                  <a:spcPts val="800"/>
                </a:spcAft>
              </a:pPr>
              <a:r>
                <a:rPr lang="en-US" sz="1200" b="1"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4</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Shape 1952"/>
            <p:cNvSpPr/>
            <p:nvPr/>
          </p:nvSpPr>
          <p:spPr>
            <a:xfrm>
              <a:off x="1254429" y="1133361"/>
              <a:ext cx="5720804" cy="0"/>
            </a:xfrm>
            <a:custGeom>
              <a:avLst/>
              <a:gdLst/>
              <a:ahLst/>
              <a:cxnLst/>
              <a:rect l="0" t="0" r="0" b="0"/>
              <a:pathLst>
                <a:path w="5720804">
                  <a:moveTo>
                    <a:pt x="0" y="0"/>
                  </a:moveTo>
                  <a:lnTo>
                    <a:pt x="5720804" y="0"/>
                  </a:lnTo>
                </a:path>
              </a:pathLst>
            </a:custGeom>
            <a:ln w="15276"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12" name="Shape 1953"/>
            <p:cNvSpPr/>
            <p:nvPr/>
          </p:nvSpPr>
          <p:spPr>
            <a:xfrm>
              <a:off x="6963398" y="1085568"/>
              <a:ext cx="142070" cy="95584"/>
            </a:xfrm>
            <a:custGeom>
              <a:avLst/>
              <a:gdLst/>
              <a:ahLst/>
              <a:cxnLst/>
              <a:rect l="0" t="0" r="0" b="0"/>
              <a:pathLst>
                <a:path w="142070" h="95584">
                  <a:moveTo>
                    <a:pt x="0" y="0"/>
                  </a:moveTo>
                  <a:lnTo>
                    <a:pt x="142070" y="47792"/>
                  </a:lnTo>
                  <a:lnTo>
                    <a:pt x="0" y="95584"/>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pic>
          <p:nvPicPr>
            <p:cNvPr id="13" name="Picture 31217"/>
            <p:cNvPicPr/>
            <p:nvPr/>
          </p:nvPicPr>
          <p:blipFill>
            <a:blip r:embed="rId2"/>
            <a:stretch>
              <a:fillRect/>
            </a:stretch>
          </p:blipFill>
          <p:spPr>
            <a:xfrm>
              <a:off x="1809496" y="545996"/>
              <a:ext cx="423672" cy="588264"/>
            </a:xfrm>
            <a:prstGeom prst="rect">
              <a:avLst/>
            </a:prstGeom>
          </p:spPr>
        </p:pic>
        <p:sp>
          <p:nvSpPr>
            <p:cNvPr id="14" name="Shape 1955"/>
            <p:cNvSpPr/>
            <p:nvPr/>
          </p:nvSpPr>
          <p:spPr>
            <a:xfrm>
              <a:off x="1813760" y="550683"/>
              <a:ext cx="414989" cy="579033"/>
            </a:xfrm>
            <a:custGeom>
              <a:avLst/>
              <a:gdLst/>
              <a:ahLst/>
              <a:cxnLst/>
              <a:rect l="0" t="0" r="0" b="0"/>
              <a:pathLst>
                <a:path w="414989" h="579033">
                  <a:moveTo>
                    <a:pt x="0" y="0"/>
                  </a:moveTo>
                  <a:lnTo>
                    <a:pt x="414989" y="0"/>
                  </a:lnTo>
                  <a:lnTo>
                    <a:pt x="414989" y="579033"/>
                  </a:lnTo>
                  <a:lnTo>
                    <a:pt x="0" y="579033"/>
                  </a:lnTo>
                  <a:close/>
                </a:path>
              </a:pathLst>
            </a:custGeom>
            <a:ln w="3055"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15" name="Rectangle 1956"/>
            <p:cNvSpPr/>
            <p:nvPr/>
          </p:nvSpPr>
          <p:spPr>
            <a:xfrm>
              <a:off x="1868325" y="670493"/>
              <a:ext cx="406553" cy="205045"/>
            </a:xfrm>
            <a:prstGeom prst="rect">
              <a:avLst/>
            </a:prstGeom>
            <a:ln>
              <a:noFill/>
            </a:ln>
          </p:spPr>
          <p:txBody>
            <a:bodyPr vert="horz" lIns="0" tIns="0" rIns="0" bIns="0" rtlCol="0">
              <a:noAutofit/>
            </a:bodyPr>
            <a:lstStyle/>
            <a:p>
              <a:pPr>
                <a:lnSpc>
                  <a:spcPct val="107000"/>
                </a:lnSpc>
                <a:spcAft>
                  <a:spcPts val="800"/>
                </a:spcAft>
              </a:pPr>
              <a:r>
                <a:rPr lang="zh-TW" altLang="en-US" sz="1200" kern="100">
                  <a:solidFill>
                    <a:srgbClr val="000000"/>
                  </a:solidFill>
                  <a:latin typeface="Calibri" panose="020F0502020204030204" pitchFamily="34" charset="0"/>
                  <a:ea typeface="標楷體" panose="03000509000000000000" pitchFamily="65" charset="-120"/>
                  <a:cs typeface="標楷體" panose="03000509000000000000" pitchFamily="65" charset="-120"/>
                </a:rPr>
                <a:t>封包</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Rectangle 1957"/>
            <p:cNvSpPr/>
            <p:nvPr/>
          </p:nvSpPr>
          <p:spPr>
            <a:xfrm>
              <a:off x="1983050" y="820774"/>
              <a:ext cx="101588" cy="273325"/>
            </a:xfrm>
            <a:prstGeom prst="rect">
              <a:avLst/>
            </a:prstGeom>
            <a:ln>
              <a:noFill/>
            </a:ln>
          </p:spPr>
          <p:txBody>
            <a:bodyPr vert="horz" lIns="0" tIns="0" rIns="0" bIns="0" rtlCol="0">
              <a:noAutofit/>
            </a:bodyPr>
            <a:lstStyle/>
            <a:p>
              <a:pPr>
                <a:lnSpc>
                  <a:spcPct val="107000"/>
                </a:lnSpc>
                <a:spcAft>
                  <a:spcPts val="800"/>
                </a:spcAft>
              </a:pPr>
              <a:r>
                <a:rPr lang="en-US" sz="1200" b="1"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1</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17" name="Picture 31218"/>
            <p:cNvPicPr/>
            <p:nvPr/>
          </p:nvPicPr>
          <p:blipFill>
            <a:blip r:embed="rId2"/>
            <a:stretch>
              <a:fillRect/>
            </a:stretch>
          </p:blipFill>
          <p:spPr>
            <a:xfrm>
              <a:off x="4863592" y="545996"/>
              <a:ext cx="423672" cy="588264"/>
            </a:xfrm>
            <a:prstGeom prst="rect">
              <a:avLst/>
            </a:prstGeom>
          </p:spPr>
        </p:pic>
        <p:sp>
          <p:nvSpPr>
            <p:cNvPr id="18" name="Shape 1959"/>
            <p:cNvSpPr/>
            <p:nvPr/>
          </p:nvSpPr>
          <p:spPr>
            <a:xfrm>
              <a:off x="4869397" y="550683"/>
              <a:ext cx="414990" cy="579033"/>
            </a:xfrm>
            <a:custGeom>
              <a:avLst/>
              <a:gdLst/>
              <a:ahLst/>
              <a:cxnLst/>
              <a:rect l="0" t="0" r="0" b="0"/>
              <a:pathLst>
                <a:path w="414990" h="579033">
                  <a:moveTo>
                    <a:pt x="0" y="0"/>
                  </a:moveTo>
                  <a:lnTo>
                    <a:pt x="414990" y="0"/>
                  </a:lnTo>
                  <a:lnTo>
                    <a:pt x="414990" y="579033"/>
                  </a:lnTo>
                  <a:lnTo>
                    <a:pt x="0" y="579033"/>
                  </a:lnTo>
                  <a:close/>
                </a:path>
              </a:pathLst>
            </a:custGeom>
            <a:ln w="3055"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19" name="Rectangle 1960"/>
            <p:cNvSpPr/>
            <p:nvPr/>
          </p:nvSpPr>
          <p:spPr>
            <a:xfrm>
              <a:off x="4923941" y="670493"/>
              <a:ext cx="406553" cy="205045"/>
            </a:xfrm>
            <a:prstGeom prst="rect">
              <a:avLst/>
            </a:prstGeom>
            <a:ln>
              <a:noFill/>
            </a:ln>
          </p:spPr>
          <p:txBody>
            <a:bodyPr vert="horz" lIns="0" tIns="0" rIns="0" bIns="0" rtlCol="0">
              <a:noAutofit/>
            </a:bodyPr>
            <a:lstStyle/>
            <a:p>
              <a:pPr>
                <a:lnSpc>
                  <a:spcPct val="107000"/>
                </a:lnSpc>
                <a:spcAft>
                  <a:spcPts val="800"/>
                </a:spcAft>
              </a:pPr>
              <a:r>
                <a:rPr lang="zh-TW" altLang="en-US" sz="1200" kern="100">
                  <a:solidFill>
                    <a:srgbClr val="000000"/>
                  </a:solidFill>
                  <a:latin typeface="Calibri" panose="020F0502020204030204" pitchFamily="34" charset="0"/>
                  <a:ea typeface="標楷體" panose="03000509000000000000" pitchFamily="65" charset="-120"/>
                  <a:cs typeface="標楷體" panose="03000509000000000000" pitchFamily="65" charset="-120"/>
                </a:rPr>
                <a:t>封包</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Rectangle 1961"/>
            <p:cNvSpPr/>
            <p:nvPr/>
          </p:nvSpPr>
          <p:spPr>
            <a:xfrm>
              <a:off x="5038666" y="820774"/>
              <a:ext cx="101588" cy="273325"/>
            </a:xfrm>
            <a:prstGeom prst="rect">
              <a:avLst/>
            </a:prstGeom>
            <a:ln>
              <a:noFill/>
            </a:ln>
          </p:spPr>
          <p:txBody>
            <a:bodyPr vert="horz" lIns="0" tIns="0" rIns="0" bIns="0" rtlCol="0">
              <a:noAutofit/>
            </a:bodyPr>
            <a:lstStyle/>
            <a:p>
              <a:pPr>
                <a:lnSpc>
                  <a:spcPct val="107000"/>
                </a:lnSpc>
                <a:spcAft>
                  <a:spcPts val="800"/>
                </a:spcAft>
              </a:pPr>
              <a:r>
                <a:rPr lang="en-US" sz="1200" b="1"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3</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21" name="Picture 31219"/>
            <p:cNvPicPr/>
            <p:nvPr/>
          </p:nvPicPr>
          <p:blipFill>
            <a:blip r:embed="rId3"/>
            <a:stretch>
              <a:fillRect/>
            </a:stretch>
          </p:blipFill>
          <p:spPr>
            <a:xfrm>
              <a:off x="3317240" y="545996"/>
              <a:ext cx="423672" cy="588264"/>
            </a:xfrm>
            <a:prstGeom prst="rect">
              <a:avLst/>
            </a:prstGeom>
          </p:spPr>
        </p:pic>
        <p:sp>
          <p:nvSpPr>
            <p:cNvPr id="22" name="Shape 1963"/>
            <p:cNvSpPr/>
            <p:nvPr/>
          </p:nvSpPr>
          <p:spPr>
            <a:xfrm>
              <a:off x="3323533" y="550683"/>
              <a:ext cx="414990" cy="579033"/>
            </a:xfrm>
            <a:custGeom>
              <a:avLst/>
              <a:gdLst/>
              <a:ahLst/>
              <a:cxnLst/>
              <a:rect l="0" t="0" r="0" b="0"/>
              <a:pathLst>
                <a:path w="414990" h="579033">
                  <a:moveTo>
                    <a:pt x="0" y="0"/>
                  </a:moveTo>
                  <a:lnTo>
                    <a:pt x="414990" y="0"/>
                  </a:lnTo>
                  <a:lnTo>
                    <a:pt x="414990" y="579033"/>
                  </a:lnTo>
                  <a:lnTo>
                    <a:pt x="0" y="579033"/>
                  </a:lnTo>
                  <a:close/>
                </a:path>
              </a:pathLst>
            </a:custGeom>
            <a:ln w="3055"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23" name="Rectangle 1964"/>
            <p:cNvSpPr/>
            <p:nvPr/>
          </p:nvSpPr>
          <p:spPr>
            <a:xfrm>
              <a:off x="3378091" y="670493"/>
              <a:ext cx="406553" cy="205045"/>
            </a:xfrm>
            <a:prstGeom prst="rect">
              <a:avLst/>
            </a:prstGeom>
            <a:ln>
              <a:noFill/>
            </a:ln>
          </p:spPr>
          <p:txBody>
            <a:bodyPr vert="horz" lIns="0" tIns="0" rIns="0" bIns="0" rtlCol="0">
              <a:noAutofit/>
            </a:bodyPr>
            <a:lstStyle/>
            <a:p>
              <a:pPr>
                <a:lnSpc>
                  <a:spcPct val="107000"/>
                </a:lnSpc>
                <a:spcAft>
                  <a:spcPts val="800"/>
                </a:spcAft>
              </a:pPr>
              <a:r>
                <a:rPr lang="zh-TW" altLang="en-US" sz="1200" kern="100">
                  <a:solidFill>
                    <a:srgbClr val="000000"/>
                  </a:solidFill>
                  <a:latin typeface="Calibri" panose="020F0502020204030204" pitchFamily="34" charset="0"/>
                  <a:ea typeface="標楷體" panose="03000509000000000000" pitchFamily="65" charset="-120"/>
                  <a:cs typeface="標楷體" panose="03000509000000000000" pitchFamily="65" charset="-120"/>
                </a:rPr>
                <a:t>封包</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Rectangle 1965"/>
            <p:cNvSpPr/>
            <p:nvPr/>
          </p:nvSpPr>
          <p:spPr>
            <a:xfrm>
              <a:off x="3492816" y="820774"/>
              <a:ext cx="101588" cy="273325"/>
            </a:xfrm>
            <a:prstGeom prst="rect">
              <a:avLst/>
            </a:prstGeom>
            <a:ln>
              <a:noFill/>
            </a:ln>
          </p:spPr>
          <p:txBody>
            <a:bodyPr vert="horz" lIns="0" tIns="0" rIns="0" bIns="0" rtlCol="0">
              <a:noAutofit/>
            </a:bodyPr>
            <a:lstStyle/>
            <a:p>
              <a:pPr>
                <a:lnSpc>
                  <a:spcPct val="107000"/>
                </a:lnSpc>
                <a:spcAft>
                  <a:spcPts val="800"/>
                </a:spcAft>
              </a:pPr>
              <a:r>
                <a:rPr lang="en-US" sz="1200" b="1"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2</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5" name="Rectangle 1966"/>
            <p:cNvSpPr/>
            <p:nvPr/>
          </p:nvSpPr>
          <p:spPr>
            <a:xfrm>
              <a:off x="876652" y="189943"/>
              <a:ext cx="237033" cy="239213"/>
            </a:xfrm>
            <a:prstGeom prst="rect">
              <a:avLst/>
            </a:prstGeom>
            <a:ln>
              <a:noFill/>
            </a:ln>
          </p:spPr>
          <p:txBody>
            <a:bodyPr vert="eaVert" lIns="0" tIns="0" rIns="0" bIns="0" rtlCol="0">
              <a:noAutofit/>
            </a:bodyPr>
            <a:lstStyle/>
            <a:p>
              <a:pPr>
                <a:lnSpc>
                  <a:spcPct val="107000"/>
                </a:lnSpc>
                <a:spcAft>
                  <a:spcPts val="800"/>
                </a:spcAft>
              </a:pPr>
              <a:r>
                <a:rPr lang="zh-TW" altLang="en-US" sz="1400" kern="100">
                  <a:solidFill>
                    <a:srgbClr val="000000"/>
                  </a:solidFill>
                  <a:latin typeface="Calibri" panose="020F0502020204030204" pitchFamily="34" charset="0"/>
                  <a:ea typeface="標楷體" panose="03000509000000000000" pitchFamily="65" charset="-120"/>
                  <a:cs typeface="標楷體" panose="03000509000000000000" pitchFamily="65" charset="-120"/>
                </a:rPr>
                <a:t>封</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6" name="Rectangle 1967"/>
            <p:cNvSpPr/>
            <p:nvPr/>
          </p:nvSpPr>
          <p:spPr>
            <a:xfrm>
              <a:off x="876652" y="414947"/>
              <a:ext cx="237033" cy="239214"/>
            </a:xfrm>
            <a:prstGeom prst="rect">
              <a:avLst/>
            </a:prstGeom>
            <a:ln>
              <a:noFill/>
            </a:ln>
          </p:spPr>
          <p:txBody>
            <a:bodyPr vert="eaVert" lIns="0" tIns="0" rIns="0" bIns="0" rtlCol="0">
              <a:noAutofit/>
            </a:bodyPr>
            <a:lstStyle/>
            <a:p>
              <a:pPr>
                <a:lnSpc>
                  <a:spcPct val="107000"/>
                </a:lnSpc>
                <a:spcAft>
                  <a:spcPts val="800"/>
                </a:spcAft>
              </a:pPr>
              <a:r>
                <a:rPr lang="zh-TW" altLang="en-US" sz="1400" kern="100">
                  <a:solidFill>
                    <a:srgbClr val="000000"/>
                  </a:solidFill>
                  <a:latin typeface="Calibri" panose="020F0502020204030204" pitchFamily="34" charset="0"/>
                  <a:ea typeface="標楷體" panose="03000509000000000000" pitchFamily="65" charset="-120"/>
                  <a:cs typeface="標楷體" panose="03000509000000000000" pitchFamily="65" charset="-120"/>
                </a:rPr>
                <a:t>包</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Rectangle 1968"/>
            <p:cNvSpPr/>
            <p:nvPr/>
          </p:nvSpPr>
          <p:spPr>
            <a:xfrm>
              <a:off x="876652" y="639952"/>
              <a:ext cx="237033" cy="239214"/>
            </a:xfrm>
            <a:prstGeom prst="rect">
              <a:avLst/>
            </a:prstGeom>
            <a:ln>
              <a:noFill/>
            </a:ln>
          </p:spPr>
          <p:txBody>
            <a:bodyPr vert="eaVert" lIns="0" tIns="0" rIns="0" bIns="0" rtlCol="0">
              <a:noAutofit/>
            </a:bodyPr>
            <a:lstStyle/>
            <a:p>
              <a:pPr>
                <a:lnSpc>
                  <a:spcPct val="107000"/>
                </a:lnSpc>
                <a:spcAft>
                  <a:spcPts val="800"/>
                </a:spcAft>
              </a:pPr>
              <a:r>
                <a:rPr lang="zh-TW" altLang="en-US" sz="1400" kern="100">
                  <a:solidFill>
                    <a:srgbClr val="000000"/>
                  </a:solidFill>
                  <a:latin typeface="Calibri" panose="020F0502020204030204" pitchFamily="34" charset="0"/>
                  <a:ea typeface="標楷體" panose="03000509000000000000" pitchFamily="65" charset="-120"/>
                  <a:cs typeface="標楷體" panose="03000509000000000000" pitchFamily="65" charset="-120"/>
                </a:rPr>
                <a:t>大</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8" name="Rectangle 1969"/>
            <p:cNvSpPr/>
            <p:nvPr/>
          </p:nvSpPr>
          <p:spPr>
            <a:xfrm>
              <a:off x="876652" y="864957"/>
              <a:ext cx="237033" cy="239214"/>
            </a:xfrm>
            <a:prstGeom prst="rect">
              <a:avLst/>
            </a:prstGeom>
            <a:ln>
              <a:noFill/>
            </a:ln>
          </p:spPr>
          <p:txBody>
            <a:bodyPr vert="eaVert" lIns="0" tIns="0" rIns="0" bIns="0" rtlCol="0">
              <a:noAutofit/>
            </a:bodyPr>
            <a:lstStyle/>
            <a:p>
              <a:pPr>
                <a:lnSpc>
                  <a:spcPct val="107000"/>
                </a:lnSpc>
                <a:spcAft>
                  <a:spcPts val="800"/>
                </a:spcAft>
              </a:pPr>
              <a:r>
                <a:rPr lang="zh-TW" altLang="en-US" sz="1400" kern="100">
                  <a:solidFill>
                    <a:srgbClr val="000000"/>
                  </a:solidFill>
                  <a:latin typeface="Calibri" panose="020F0502020204030204" pitchFamily="34" charset="0"/>
                  <a:ea typeface="標楷體" panose="03000509000000000000" pitchFamily="65" charset="-120"/>
                  <a:cs typeface="標楷體" panose="03000509000000000000" pitchFamily="65" charset="-120"/>
                </a:rPr>
                <a:t>小</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9" name="Rectangle 1970"/>
            <p:cNvSpPr/>
            <p:nvPr/>
          </p:nvSpPr>
          <p:spPr>
            <a:xfrm>
              <a:off x="876652" y="1089961"/>
              <a:ext cx="237033" cy="239214"/>
            </a:xfrm>
            <a:prstGeom prst="rect">
              <a:avLst/>
            </a:prstGeom>
            <a:ln>
              <a:noFill/>
            </a:ln>
          </p:spPr>
          <p:txBody>
            <a:bodyPr vert="eaVert" lIns="0" tIns="0" rIns="0" bIns="0" rtlCol="0">
              <a:noAutofit/>
            </a:bodyPr>
            <a:lstStyle/>
            <a:p>
              <a:pPr>
                <a:lnSpc>
                  <a:spcPct val="107000"/>
                </a:lnSpc>
                <a:spcAft>
                  <a:spcPts val="800"/>
                </a:spcAft>
              </a:pPr>
              <a:r>
                <a:rPr lang="zh-TW" altLang="en-US" sz="1400" kern="100">
                  <a:solidFill>
                    <a:srgbClr val="000000"/>
                  </a:solidFill>
                  <a:latin typeface="Calibri" panose="020F0502020204030204" pitchFamily="34" charset="0"/>
                  <a:ea typeface="標楷體" panose="03000509000000000000" pitchFamily="65" charset="-120"/>
                  <a:cs typeface="標楷體" panose="03000509000000000000" pitchFamily="65" charset="-120"/>
                </a:rPr>
                <a:t>固</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Rectangle 1971"/>
            <p:cNvSpPr/>
            <p:nvPr/>
          </p:nvSpPr>
          <p:spPr>
            <a:xfrm>
              <a:off x="876652" y="1314966"/>
              <a:ext cx="237033" cy="239214"/>
            </a:xfrm>
            <a:prstGeom prst="rect">
              <a:avLst/>
            </a:prstGeom>
            <a:ln>
              <a:noFill/>
            </a:ln>
          </p:spPr>
          <p:txBody>
            <a:bodyPr vert="eaVert" lIns="0" tIns="0" rIns="0" bIns="0" rtlCol="0">
              <a:noAutofit/>
            </a:bodyPr>
            <a:lstStyle/>
            <a:p>
              <a:pPr>
                <a:lnSpc>
                  <a:spcPct val="107000"/>
                </a:lnSpc>
                <a:spcAft>
                  <a:spcPts val="800"/>
                </a:spcAft>
              </a:pPr>
              <a:r>
                <a:rPr lang="zh-TW" altLang="en-US" sz="2200" kern="100" baseline="30000">
                  <a:solidFill>
                    <a:srgbClr val="000000"/>
                  </a:solidFill>
                  <a:latin typeface="Calibri" panose="020F0502020204030204" pitchFamily="34" charset="0"/>
                  <a:ea typeface="標楷體" panose="03000509000000000000" pitchFamily="65" charset="-120"/>
                  <a:cs typeface="標楷體" panose="03000509000000000000" pitchFamily="65" charset="-120"/>
                </a:rPr>
                <a:t>定</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31" name="Rectangle 1972"/>
            <p:cNvSpPr/>
            <p:nvPr/>
          </p:nvSpPr>
          <p:spPr>
            <a:xfrm>
              <a:off x="6793034" y="1391047"/>
              <a:ext cx="474304" cy="239214"/>
            </a:xfrm>
            <a:prstGeom prst="rect">
              <a:avLst/>
            </a:prstGeom>
            <a:ln>
              <a:noFill/>
            </a:ln>
          </p:spPr>
          <p:txBody>
            <a:bodyPr vert="horz" lIns="0" tIns="0" rIns="0" bIns="0" rtlCol="0">
              <a:noAutofit/>
            </a:bodyPr>
            <a:lstStyle/>
            <a:p>
              <a:pPr>
                <a:lnSpc>
                  <a:spcPct val="107000"/>
                </a:lnSpc>
                <a:spcAft>
                  <a:spcPts val="800"/>
                </a:spcAft>
              </a:pPr>
              <a:r>
                <a:rPr lang="zh-TW" altLang="en-US" sz="1400" kern="100">
                  <a:solidFill>
                    <a:srgbClr val="000000"/>
                  </a:solidFill>
                  <a:latin typeface="Calibri" panose="020F0502020204030204" pitchFamily="34" charset="0"/>
                  <a:ea typeface="標楷體" panose="03000509000000000000" pitchFamily="65" charset="-120"/>
                  <a:cs typeface="標楷體" panose="03000509000000000000" pitchFamily="65" charset="-120"/>
                </a:rPr>
                <a:t>時間</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32" name="Shape 1973"/>
            <p:cNvSpPr/>
            <p:nvPr/>
          </p:nvSpPr>
          <p:spPr>
            <a:xfrm>
              <a:off x="2018057" y="1133361"/>
              <a:ext cx="1497553" cy="133528"/>
            </a:xfrm>
            <a:custGeom>
              <a:avLst/>
              <a:gdLst/>
              <a:ahLst/>
              <a:cxnLst/>
              <a:rect l="0" t="0" r="0" b="0"/>
              <a:pathLst>
                <a:path w="1497553" h="133528">
                  <a:moveTo>
                    <a:pt x="0" y="0"/>
                  </a:moveTo>
                  <a:cubicBezTo>
                    <a:pt x="0" y="73750"/>
                    <a:pt x="306967" y="133528"/>
                    <a:pt x="685628" y="133528"/>
                  </a:cubicBezTo>
                  <a:cubicBezTo>
                    <a:pt x="1134044" y="133528"/>
                    <a:pt x="1497553" y="73750"/>
                    <a:pt x="1497553" y="0"/>
                  </a:cubicBezTo>
                  <a:lnTo>
                    <a:pt x="1497553" y="0"/>
                  </a:lnTo>
                </a:path>
              </a:pathLst>
            </a:custGeom>
            <a:ln w="3055" cap="rnd">
              <a:custDash>
                <a:ds d="168400" sp="120286"/>
              </a:custDash>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33" name="Shape 1974"/>
            <p:cNvSpPr/>
            <p:nvPr/>
          </p:nvSpPr>
          <p:spPr>
            <a:xfrm>
              <a:off x="1982921" y="1133361"/>
              <a:ext cx="70271" cy="35458"/>
            </a:xfrm>
            <a:custGeom>
              <a:avLst/>
              <a:gdLst/>
              <a:ahLst/>
              <a:cxnLst/>
              <a:rect l="0" t="0" r="0" b="0"/>
              <a:pathLst>
                <a:path w="70271" h="35458">
                  <a:moveTo>
                    <a:pt x="70271" y="35458"/>
                  </a:moveTo>
                  <a:lnTo>
                    <a:pt x="35135" y="0"/>
                  </a:lnTo>
                  <a:lnTo>
                    <a:pt x="0" y="35458"/>
                  </a:lnTo>
                </a:path>
              </a:pathLst>
            </a:custGeom>
            <a:ln w="3055"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34" name="Shape 1975"/>
            <p:cNvSpPr/>
            <p:nvPr/>
          </p:nvSpPr>
          <p:spPr>
            <a:xfrm>
              <a:off x="3480478" y="1133362"/>
              <a:ext cx="70271" cy="35458"/>
            </a:xfrm>
            <a:custGeom>
              <a:avLst/>
              <a:gdLst/>
              <a:ahLst/>
              <a:cxnLst/>
              <a:rect l="0" t="0" r="0" b="0"/>
              <a:pathLst>
                <a:path w="70271" h="35458">
                  <a:moveTo>
                    <a:pt x="70271" y="35458"/>
                  </a:moveTo>
                  <a:lnTo>
                    <a:pt x="35135" y="0"/>
                  </a:lnTo>
                  <a:lnTo>
                    <a:pt x="0" y="35458"/>
                  </a:lnTo>
                </a:path>
              </a:pathLst>
            </a:custGeom>
            <a:ln w="3055"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35" name="Shape 1976"/>
            <p:cNvSpPr/>
            <p:nvPr/>
          </p:nvSpPr>
          <p:spPr>
            <a:xfrm>
              <a:off x="3525207" y="1133362"/>
              <a:ext cx="1497552" cy="133528"/>
            </a:xfrm>
            <a:custGeom>
              <a:avLst/>
              <a:gdLst/>
              <a:ahLst/>
              <a:cxnLst/>
              <a:rect l="0" t="0" r="0" b="0"/>
              <a:pathLst>
                <a:path w="1497552" h="133528">
                  <a:moveTo>
                    <a:pt x="0" y="0"/>
                  </a:moveTo>
                  <a:cubicBezTo>
                    <a:pt x="0" y="73750"/>
                    <a:pt x="306967" y="133528"/>
                    <a:pt x="685628" y="133528"/>
                  </a:cubicBezTo>
                  <a:cubicBezTo>
                    <a:pt x="1134044" y="133528"/>
                    <a:pt x="1497552" y="73750"/>
                    <a:pt x="1497552" y="0"/>
                  </a:cubicBezTo>
                  <a:lnTo>
                    <a:pt x="1497552" y="0"/>
                  </a:lnTo>
                </a:path>
              </a:pathLst>
            </a:custGeom>
            <a:ln w="3055" cap="rnd">
              <a:custDash>
                <a:ds d="168400" sp="120286"/>
              </a:custDash>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36" name="Shape 1977"/>
            <p:cNvSpPr/>
            <p:nvPr/>
          </p:nvSpPr>
          <p:spPr>
            <a:xfrm>
              <a:off x="3490072" y="1133362"/>
              <a:ext cx="70271" cy="35458"/>
            </a:xfrm>
            <a:custGeom>
              <a:avLst/>
              <a:gdLst/>
              <a:ahLst/>
              <a:cxnLst/>
              <a:rect l="0" t="0" r="0" b="0"/>
              <a:pathLst>
                <a:path w="70271" h="35458">
                  <a:moveTo>
                    <a:pt x="70271" y="35458"/>
                  </a:moveTo>
                  <a:lnTo>
                    <a:pt x="35135" y="0"/>
                  </a:lnTo>
                  <a:lnTo>
                    <a:pt x="0" y="35458"/>
                  </a:lnTo>
                </a:path>
              </a:pathLst>
            </a:custGeom>
            <a:ln w="3055"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37" name="Shape 1978"/>
            <p:cNvSpPr/>
            <p:nvPr/>
          </p:nvSpPr>
          <p:spPr>
            <a:xfrm>
              <a:off x="4987628" y="1133362"/>
              <a:ext cx="70271" cy="35458"/>
            </a:xfrm>
            <a:custGeom>
              <a:avLst/>
              <a:gdLst/>
              <a:ahLst/>
              <a:cxnLst/>
              <a:rect l="0" t="0" r="0" b="0"/>
              <a:pathLst>
                <a:path w="70271" h="35458">
                  <a:moveTo>
                    <a:pt x="70271" y="35458"/>
                  </a:moveTo>
                  <a:lnTo>
                    <a:pt x="35135" y="0"/>
                  </a:lnTo>
                  <a:lnTo>
                    <a:pt x="0" y="35458"/>
                  </a:lnTo>
                </a:path>
              </a:pathLst>
            </a:custGeom>
            <a:ln w="3055"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38" name="Shape 1979"/>
            <p:cNvSpPr/>
            <p:nvPr/>
          </p:nvSpPr>
          <p:spPr>
            <a:xfrm>
              <a:off x="5022763" y="1133362"/>
              <a:ext cx="1497552" cy="133528"/>
            </a:xfrm>
            <a:custGeom>
              <a:avLst/>
              <a:gdLst/>
              <a:ahLst/>
              <a:cxnLst/>
              <a:rect l="0" t="0" r="0" b="0"/>
              <a:pathLst>
                <a:path w="1497552" h="133528">
                  <a:moveTo>
                    <a:pt x="0" y="0"/>
                  </a:moveTo>
                  <a:cubicBezTo>
                    <a:pt x="0" y="73750"/>
                    <a:pt x="306967" y="133528"/>
                    <a:pt x="685628" y="133528"/>
                  </a:cubicBezTo>
                  <a:cubicBezTo>
                    <a:pt x="1134044" y="133528"/>
                    <a:pt x="1497552" y="73750"/>
                    <a:pt x="1497552" y="0"/>
                  </a:cubicBezTo>
                  <a:lnTo>
                    <a:pt x="1497552" y="0"/>
                  </a:lnTo>
                </a:path>
              </a:pathLst>
            </a:custGeom>
            <a:ln w="3055" cap="rnd">
              <a:custDash>
                <a:ds d="168400" sp="120286"/>
              </a:custDash>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39" name="Shape 1980"/>
            <p:cNvSpPr/>
            <p:nvPr/>
          </p:nvSpPr>
          <p:spPr>
            <a:xfrm>
              <a:off x="4987628" y="1133362"/>
              <a:ext cx="70271" cy="35458"/>
            </a:xfrm>
            <a:custGeom>
              <a:avLst/>
              <a:gdLst/>
              <a:ahLst/>
              <a:cxnLst/>
              <a:rect l="0" t="0" r="0" b="0"/>
              <a:pathLst>
                <a:path w="70271" h="35458">
                  <a:moveTo>
                    <a:pt x="70271" y="35458"/>
                  </a:moveTo>
                  <a:lnTo>
                    <a:pt x="35135" y="0"/>
                  </a:lnTo>
                  <a:lnTo>
                    <a:pt x="0" y="35458"/>
                  </a:lnTo>
                </a:path>
              </a:pathLst>
            </a:custGeom>
            <a:ln w="3055"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40" name="Shape 1981"/>
            <p:cNvSpPr/>
            <p:nvPr/>
          </p:nvSpPr>
          <p:spPr>
            <a:xfrm>
              <a:off x="6485184" y="1133363"/>
              <a:ext cx="70271" cy="35458"/>
            </a:xfrm>
            <a:custGeom>
              <a:avLst/>
              <a:gdLst/>
              <a:ahLst/>
              <a:cxnLst/>
              <a:rect l="0" t="0" r="0" b="0"/>
              <a:pathLst>
                <a:path w="70271" h="35458">
                  <a:moveTo>
                    <a:pt x="70271" y="35458"/>
                  </a:moveTo>
                  <a:lnTo>
                    <a:pt x="35136" y="0"/>
                  </a:lnTo>
                  <a:lnTo>
                    <a:pt x="0" y="35458"/>
                  </a:lnTo>
                </a:path>
              </a:pathLst>
            </a:custGeom>
            <a:ln w="3055"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41" name="Rectangle 1982"/>
            <p:cNvSpPr/>
            <p:nvPr/>
          </p:nvSpPr>
          <p:spPr>
            <a:xfrm>
              <a:off x="3738645" y="1399441"/>
              <a:ext cx="1423384" cy="239214"/>
            </a:xfrm>
            <a:prstGeom prst="rect">
              <a:avLst/>
            </a:prstGeom>
            <a:ln>
              <a:noFill/>
            </a:ln>
          </p:spPr>
          <p:txBody>
            <a:bodyPr vert="horz" lIns="0" tIns="0" rIns="0" bIns="0" rtlCol="0">
              <a:noAutofit/>
            </a:bodyPr>
            <a:lstStyle/>
            <a:p>
              <a:pPr>
                <a:lnSpc>
                  <a:spcPct val="107000"/>
                </a:lnSpc>
                <a:spcAft>
                  <a:spcPts val="800"/>
                </a:spcAft>
              </a:pPr>
              <a:r>
                <a:rPr lang="zh-TW" altLang="en-US" sz="1400" kern="100">
                  <a:solidFill>
                    <a:srgbClr val="000000"/>
                  </a:solidFill>
                  <a:latin typeface="Calibri" panose="020F0502020204030204" pitchFamily="34" charset="0"/>
                  <a:ea typeface="標楷體" panose="03000509000000000000" pitchFamily="65" charset="-120"/>
                  <a:cs typeface="標楷體" panose="03000509000000000000" pitchFamily="65" charset="-120"/>
                </a:rPr>
                <a:t>產生時間固定</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2" name="Shape 1983"/>
            <p:cNvSpPr/>
            <p:nvPr/>
          </p:nvSpPr>
          <p:spPr>
            <a:xfrm>
              <a:off x="3133100" y="652442"/>
              <a:ext cx="0" cy="387654"/>
            </a:xfrm>
            <a:custGeom>
              <a:avLst/>
              <a:gdLst/>
              <a:ahLst/>
              <a:cxnLst/>
              <a:rect l="0" t="0" r="0" b="0"/>
              <a:pathLst>
                <a:path h="387654">
                  <a:moveTo>
                    <a:pt x="0" y="0"/>
                  </a:moveTo>
                  <a:lnTo>
                    <a:pt x="0" y="387654"/>
                  </a:lnTo>
                </a:path>
              </a:pathLst>
            </a:custGeom>
            <a:ln w="3055"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43" name="Shape 1984"/>
            <p:cNvSpPr/>
            <p:nvPr/>
          </p:nvSpPr>
          <p:spPr>
            <a:xfrm>
              <a:off x="3097963" y="554929"/>
              <a:ext cx="70271" cy="106375"/>
            </a:xfrm>
            <a:custGeom>
              <a:avLst/>
              <a:gdLst/>
              <a:ahLst/>
              <a:cxnLst/>
              <a:rect l="0" t="0" r="0" b="0"/>
              <a:pathLst>
                <a:path w="70271" h="106375">
                  <a:moveTo>
                    <a:pt x="35135" y="0"/>
                  </a:moveTo>
                  <a:lnTo>
                    <a:pt x="70271" y="106375"/>
                  </a:lnTo>
                  <a:lnTo>
                    <a:pt x="0" y="106375"/>
                  </a:lnTo>
                  <a:lnTo>
                    <a:pt x="35135"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44" name="Shape 1985"/>
            <p:cNvSpPr/>
            <p:nvPr/>
          </p:nvSpPr>
          <p:spPr>
            <a:xfrm>
              <a:off x="3097963" y="1031234"/>
              <a:ext cx="70271" cy="106375"/>
            </a:xfrm>
            <a:custGeom>
              <a:avLst/>
              <a:gdLst/>
              <a:ahLst/>
              <a:cxnLst/>
              <a:rect l="0" t="0" r="0" b="0"/>
              <a:pathLst>
                <a:path w="70271" h="106375">
                  <a:moveTo>
                    <a:pt x="0" y="0"/>
                  </a:moveTo>
                  <a:lnTo>
                    <a:pt x="70271" y="0"/>
                  </a:lnTo>
                  <a:lnTo>
                    <a:pt x="35135" y="106375"/>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45" name="Shape 1986"/>
            <p:cNvSpPr/>
            <p:nvPr/>
          </p:nvSpPr>
          <p:spPr>
            <a:xfrm>
              <a:off x="3046494" y="554932"/>
              <a:ext cx="170808" cy="0"/>
            </a:xfrm>
            <a:custGeom>
              <a:avLst/>
              <a:gdLst/>
              <a:ahLst/>
              <a:cxnLst/>
              <a:rect l="0" t="0" r="0" b="0"/>
              <a:pathLst>
                <a:path w="170808">
                  <a:moveTo>
                    <a:pt x="0" y="0"/>
                  </a:moveTo>
                  <a:lnTo>
                    <a:pt x="170808" y="0"/>
                  </a:lnTo>
                </a:path>
              </a:pathLst>
            </a:custGeom>
            <a:ln w="3055"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46" name="Shape 1987"/>
            <p:cNvSpPr/>
            <p:nvPr/>
          </p:nvSpPr>
          <p:spPr>
            <a:xfrm>
              <a:off x="3048899" y="1134940"/>
              <a:ext cx="170808" cy="0"/>
            </a:xfrm>
            <a:custGeom>
              <a:avLst/>
              <a:gdLst/>
              <a:ahLst/>
              <a:cxnLst/>
              <a:rect l="0" t="0" r="0" b="0"/>
              <a:pathLst>
                <a:path w="170808">
                  <a:moveTo>
                    <a:pt x="0" y="0"/>
                  </a:moveTo>
                  <a:lnTo>
                    <a:pt x="170808" y="0"/>
                  </a:lnTo>
                </a:path>
              </a:pathLst>
            </a:custGeom>
            <a:ln w="3055"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47" name="Shape 1988"/>
            <p:cNvSpPr/>
            <p:nvPr/>
          </p:nvSpPr>
          <p:spPr>
            <a:xfrm>
              <a:off x="4669749" y="646374"/>
              <a:ext cx="0" cy="387654"/>
            </a:xfrm>
            <a:custGeom>
              <a:avLst/>
              <a:gdLst/>
              <a:ahLst/>
              <a:cxnLst/>
              <a:rect l="0" t="0" r="0" b="0"/>
              <a:pathLst>
                <a:path h="387654">
                  <a:moveTo>
                    <a:pt x="0" y="0"/>
                  </a:moveTo>
                  <a:lnTo>
                    <a:pt x="0" y="387654"/>
                  </a:lnTo>
                </a:path>
              </a:pathLst>
            </a:custGeom>
            <a:ln w="3055"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48" name="Shape 1989"/>
            <p:cNvSpPr/>
            <p:nvPr/>
          </p:nvSpPr>
          <p:spPr>
            <a:xfrm>
              <a:off x="4634613" y="548860"/>
              <a:ext cx="70271" cy="106375"/>
            </a:xfrm>
            <a:custGeom>
              <a:avLst/>
              <a:gdLst/>
              <a:ahLst/>
              <a:cxnLst/>
              <a:rect l="0" t="0" r="0" b="0"/>
              <a:pathLst>
                <a:path w="70271" h="106375">
                  <a:moveTo>
                    <a:pt x="35135" y="0"/>
                  </a:moveTo>
                  <a:lnTo>
                    <a:pt x="70271" y="106375"/>
                  </a:lnTo>
                  <a:lnTo>
                    <a:pt x="0" y="106375"/>
                  </a:lnTo>
                  <a:lnTo>
                    <a:pt x="35135"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49" name="Shape 1990"/>
            <p:cNvSpPr/>
            <p:nvPr/>
          </p:nvSpPr>
          <p:spPr>
            <a:xfrm>
              <a:off x="4634612" y="1025165"/>
              <a:ext cx="70271" cy="106375"/>
            </a:xfrm>
            <a:custGeom>
              <a:avLst/>
              <a:gdLst/>
              <a:ahLst/>
              <a:cxnLst/>
              <a:rect l="0" t="0" r="0" b="0"/>
              <a:pathLst>
                <a:path w="70271" h="106375">
                  <a:moveTo>
                    <a:pt x="0" y="0"/>
                  </a:moveTo>
                  <a:lnTo>
                    <a:pt x="70271" y="0"/>
                  </a:lnTo>
                  <a:lnTo>
                    <a:pt x="35135" y="106375"/>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50" name="Shape 1991"/>
            <p:cNvSpPr/>
            <p:nvPr/>
          </p:nvSpPr>
          <p:spPr>
            <a:xfrm>
              <a:off x="4583143" y="548864"/>
              <a:ext cx="170808" cy="0"/>
            </a:xfrm>
            <a:custGeom>
              <a:avLst/>
              <a:gdLst/>
              <a:ahLst/>
              <a:cxnLst/>
              <a:rect l="0" t="0" r="0" b="0"/>
              <a:pathLst>
                <a:path w="170808">
                  <a:moveTo>
                    <a:pt x="0" y="0"/>
                  </a:moveTo>
                  <a:lnTo>
                    <a:pt x="170808" y="0"/>
                  </a:lnTo>
                </a:path>
              </a:pathLst>
            </a:custGeom>
            <a:ln w="3055"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51" name="Shape 1992"/>
            <p:cNvSpPr/>
            <p:nvPr/>
          </p:nvSpPr>
          <p:spPr>
            <a:xfrm>
              <a:off x="4585549" y="1128871"/>
              <a:ext cx="170808" cy="0"/>
            </a:xfrm>
            <a:custGeom>
              <a:avLst/>
              <a:gdLst/>
              <a:ahLst/>
              <a:cxnLst/>
              <a:rect l="0" t="0" r="0" b="0"/>
              <a:pathLst>
                <a:path w="170808">
                  <a:moveTo>
                    <a:pt x="0" y="0"/>
                  </a:moveTo>
                  <a:lnTo>
                    <a:pt x="170808" y="0"/>
                  </a:lnTo>
                </a:path>
              </a:pathLst>
            </a:custGeom>
            <a:ln w="3055"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52" name="Shape 1993"/>
            <p:cNvSpPr/>
            <p:nvPr/>
          </p:nvSpPr>
          <p:spPr>
            <a:xfrm>
              <a:off x="1618101" y="646375"/>
              <a:ext cx="0" cy="387654"/>
            </a:xfrm>
            <a:custGeom>
              <a:avLst/>
              <a:gdLst/>
              <a:ahLst/>
              <a:cxnLst/>
              <a:rect l="0" t="0" r="0" b="0"/>
              <a:pathLst>
                <a:path h="387654">
                  <a:moveTo>
                    <a:pt x="0" y="0"/>
                  </a:moveTo>
                  <a:lnTo>
                    <a:pt x="0" y="387654"/>
                  </a:lnTo>
                </a:path>
              </a:pathLst>
            </a:custGeom>
            <a:ln w="3055"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53" name="Shape 1994"/>
            <p:cNvSpPr/>
            <p:nvPr/>
          </p:nvSpPr>
          <p:spPr>
            <a:xfrm>
              <a:off x="1582965" y="548860"/>
              <a:ext cx="70271" cy="106375"/>
            </a:xfrm>
            <a:custGeom>
              <a:avLst/>
              <a:gdLst/>
              <a:ahLst/>
              <a:cxnLst/>
              <a:rect l="0" t="0" r="0" b="0"/>
              <a:pathLst>
                <a:path w="70271" h="106375">
                  <a:moveTo>
                    <a:pt x="35135" y="0"/>
                  </a:moveTo>
                  <a:lnTo>
                    <a:pt x="70271" y="106375"/>
                  </a:lnTo>
                  <a:lnTo>
                    <a:pt x="0" y="106375"/>
                  </a:lnTo>
                  <a:lnTo>
                    <a:pt x="35135"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54" name="Shape 1995"/>
            <p:cNvSpPr/>
            <p:nvPr/>
          </p:nvSpPr>
          <p:spPr>
            <a:xfrm>
              <a:off x="1582965" y="1025165"/>
              <a:ext cx="70271" cy="106375"/>
            </a:xfrm>
            <a:custGeom>
              <a:avLst/>
              <a:gdLst/>
              <a:ahLst/>
              <a:cxnLst/>
              <a:rect l="0" t="0" r="0" b="0"/>
              <a:pathLst>
                <a:path w="70271" h="106375">
                  <a:moveTo>
                    <a:pt x="0" y="0"/>
                  </a:moveTo>
                  <a:lnTo>
                    <a:pt x="70271" y="0"/>
                  </a:lnTo>
                  <a:lnTo>
                    <a:pt x="35135" y="106375"/>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55" name="Shape 1996"/>
            <p:cNvSpPr/>
            <p:nvPr/>
          </p:nvSpPr>
          <p:spPr>
            <a:xfrm>
              <a:off x="1531496" y="548865"/>
              <a:ext cx="170808" cy="0"/>
            </a:xfrm>
            <a:custGeom>
              <a:avLst/>
              <a:gdLst/>
              <a:ahLst/>
              <a:cxnLst/>
              <a:rect l="0" t="0" r="0" b="0"/>
              <a:pathLst>
                <a:path w="170808">
                  <a:moveTo>
                    <a:pt x="0" y="0"/>
                  </a:moveTo>
                  <a:lnTo>
                    <a:pt x="170808" y="0"/>
                  </a:lnTo>
                </a:path>
              </a:pathLst>
            </a:custGeom>
            <a:ln w="3055"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56" name="Shape 1997"/>
            <p:cNvSpPr/>
            <p:nvPr/>
          </p:nvSpPr>
          <p:spPr>
            <a:xfrm>
              <a:off x="1533901" y="1128872"/>
              <a:ext cx="170808" cy="0"/>
            </a:xfrm>
            <a:custGeom>
              <a:avLst/>
              <a:gdLst/>
              <a:ahLst/>
              <a:cxnLst/>
              <a:rect l="0" t="0" r="0" b="0"/>
              <a:pathLst>
                <a:path w="170808">
                  <a:moveTo>
                    <a:pt x="0" y="0"/>
                  </a:moveTo>
                  <a:lnTo>
                    <a:pt x="170808" y="0"/>
                  </a:lnTo>
                </a:path>
              </a:pathLst>
            </a:custGeom>
            <a:ln w="3055"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57" name="Shape 1998"/>
            <p:cNvSpPr/>
            <p:nvPr/>
          </p:nvSpPr>
          <p:spPr>
            <a:xfrm>
              <a:off x="634048" y="146010"/>
              <a:ext cx="7065963" cy="1530921"/>
            </a:xfrm>
            <a:custGeom>
              <a:avLst/>
              <a:gdLst/>
              <a:ahLst/>
              <a:cxnLst/>
              <a:rect l="0" t="0" r="0" b="0"/>
              <a:pathLst>
                <a:path w="7065963" h="1530921">
                  <a:moveTo>
                    <a:pt x="0" y="1530921"/>
                  </a:moveTo>
                  <a:lnTo>
                    <a:pt x="7065963" y="1530921"/>
                  </a:lnTo>
                  <a:lnTo>
                    <a:pt x="7065963" y="0"/>
                  </a:lnTo>
                  <a:lnTo>
                    <a:pt x="0" y="0"/>
                  </a:lnTo>
                  <a:close/>
                </a:path>
              </a:pathLst>
            </a:custGeom>
            <a:ln w="9525" cap="flat">
              <a:miter lim="101600"/>
            </a:ln>
          </p:spPr>
          <p:style>
            <a:lnRef idx="1">
              <a:srgbClr val="FFFFFF"/>
            </a:lnRef>
            <a:fillRef idx="0">
              <a:srgbClr val="000000">
                <a:alpha val="0"/>
              </a:srgbClr>
            </a:fillRef>
            <a:effectRef idx="0">
              <a:scrgbClr r="0" g="0" b="0"/>
            </a:effectRef>
            <a:fontRef idx="none"/>
          </p:style>
          <p:txBody>
            <a:bodyPr/>
            <a:lstStyle/>
            <a:p>
              <a:endParaRPr lang="zh-TW" altLang="en-US">
                <a:solidFill>
                  <a:prstClr val="black"/>
                </a:solidFill>
              </a:endParaRPr>
            </a:p>
          </p:txBody>
        </p:sp>
      </p:grpSp>
      <p:sp>
        <p:nvSpPr>
          <p:cNvPr id="58" name="文字方塊 57"/>
          <p:cNvSpPr txBox="1"/>
          <p:nvPr/>
        </p:nvSpPr>
        <p:spPr>
          <a:xfrm>
            <a:off x="3999118" y="788802"/>
            <a:ext cx="2743200" cy="95410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zh-TW" altLang="en-US" sz="2800" b="1" dirty="0">
                <a:ln/>
                <a:solidFill>
                  <a:srgbClr val="44709D"/>
                </a:solidFill>
                <a:latin typeface="標楷體" panose="03000509000000000000" pitchFamily="65" charset="-120"/>
                <a:ea typeface="標楷體" panose="03000509000000000000" pitchFamily="65" charset="-120"/>
              </a:rPr>
              <a:t>免經請求之服務</a:t>
            </a:r>
            <a:r>
              <a:rPr lang="en-US" altLang="zh-TW" sz="2800" b="1" dirty="0">
                <a:ln/>
                <a:solidFill>
                  <a:srgbClr val="44709D"/>
                </a:solidFill>
                <a:latin typeface="標楷體" panose="03000509000000000000" pitchFamily="65" charset="-120"/>
                <a:ea typeface="標楷體" panose="03000509000000000000" pitchFamily="65" charset="-120"/>
              </a:rPr>
              <a:t>(UGS)</a:t>
            </a:r>
            <a:endParaRPr lang="zh-TW" altLang="en-US" sz="2800" b="1" dirty="0">
              <a:ln/>
              <a:solidFill>
                <a:srgbClr val="44709D"/>
              </a:solidFill>
              <a:latin typeface="標楷體" panose="03000509000000000000" pitchFamily="65" charset="-120"/>
              <a:ea typeface="標楷體" panose="03000509000000000000" pitchFamily="65" charset="-120"/>
            </a:endParaRPr>
          </a:p>
        </p:txBody>
      </p:sp>
      <p:grpSp>
        <p:nvGrpSpPr>
          <p:cNvPr id="59" name="Group 24876"/>
          <p:cNvGrpSpPr/>
          <p:nvPr/>
        </p:nvGrpSpPr>
        <p:grpSpPr>
          <a:xfrm>
            <a:off x="800541" y="4327061"/>
            <a:ext cx="4401024" cy="1086643"/>
            <a:chOff x="0" y="-4599"/>
            <a:chExt cx="5868497" cy="1086796"/>
          </a:xfrm>
        </p:grpSpPr>
        <p:sp>
          <p:nvSpPr>
            <p:cNvPr id="60" name="Shape 2110"/>
            <p:cNvSpPr/>
            <p:nvPr/>
          </p:nvSpPr>
          <p:spPr>
            <a:xfrm>
              <a:off x="5140033" y="756285"/>
              <a:ext cx="416228" cy="197469"/>
            </a:xfrm>
            <a:custGeom>
              <a:avLst/>
              <a:gdLst/>
              <a:ahLst/>
              <a:cxnLst/>
              <a:rect l="0" t="0" r="0" b="0"/>
              <a:pathLst>
                <a:path w="416228" h="197469">
                  <a:moveTo>
                    <a:pt x="0" y="0"/>
                  </a:moveTo>
                  <a:lnTo>
                    <a:pt x="416228" y="0"/>
                  </a:lnTo>
                  <a:lnTo>
                    <a:pt x="416228" y="197469"/>
                  </a:lnTo>
                  <a:lnTo>
                    <a:pt x="0" y="197469"/>
                  </a:lnTo>
                  <a:close/>
                </a:path>
              </a:pathLst>
            </a:custGeom>
            <a:ln w="3049" cap="rnd">
              <a:custDash>
                <a:ds d="168062" sp="120044"/>
              </a:custDash>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61" name="Shape 2111"/>
            <p:cNvSpPr/>
            <p:nvPr/>
          </p:nvSpPr>
          <p:spPr>
            <a:xfrm>
              <a:off x="0" y="950150"/>
              <a:ext cx="5737872" cy="0"/>
            </a:xfrm>
            <a:custGeom>
              <a:avLst/>
              <a:gdLst/>
              <a:ahLst/>
              <a:cxnLst/>
              <a:rect l="0" t="0" r="0" b="0"/>
              <a:pathLst>
                <a:path w="5737872">
                  <a:moveTo>
                    <a:pt x="0" y="0"/>
                  </a:moveTo>
                  <a:lnTo>
                    <a:pt x="5737872" y="0"/>
                  </a:lnTo>
                </a:path>
              </a:pathLst>
            </a:custGeom>
            <a:ln w="15246"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62" name="Shape 2112"/>
            <p:cNvSpPr/>
            <p:nvPr/>
          </p:nvSpPr>
          <p:spPr>
            <a:xfrm>
              <a:off x="5726003" y="902892"/>
              <a:ext cx="142494" cy="94523"/>
            </a:xfrm>
            <a:custGeom>
              <a:avLst/>
              <a:gdLst/>
              <a:ahLst/>
              <a:cxnLst/>
              <a:rect l="0" t="0" r="0" b="0"/>
              <a:pathLst>
                <a:path w="142494" h="94523">
                  <a:moveTo>
                    <a:pt x="0" y="0"/>
                  </a:moveTo>
                  <a:lnTo>
                    <a:pt x="142494" y="47261"/>
                  </a:lnTo>
                  <a:lnTo>
                    <a:pt x="0" y="94523"/>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pic>
          <p:nvPicPr>
            <p:cNvPr id="63" name="Picture 31220"/>
            <p:cNvPicPr/>
            <p:nvPr/>
          </p:nvPicPr>
          <p:blipFill>
            <a:blip r:embed="rId4"/>
            <a:stretch>
              <a:fillRect/>
            </a:stretch>
          </p:blipFill>
          <p:spPr>
            <a:xfrm>
              <a:off x="554510" y="-4599"/>
              <a:ext cx="423672" cy="950976"/>
            </a:xfrm>
            <a:prstGeom prst="rect">
              <a:avLst/>
            </a:prstGeom>
          </p:spPr>
        </p:pic>
        <p:sp>
          <p:nvSpPr>
            <p:cNvPr id="64" name="Shape 2114"/>
            <p:cNvSpPr/>
            <p:nvPr/>
          </p:nvSpPr>
          <p:spPr>
            <a:xfrm>
              <a:off x="561000" y="0"/>
              <a:ext cx="416228" cy="946550"/>
            </a:xfrm>
            <a:custGeom>
              <a:avLst/>
              <a:gdLst/>
              <a:ahLst/>
              <a:cxnLst/>
              <a:rect l="0" t="0" r="0" b="0"/>
              <a:pathLst>
                <a:path w="416228" h="946550">
                  <a:moveTo>
                    <a:pt x="0" y="0"/>
                  </a:moveTo>
                  <a:lnTo>
                    <a:pt x="416228" y="0"/>
                  </a:lnTo>
                  <a:lnTo>
                    <a:pt x="416228" y="946550"/>
                  </a:lnTo>
                  <a:lnTo>
                    <a:pt x="0" y="946550"/>
                  </a:lnTo>
                  <a:close/>
                </a:path>
              </a:pathLst>
            </a:custGeom>
            <a:ln w="3049"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65" name="Rectangle 2115"/>
            <p:cNvSpPr/>
            <p:nvPr/>
          </p:nvSpPr>
          <p:spPr>
            <a:xfrm>
              <a:off x="615748" y="305452"/>
              <a:ext cx="407770" cy="202768"/>
            </a:xfrm>
            <a:prstGeom prst="rect">
              <a:avLst/>
            </a:prstGeom>
            <a:ln>
              <a:noFill/>
            </a:ln>
          </p:spPr>
          <p:txBody>
            <a:bodyPr vert="horz" lIns="0" tIns="0" rIns="0" bIns="0" rtlCol="0">
              <a:noAutofit/>
            </a:bodyPr>
            <a:lstStyle/>
            <a:p>
              <a:pPr>
                <a:lnSpc>
                  <a:spcPct val="107000"/>
                </a:lnSpc>
                <a:spcAft>
                  <a:spcPts val="800"/>
                </a:spcAft>
              </a:pPr>
              <a:r>
                <a:rPr lang="zh-TW" altLang="en-US" sz="1200" kern="100">
                  <a:solidFill>
                    <a:srgbClr val="000000"/>
                  </a:solidFill>
                  <a:latin typeface="Calibri" panose="020F0502020204030204" pitchFamily="34" charset="0"/>
                  <a:ea typeface="標楷體" panose="03000509000000000000" pitchFamily="65" charset="-120"/>
                  <a:cs typeface="標楷體" panose="03000509000000000000" pitchFamily="65" charset="-120"/>
                </a:rPr>
                <a:t>封包</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66" name="Rectangle 2116"/>
            <p:cNvSpPr/>
            <p:nvPr/>
          </p:nvSpPr>
          <p:spPr>
            <a:xfrm>
              <a:off x="730817" y="454064"/>
              <a:ext cx="101892" cy="270290"/>
            </a:xfrm>
            <a:prstGeom prst="rect">
              <a:avLst/>
            </a:prstGeom>
            <a:ln>
              <a:noFill/>
            </a:ln>
          </p:spPr>
          <p:txBody>
            <a:bodyPr vert="horz" lIns="0" tIns="0" rIns="0" bIns="0" rtlCol="0">
              <a:noAutofit/>
            </a:bodyPr>
            <a:lstStyle/>
            <a:p>
              <a:pPr>
                <a:lnSpc>
                  <a:spcPct val="107000"/>
                </a:lnSpc>
                <a:spcAft>
                  <a:spcPts val="800"/>
                </a:spcAft>
              </a:pPr>
              <a:r>
                <a:rPr lang="en-US" sz="1200" b="1"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1</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67" name="Picture 31221"/>
            <p:cNvPicPr/>
            <p:nvPr/>
          </p:nvPicPr>
          <p:blipFill>
            <a:blip r:embed="rId5"/>
            <a:stretch>
              <a:fillRect/>
            </a:stretch>
          </p:blipFill>
          <p:spPr>
            <a:xfrm>
              <a:off x="3618766" y="284960"/>
              <a:ext cx="423672" cy="661416"/>
            </a:xfrm>
            <a:prstGeom prst="rect">
              <a:avLst/>
            </a:prstGeom>
          </p:spPr>
        </p:pic>
        <p:sp>
          <p:nvSpPr>
            <p:cNvPr id="68" name="Shape 2118"/>
            <p:cNvSpPr/>
            <p:nvPr/>
          </p:nvSpPr>
          <p:spPr>
            <a:xfrm>
              <a:off x="3625755" y="288113"/>
              <a:ext cx="416228" cy="658438"/>
            </a:xfrm>
            <a:custGeom>
              <a:avLst/>
              <a:gdLst/>
              <a:ahLst/>
              <a:cxnLst/>
              <a:rect l="0" t="0" r="0" b="0"/>
              <a:pathLst>
                <a:path w="416228" h="658438">
                  <a:moveTo>
                    <a:pt x="0" y="0"/>
                  </a:moveTo>
                  <a:lnTo>
                    <a:pt x="416228" y="0"/>
                  </a:lnTo>
                  <a:lnTo>
                    <a:pt x="416228" y="658438"/>
                  </a:lnTo>
                  <a:lnTo>
                    <a:pt x="0" y="658438"/>
                  </a:lnTo>
                  <a:close/>
                </a:path>
              </a:pathLst>
            </a:custGeom>
            <a:ln w="3049"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69" name="Rectangle 2119"/>
            <p:cNvSpPr/>
            <p:nvPr/>
          </p:nvSpPr>
          <p:spPr>
            <a:xfrm>
              <a:off x="3680508" y="449506"/>
              <a:ext cx="407770" cy="202768"/>
            </a:xfrm>
            <a:prstGeom prst="rect">
              <a:avLst/>
            </a:prstGeom>
            <a:ln>
              <a:noFill/>
            </a:ln>
          </p:spPr>
          <p:txBody>
            <a:bodyPr vert="horz" lIns="0" tIns="0" rIns="0" bIns="0" rtlCol="0">
              <a:noAutofit/>
            </a:bodyPr>
            <a:lstStyle/>
            <a:p>
              <a:pPr>
                <a:lnSpc>
                  <a:spcPct val="107000"/>
                </a:lnSpc>
                <a:spcAft>
                  <a:spcPts val="800"/>
                </a:spcAft>
              </a:pPr>
              <a:r>
                <a:rPr lang="zh-TW" altLang="en-US" sz="1200" kern="100">
                  <a:solidFill>
                    <a:srgbClr val="000000"/>
                  </a:solidFill>
                  <a:latin typeface="Calibri" panose="020F0502020204030204" pitchFamily="34" charset="0"/>
                  <a:ea typeface="標楷體" panose="03000509000000000000" pitchFamily="65" charset="-120"/>
                  <a:cs typeface="標楷體" panose="03000509000000000000" pitchFamily="65" charset="-120"/>
                </a:rPr>
                <a:t>封包</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70" name="Rectangle 2120"/>
            <p:cNvSpPr/>
            <p:nvPr/>
          </p:nvSpPr>
          <p:spPr>
            <a:xfrm>
              <a:off x="3795577" y="598119"/>
              <a:ext cx="101891" cy="270290"/>
            </a:xfrm>
            <a:prstGeom prst="rect">
              <a:avLst/>
            </a:prstGeom>
            <a:ln>
              <a:noFill/>
            </a:ln>
          </p:spPr>
          <p:txBody>
            <a:bodyPr vert="horz" lIns="0" tIns="0" rIns="0" bIns="0" rtlCol="0">
              <a:noAutofit/>
            </a:bodyPr>
            <a:lstStyle/>
            <a:p>
              <a:pPr>
                <a:lnSpc>
                  <a:spcPct val="107000"/>
                </a:lnSpc>
                <a:spcAft>
                  <a:spcPts val="800"/>
                </a:spcAft>
              </a:pPr>
              <a:r>
                <a:rPr lang="en-US" sz="1200" b="1"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3</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71" name="Picture 31222"/>
            <p:cNvPicPr/>
            <p:nvPr/>
          </p:nvPicPr>
          <p:blipFill>
            <a:blip r:embed="rId6"/>
            <a:stretch>
              <a:fillRect/>
            </a:stretch>
          </p:blipFill>
          <p:spPr>
            <a:xfrm>
              <a:off x="2069366" y="570456"/>
              <a:ext cx="423672" cy="377952"/>
            </a:xfrm>
            <a:prstGeom prst="rect">
              <a:avLst/>
            </a:prstGeom>
          </p:spPr>
        </p:pic>
        <p:sp>
          <p:nvSpPr>
            <p:cNvPr id="72" name="Shape 2122"/>
            <p:cNvSpPr/>
            <p:nvPr/>
          </p:nvSpPr>
          <p:spPr>
            <a:xfrm>
              <a:off x="2075278" y="576216"/>
              <a:ext cx="416228" cy="370334"/>
            </a:xfrm>
            <a:custGeom>
              <a:avLst/>
              <a:gdLst/>
              <a:ahLst/>
              <a:cxnLst/>
              <a:rect l="0" t="0" r="0" b="0"/>
              <a:pathLst>
                <a:path w="416228" h="370334">
                  <a:moveTo>
                    <a:pt x="0" y="0"/>
                  </a:moveTo>
                  <a:lnTo>
                    <a:pt x="416228" y="0"/>
                  </a:lnTo>
                  <a:lnTo>
                    <a:pt x="416228" y="370334"/>
                  </a:lnTo>
                  <a:lnTo>
                    <a:pt x="0" y="370334"/>
                  </a:lnTo>
                  <a:close/>
                </a:path>
              </a:pathLst>
            </a:custGeom>
            <a:ln w="3049"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73" name="Rectangle 2123"/>
            <p:cNvSpPr/>
            <p:nvPr/>
          </p:nvSpPr>
          <p:spPr>
            <a:xfrm>
              <a:off x="2130031" y="593557"/>
              <a:ext cx="407770" cy="202768"/>
            </a:xfrm>
            <a:prstGeom prst="rect">
              <a:avLst/>
            </a:prstGeom>
            <a:ln>
              <a:noFill/>
            </a:ln>
          </p:spPr>
          <p:txBody>
            <a:bodyPr vert="horz" lIns="0" tIns="0" rIns="0" bIns="0" rtlCol="0">
              <a:noAutofit/>
            </a:bodyPr>
            <a:lstStyle/>
            <a:p>
              <a:pPr>
                <a:lnSpc>
                  <a:spcPct val="107000"/>
                </a:lnSpc>
                <a:spcAft>
                  <a:spcPts val="800"/>
                </a:spcAft>
              </a:pPr>
              <a:r>
                <a:rPr lang="zh-TW" altLang="en-US" sz="1200" kern="100">
                  <a:solidFill>
                    <a:srgbClr val="000000"/>
                  </a:solidFill>
                  <a:latin typeface="Calibri" panose="020F0502020204030204" pitchFamily="34" charset="0"/>
                  <a:ea typeface="標楷體" panose="03000509000000000000" pitchFamily="65" charset="-120"/>
                  <a:cs typeface="標楷體" panose="03000509000000000000" pitchFamily="65" charset="-120"/>
                </a:rPr>
                <a:t>封包</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74" name="Rectangle 2124"/>
            <p:cNvSpPr/>
            <p:nvPr/>
          </p:nvSpPr>
          <p:spPr>
            <a:xfrm>
              <a:off x="2245100" y="742169"/>
              <a:ext cx="101891" cy="270290"/>
            </a:xfrm>
            <a:prstGeom prst="rect">
              <a:avLst/>
            </a:prstGeom>
            <a:ln>
              <a:noFill/>
            </a:ln>
          </p:spPr>
          <p:txBody>
            <a:bodyPr vert="horz" lIns="0" tIns="0" rIns="0" bIns="0" rtlCol="0">
              <a:noAutofit/>
            </a:bodyPr>
            <a:lstStyle/>
            <a:p>
              <a:pPr>
                <a:lnSpc>
                  <a:spcPct val="107000"/>
                </a:lnSpc>
                <a:spcAft>
                  <a:spcPts val="800"/>
                </a:spcAft>
              </a:pPr>
              <a:r>
                <a:rPr lang="en-US" sz="1200" b="1"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2</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75" name="Shape 2126"/>
            <p:cNvSpPr/>
            <p:nvPr/>
          </p:nvSpPr>
          <p:spPr>
            <a:xfrm>
              <a:off x="765903" y="950149"/>
              <a:ext cx="1502021" cy="132046"/>
            </a:xfrm>
            <a:custGeom>
              <a:avLst/>
              <a:gdLst/>
              <a:ahLst/>
              <a:cxnLst/>
              <a:rect l="0" t="0" r="0" b="0"/>
              <a:pathLst>
                <a:path w="1502021" h="132046">
                  <a:moveTo>
                    <a:pt x="0" y="0"/>
                  </a:moveTo>
                  <a:cubicBezTo>
                    <a:pt x="0" y="72931"/>
                    <a:pt x="307883" y="132046"/>
                    <a:pt x="687674" y="132046"/>
                  </a:cubicBezTo>
                  <a:cubicBezTo>
                    <a:pt x="1137428" y="132046"/>
                    <a:pt x="1502021" y="72931"/>
                    <a:pt x="1502021" y="0"/>
                  </a:cubicBezTo>
                </a:path>
              </a:pathLst>
            </a:custGeom>
            <a:ln w="3049" cap="rnd">
              <a:custDash>
                <a:ds d="168062" sp="120044"/>
              </a:custDash>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76" name="Shape 2127"/>
            <p:cNvSpPr/>
            <p:nvPr/>
          </p:nvSpPr>
          <p:spPr>
            <a:xfrm>
              <a:off x="730662" y="950149"/>
              <a:ext cx="70481" cy="35065"/>
            </a:xfrm>
            <a:custGeom>
              <a:avLst/>
              <a:gdLst/>
              <a:ahLst/>
              <a:cxnLst/>
              <a:rect l="0" t="0" r="0" b="0"/>
              <a:pathLst>
                <a:path w="70481" h="35065">
                  <a:moveTo>
                    <a:pt x="70481" y="35065"/>
                  </a:moveTo>
                  <a:lnTo>
                    <a:pt x="35240" y="0"/>
                  </a:lnTo>
                  <a:lnTo>
                    <a:pt x="0" y="35065"/>
                  </a:lnTo>
                </a:path>
              </a:pathLst>
            </a:custGeom>
            <a:ln w="3049"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77" name="Shape 2128"/>
            <p:cNvSpPr/>
            <p:nvPr/>
          </p:nvSpPr>
          <p:spPr>
            <a:xfrm>
              <a:off x="2232687" y="950149"/>
              <a:ext cx="70481" cy="35065"/>
            </a:xfrm>
            <a:custGeom>
              <a:avLst/>
              <a:gdLst/>
              <a:ahLst/>
              <a:cxnLst/>
              <a:rect l="0" t="0" r="0" b="0"/>
              <a:pathLst>
                <a:path w="70481" h="35065">
                  <a:moveTo>
                    <a:pt x="70481" y="35065"/>
                  </a:moveTo>
                  <a:lnTo>
                    <a:pt x="35240" y="0"/>
                  </a:lnTo>
                  <a:lnTo>
                    <a:pt x="0" y="35065"/>
                  </a:lnTo>
                </a:path>
              </a:pathLst>
            </a:custGeom>
            <a:ln w="3049"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78" name="Shape 2129"/>
            <p:cNvSpPr/>
            <p:nvPr/>
          </p:nvSpPr>
          <p:spPr>
            <a:xfrm>
              <a:off x="2277550" y="950150"/>
              <a:ext cx="1502021" cy="132046"/>
            </a:xfrm>
            <a:custGeom>
              <a:avLst/>
              <a:gdLst/>
              <a:ahLst/>
              <a:cxnLst/>
              <a:rect l="0" t="0" r="0" b="0"/>
              <a:pathLst>
                <a:path w="1502021" h="132046">
                  <a:moveTo>
                    <a:pt x="0" y="0"/>
                  </a:moveTo>
                  <a:cubicBezTo>
                    <a:pt x="0" y="72931"/>
                    <a:pt x="307883" y="132046"/>
                    <a:pt x="687674" y="132046"/>
                  </a:cubicBezTo>
                  <a:cubicBezTo>
                    <a:pt x="1137428" y="132046"/>
                    <a:pt x="1502021" y="72931"/>
                    <a:pt x="1502021" y="0"/>
                  </a:cubicBezTo>
                </a:path>
              </a:pathLst>
            </a:custGeom>
            <a:ln w="3049" cap="rnd">
              <a:custDash>
                <a:ds d="168062" sp="120044"/>
              </a:custDash>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79" name="Shape 2130"/>
            <p:cNvSpPr/>
            <p:nvPr/>
          </p:nvSpPr>
          <p:spPr>
            <a:xfrm>
              <a:off x="2242310" y="950149"/>
              <a:ext cx="70481" cy="35065"/>
            </a:xfrm>
            <a:custGeom>
              <a:avLst/>
              <a:gdLst/>
              <a:ahLst/>
              <a:cxnLst/>
              <a:rect l="0" t="0" r="0" b="0"/>
              <a:pathLst>
                <a:path w="70481" h="35065">
                  <a:moveTo>
                    <a:pt x="70481" y="35065"/>
                  </a:moveTo>
                  <a:lnTo>
                    <a:pt x="35240" y="0"/>
                  </a:lnTo>
                  <a:lnTo>
                    <a:pt x="0" y="35065"/>
                  </a:lnTo>
                </a:path>
              </a:pathLst>
            </a:custGeom>
            <a:ln w="3049"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80" name="Shape 2131"/>
            <p:cNvSpPr/>
            <p:nvPr/>
          </p:nvSpPr>
          <p:spPr>
            <a:xfrm>
              <a:off x="3744334" y="950149"/>
              <a:ext cx="70481" cy="35065"/>
            </a:xfrm>
            <a:custGeom>
              <a:avLst/>
              <a:gdLst/>
              <a:ahLst/>
              <a:cxnLst/>
              <a:rect l="0" t="0" r="0" b="0"/>
              <a:pathLst>
                <a:path w="70481" h="35065">
                  <a:moveTo>
                    <a:pt x="70481" y="35065"/>
                  </a:moveTo>
                  <a:lnTo>
                    <a:pt x="35240" y="0"/>
                  </a:lnTo>
                  <a:lnTo>
                    <a:pt x="0" y="35065"/>
                  </a:lnTo>
                </a:path>
              </a:pathLst>
            </a:custGeom>
            <a:ln w="3049"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81" name="Shape 2132"/>
            <p:cNvSpPr/>
            <p:nvPr/>
          </p:nvSpPr>
          <p:spPr>
            <a:xfrm>
              <a:off x="3779574" y="950151"/>
              <a:ext cx="1502021" cy="132046"/>
            </a:xfrm>
            <a:custGeom>
              <a:avLst/>
              <a:gdLst/>
              <a:ahLst/>
              <a:cxnLst/>
              <a:rect l="0" t="0" r="0" b="0"/>
              <a:pathLst>
                <a:path w="1502021" h="132046">
                  <a:moveTo>
                    <a:pt x="0" y="0"/>
                  </a:moveTo>
                  <a:cubicBezTo>
                    <a:pt x="0" y="72931"/>
                    <a:pt x="307883" y="132046"/>
                    <a:pt x="687674" y="132046"/>
                  </a:cubicBezTo>
                  <a:cubicBezTo>
                    <a:pt x="1137428" y="132046"/>
                    <a:pt x="1502021" y="72931"/>
                    <a:pt x="1502021" y="0"/>
                  </a:cubicBezTo>
                  <a:cubicBezTo>
                    <a:pt x="1502021" y="0"/>
                    <a:pt x="1502021" y="0"/>
                    <a:pt x="1502021" y="0"/>
                  </a:cubicBezTo>
                </a:path>
              </a:pathLst>
            </a:custGeom>
            <a:ln w="3049" cap="rnd">
              <a:custDash>
                <a:ds d="168062" sp="120044"/>
              </a:custDash>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82" name="Shape 2133"/>
            <p:cNvSpPr/>
            <p:nvPr/>
          </p:nvSpPr>
          <p:spPr>
            <a:xfrm>
              <a:off x="3744334" y="950149"/>
              <a:ext cx="70481" cy="35065"/>
            </a:xfrm>
            <a:custGeom>
              <a:avLst/>
              <a:gdLst/>
              <a:ahLst/>
              <a:cxnLst/>
              <a:rect l="0" t="0" r="0" b="0"/>
              <a:pathLst>
                <a:path w="70481" h="35065">
                  <a:moveTo>
                    <a:pt x="70481" y="35065"/>
                  </a:moveTo>
                  <a:lnTo>
                    <a:pt x="35240" y="0"/>
                  </a:lnTo>
                  <a:lnTo>
                    <a:pt x="0" y="35065"/>
                  </a:lnTo>
                </a:path>
              </a:pathLst>
            </a:custGeom>
            <a:ln w="3049"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83" name="Shape 2134"/>
            <p:cNvSpPr/>
            <p:nvPr/>
          </p:nvSpPr>
          <p:spPr>
            <a:xfrm>
              <a:off x="5246359" y="950150"/>
              <a:ext cx="70480" cy="35065"/>
            </a:xfrm>
            <a:custGeom>
              <a:avLst/>
              <a:gdLst/>
              <a:ahLst/>
              <a:cxnLst/>
              <a:rect l="0" t="0" r="0" b="0"/>
              <a:pathLst>
                <a:path w="70480" h="35065">
                  <a:moveTo>
                    <a:pt x="70480" y="35065"/>
                  </a:moveTo>
                  <a:lnTo>
                    <a:pt x="35240" y="0"/>
                  </a:lnTo>
                  <a:lnTo>
                    <a:pt x="0" y="35065"/>
                  </a:lnTo>
                </a:path>
              </a:pathLst>
            </a:custGeom>
            <a:ln w="3049"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84" name="Rectangle 2136"/>
            <p:cNvSpPr/>
            <p:nvPr/>
          </p:nvSpPr>
          <p:spPr>
            <a:xfrm>
              <a:off x="5160267" y="777009"/>
              <a:ext cx="407770" cy="202768"/>
            </a:xfrm>
            <a:prstGeom prst="rect">
              <a:avLst/>
            </a:prstGeom>
            <a:ln>
              <a:noFill/>
            </a:ln>
          </p:spPr>
          <p:txBody>
            <a:bodyPr vert="horz" lIns="0" tIns="0" rIns="0" bIns="0" rtlCol="0">
              <a:noAutofit/>
            </a:bodyPr>
            <a:lstStyle/>
            <a:p>
              <a:pPr>
                <a:lnSpc>
                  <a:spcPct val="107000"/>
                </a:lnSpc>
                <a:spcAft>
                  <a:spcPts val="800"/>
                </a:spcAft>
              </a:pPr>
              <a:r>
                <a:rPr lang="zh-TW" altLang="en-US" sz="1200" kern="100">
                  <a:solidFill>
                    <a:srgbClr val="000000"/>
                  </a:solidFill>
                  <a:latin typeface="Calibri" panose="020F0502020204030204" pitchFamily="34" charset="0"/>
                  <a:ea typeface="標楷體" panose="03000509000000000000" pitchFamily="65" charset="-120"/>
                  <a:cs typeface="標楷體" panose="03000509000000000000" pitchFamily="65" charset="-120"/>
                </a:rPr>
                <a:t>封包</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85" name="Rectangle 2137"/>
            <p:cNvSpPr/>
            <p:nvPr/>
          </p:nvSpPr>
          <p:spPr>
            <a:xfrm>
              <a:off x="5467014" y="742673"/>
              <a:ext cx="101891" cy="270290"/>
            </a:xfrm>
            <a:prstGeom prst="rect">
              <a:avLst/>
            </a:prstGeom>
            <a:ln>
              <a:noFill/>
            </a:ln>
          </p:spPr>
          <p:txBody>
            <a:bodyPr vert="horz" lIns="0" tIns="0" rIns="0" bIns="0" rtlCol="0">
              <a:noAutofit/>
            </a:bodyPr>
            <a:lstStyle/>
            <a:p>
              <a:pPr>
                <a:lnSpc>
                  <a:spcPct val="107000"/>
                </a:lnSpc>
                <a:spcAft>
                  <a:spcPts val="800"/>
                </a:spcAft>
              </a:pPr>
              <a:r>
                <a:rPr lang="en-US" sz="1200" b="1"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4</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86" name="Shape 2138"/>
            <p:cNvSpPr/>
            <p:nvPr/>
          </p:nvSpPr>
          <p:spPr>
            <a:xfrm>
              <a:off x="343833" y="110835"/>
              <a:ext cx="0" cy="745462"/>
            </a:xfrm>
            <a:custGeom>
              <a:avLst/>
              <a:gdLst/>
              <a:ahLst/>
              <a:cxnLst/>
              <a:rect l="0" t="0" r="0" b="0"/>
              <a:pathLst>
                <a:path h="745462">
                  <a:moveTo>
                    <a:pt x="0" y="0"/>
                  </a:moveTo>
                  <a:lnTo>
                    <a:pt x="0" y="745462"/>
                  </a:lnTo>
                </a:path>
              </a:pathLst>
            </a:custGeom>
            <a:ln w="3049"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87" name="Shape 2139"/>
            <p:cNvSpPr/>
            <p:nvPr/>
          </p:nvSpPr>
          <p:spPr>
            <a:xfrm>
              <a:off x="308597" y="14406"/>
              <a:ext cx="70481" cy="105194"/>
            </a:xfrm>
            <a:custGeom>
              <a:avLst/>
              <a:gdLst/>
              <a:ahLst/>
              <a:cxnLst/>
              <a:rect l="0" t="0" r="0" b="0"/>
              <a:pathLst>
                <a:path w="70481" h="105194">
                  <a:moveTo>
                    <a:pt x="35240" y="0"/>
                  </a:moveTo>
                  <a:lnTo>
                    <a:pt x="70481" y="105194"/>
                  </a:lnTo>
                  <a:lnTo>
                    <a:pt x="0" y="105194"/>
                  </a:lnTo>
                  <a:lnTo>
                    <a:pt x="3524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88" name="Shape 2140"/>
            <p:cNvSpPr/>
            <p:nvPr/>
          </p:nvSpPr>
          <p:spPr>
            <a:xfrm>
              <a:off x="308597" y="847527"/>
              <a:ext cx="70481" cy="105194"/>
            </a:xfrm>
            <a:custGeom>
              <a:avLst/>
              <a:gdLst/>
              <a:ahLst/>
              <a:cxnLst/>
              <a:rect l="0" t="0" r="0" b="0"/>
              <a:pathLst>
                <a:path w="70481" h="105194">
                  <a:moveTo>
                    <a:pt x="0" y="0"/>
                  </a:moveTo>
                  <a:lnTo>
                    <a:pt x="70481" y="0"/>
                  </a:lnTo>
                  <a:lnTo>
                    <a:pt x="35240" y="105194"/>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89" name="Shape 2141"/>
            <p:cNvSpPr/>
            <p:nvPr/>
          </p:nvSpPr>
          <p:spPr>
            <a:xfrm>
              <a:off x="256970" y="14408"/>
              <a:ext cx="171317" cy="0"/>
            </a:xfrm>
            <a:custGeom>
              <a:avLst/>
              <a:gdLst/>
              <a:ahLst/>
              <a:cxnLst/>
              <a:rect l="0" t="0" r="0" b="0"/>
              <a:pathLst>
                <a:path w="171317">
                  <a:moveTo>
                    <a:pt x="0" y="0"/>
                  </a:moveTo>
                  <a:lnTo>
                    <a:pt x="171317" y="0"/>
                  </a:lnTo>
                </a:path>
              </a:pathLst>
            </a:custGeom>
            <a:ln w="3049"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90" name="Shape 2142"/>
            <p:cNvSpPr/>
            <p:nvPr/>
          </p:nvSpPr>
          <p:spPr>
            <a:xfrm>
              <a:off x="259381" y="948419"/>
              <a:ext cx="171317" cy="0"/>
            </a:xfrm>
            <a:custGeom>
              <a:avLst/>
              <a:gdLst/>
              <a:ahLst/>
              <a:cxnLst/>
              <a:rect l="0" t="0" r="0" b="0"/>
              <a:pathLst>
                <a:path w="171317">
                  <a:moveTo>
                    <a:pt x="0" y="0"/>
                  </a:moveTo>
                  <a:lnTo>
                    <a:pt x="171317" y="0"/>
                  </a:lnTo>
                </a:path>
              </a:pathLst>
            </a:custGeom>
            <a:ln w="3049"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91" name="Shape 2143"/>
            <p:cNvSpPr/>
            <p:nvPr/>
          </p:nvSpPr>
          <p:spPr>
            <a:xfrm>
              <a:off x="1866771" y="672643"/>
              <a:ext cx="0" cy="180270"/>
            </a:xfrm>
            <a:custGeom>
              <a:avLst/>
              <a:gdLst/>
              <a:ahLst/>
              <a:cxnLst/>
              <a:rect l="0" t="0" r="0" b="0"/>
              <a:pathLst>
                <a:path h="180270">
                  <a:moveTo>
                    <a:pt x="0" y="0"/>
                  </a:moveTo>
                  <a:lnTo>
                    <a:pt x="0" y="180270"/>
                  </a:lnTo>
                </a:path>
              </a:pathLst>
            </a:custGeom>
            <a:ln w="3049"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92" name="Shape 2144"/>
            <p:cNvSpPr/>
            <p:nvPr/>
          </p:nvSpPr>
          <p:spPr>
            <a:xfrm>
              <a:off x="1831535" y="576213"/>
              <a:ext cx="70481" cy="105194"/>
            </a:xfrm>
            <a:custGeom>
              <a:avLst/>
              <a:gdLst/>
              <a:ahLst/>
              <a:cxnLst/>
              <a:rect l="0" t="0" r="0" b="0"/>
              <a:pathLst>
                <a:path w="70481" h="105194">
                  <a:moveTo>
                    <a:pt x="35240" y="0"/>
                  </a:moveTo>
                  <a:lnTo>
                    <a:pt x="70481" y="105194"/>
                  </a:lnTo>
                  <a:lnTo>
                    <a:pt x="0" y="105194"/>
                  </a:lnTo>
                  <a:lnTo>
                    <a:pt x="3524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93" name="Shape 2145"/>
            <p:cNvSpPr/>
            <p:nvPr/>
          </p:nvSpPr>
          <p:spPr>
            <a:xfrm>
              <a:off x="1831535" y="844140"/>
              <a:ext cx="70481" cy="105194"/>
            </a:xfrm>
            <a:custGeom>
              <a:avLst/>
              <a:gdLst/>
              <a:ahLst/>
              <a:cxnLst/>
              <a:rect l="0" t="0" r="0" b="0"/>
              <a:pathLst>
                <a:path w="70481" h="105194">
                  <a:moveTo>
                    <a:pt x="0" y="0"/>
                  </a:moveTo>
                  <a:lnTo>
                    <a:pt x="70481" y="0"/>
                  </a:lnTo>
                  <a:lnTo>
                    <a:pt x="35240" y="105194"/>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94" name="Shape 2146"/>
            <p:cNvSpPr/>
            <p:nvPr/>
          </p:nvSpPr>
          <p:spPr>
            <a:xfrm>
              <a:off x="1779907" y="576215"/>
              <a:ext cx="171317" cy="0"/>
            </a:xfrm>
            <a:custGeom>
              <a:avLst/>
              <a:gdLst/>
              <a:ahLst/>
              <a:cxnLst/>
              <a:rect l="0" t="0" r="0" b="0"/>
              <a:pathLst>
                <a:path w="171317">
                  <a:moveTo>
                    <a:pt x="0" y="0"/>
                  </a:moveTo>
                  <a:lnTo>
                    <a:pt x="171317" y="0"/>
                  </a:lnTo>
                </a:path>
              </a:pathLst>
            </a:custGeom>
            <a:ln w="3049"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95" name="Shape 2147"/>
            <p:cNvSpPr/>
            <p:nvPr/>
          </p:nvSpPr>
          <p:spPr>
            <a:xfrm>
              <a:off x="1782320" y="947625"/>
              <a:ext cx="171317" cy="0"/>
            </a:xfrm>
            <a:custGeom>
              <a:avLst/>
              <a:gdLst/>
              <a:ahLst/>
              <a:cxnLst/>
              <a:rect l="0" t="0" r="0" b="0"/>
              <a:pathLst>
                <a:path w="171317">
                  <a:moveTo>
                    <a:pt x="0" y="0"/>
                  </a:moveTo>
                  <a:lnTo>
                    <a:pt x="171317" y="0"/>
                  </a:lnTo>
                </a:path>
              </a:pathLst>
            </a:custGeom>
            <a:ln w="3049"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96" name="Shape 2148"/>
            <p:cNvSpPr/>
            <p:nvPr/>
          </p:nvSpPr>
          <p:spPr>
            <a:xfrm>
              <a:off x="3401370" y="384538"/>
              <a:ext cx="0" cy="463180"/>
            </a:xfrm>
            <a:custGeom>
              <a:avLst/>
              <a:gdLst/>
              <a:ahLst/>
              <a:cxnLst/>
              <a:rect l="0" t="0" r="0" b="0"/>
              <a:pathLst>
                <a:path h="463180">
                  <a:moveTo>
                    <a:pt x="0" y="0"/>
                  </a:moveTo>
                  <a:lnTo>
                    <a:pt x="0" y="463180"/>
                  </a:lnTo>
                </a:path>
              </a:pathLst>
            </a:custGeom>
            <a:ln w="3049"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97" name="Shape 2149"/>
            <p:cNvSpPr/>
            <p:nvPr/>
          </p:nvSpPr>
          <p:spPr>
            <a:xfrm>
              <a:off x="3366133" y="288106"/>
              <a:ext cx="70481" cy="105194"/>
            </a:xfrm>
            <a:custGeom>
              <a:avLst/>
              <a:gdLst/>
              <a:ahLst/>
              <a:cxnLst/>
              <a:rect l="0" t="0" r="0" b="0"/>
              <a:pathLst>
                <a:path w="70481" h="105194">
                  <a:moveTo>
                    <a:pt x="35240" y="0"/>
                  </a:moveTo>
                  <a:lnTo>
                    <a:pt x="70481" y="105194"/>
                  </a:lnTo>
                  <a:lnTo>
                    <a:pt x="0" y="105194"/>
                  </a:lnTo>
                  <a:lnTo>
                    <a:pt x="3524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98" name="Shape 2150"/>
            <p:cNvSpPr/>
            <p:nvPr/>
          </p:nvSpPr>
          <p:spPr>
            <a:xfrm>
              <a:off x="3366133" y="838952"/>
              <a:ext cx="70481" cy="105194"/>
            </a:xfrm>
            <a:custGeom>
              <a:avLst/>
              <a:gdLst/>
              <a:ahLst/>
              <a:cxnLst/>
              <a:rect l="0" t="0" r="0" b="0"/>
              <a:pathLst>
                <a:path w="70481" h="105194">
                  <a:moveTo>
                    <a:pt x="0" y="0"/>
                  </a:moveTo>
                  <a:lnTo>
                    <a:pt x="70481" y="0"/>
                  </a:lnTo>
                  <a:lnTo>
                    <a:pt x="35240" y="105194"/>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99" name="Shape 2151"/>
            <p:cNvSpPr/>
            <p:nvPr/>
          </p:nvSpPr>
          <p:spPr>
            <a:xfrm>
              <a:off x="3314505" y="288110"/>
              <a:ext cx="171317" cy="0"/>
            </a:xfrm>
            <a:custGeom>
              <a:avLst/>
              <a:gdLst/>
              <a:ahLst/>
              <a:cxnLst/>
              <a:rect l="0" t="0" r="0" b="0"/>
              <a:pathLst>
                <a:path w="171317">
                  <a:moveTo>
                    <a:pt x="0" y="0"/>
                  </a:moveTo>
                  <a:lnTo>
                    <a:pt x="171317" y="0"/>
                  </a:lnTo>
                </a:path>
              </a:pathLst>
            </a:custGeom>
            <a:ln w="3049"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100" name="Shape 2152"/>
            <p:cNvSpPr/>
            <p:nvPr/>
          </p:nvSpPr>
          <p:spPr>
            <a:xfrm>
              <a:off x="3316917" y="941141"/>
              <a:ext cx="171317" cy="0"/>
            </a:xfrm>
            <a:custGeom>
              <a:avLst/>
              <a:gdLst/>
              <a:ahLst/>
              <a:cxnLst/>
              <a:rect l="0" t="0" r="0" b="0"/>
              <a:pathLst>
                <a:path w="171317">
                  <a:moveTo>
                    <a:pt x="0" y="0"/>
                  </a:moveTo>
                  <a:lnTo>
                    <a:pt x="171317" y="0"/>
                  </a:lnTo>
                </a:path>
              </a:pathLst>
            </a:custGeom>
            <a:ln w="3049"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grpSp>
      <p:sp>
        <p:nvSpPr>
          <p:cNvPr id="6" name="矩形 5"/>
          <p:cNvSpPr/>
          <p:nvPr/>
        </p:nvSpPr>
        <p:spPr>
          <a:xfrm>
            <a:off x="3866508" y="3546147"/>
            <a:ext cx="4496566" cy="1384995"/>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zh-TW" altLang="zh-TW" sz="2800" b="1" dirty="0">
                <a:ln/>
                <a:solidFill>
                  <a:srgbClr val="44709D"/>
                </a:solidFill>
                <a:latin typeface="標楷體" panose="03000509000000000000" pitchFamily="65" charset="-120"/>
                <a:ea typeface="標楷體" panose="03000509000000000000" pitchFamily="65" charset="-120"/>
                <a:cs typeface="細明體" panose="02020509000000000000" pitchFamily="49" charset="-120"/>
              </a:rPr>
              <a:t>即時之輪詢服務</a:t>
            </a:r>
            <a:r>
              <a:rPr lang="en-US" altLang="zh-TW" sz="2800" b="1" dirty="0">
                <a:ln/>
                <a:solidFill>
                  <a:srgbClr val="44709D"/>
                </a:solidFill>
                <a:latin typeface="標楷體" panose="03000509000000000000" pitchFamily="65" charset="-120"/>
                <a:ea typeface="標楷體" panose="03000509000000000000" pitchFamily="65" charset="-120"/>
              </a:rPr>
              <a:t> </a:t>
            </a:r>
          </a:p>
          <a:p>
            <a:r>
              <a:rPr lang="en-US" altLang="zh-TW" sz="2800" b="1" dirty="0">
                <a:ln/>
                <a:solidFill>
                  <a:srgbClr val="44709D"/>
                </a:solidFill>
                <a:latin typeface="標楷體" panose="03000509000000000000" pitchFamily="65" charset="-120"/>
                <a:ea typeface="標楷體" panose="03000509000000000000" pitchFamily="65" charset="-120"/>
              </a:rPr>
              <a:t>(real-time polling service, </a:t>
            </a:r>
            <a:r>
              <a:rPr lang="en-US" altLang="zh-TW" sz="2800" b="1" dirty="0" err="1">
                <a:ln/>
                <a:solidFill>
                  <a:srgbClr val="44709D"/>
                </a:solidFill>
                <a:latin typeface="標楷體" panose="03000509000000000000" pitchFamily="65" charset="-120"/>
                <a:ea typeface="標楷體" panose="03000509000000000000" pitchFamily="65" charset="-120"/>
              </a:rPr>
              <a:t>rtPS</a:t>
            </a:r>
            <a:r>
              <a:rPr lang="en-US" altLang="zh-TW" sz="2800" b="1" dirty="0">
                <a:ln/>
                <a:solidFill>
                  <a:srgbClr val="44709D"/>
                </a:solidFill>
                <a:latin typeface="標楷體" panose="03000509000000000000" pitchFamily="65" charset="-120"/>
                <a:ea typeface="標楷體" panose="03000509000000000000" pitchFamily="65" charset="-120"/>
              </a:rPr>
              <a:t>)</a:t>
            </a:r>
            <a:endParaRPr lang="zh-TW" altLang="en-US" sz="2800" b="1" dirty="0">
              <a:ln/>
              <a:solidFill>
                <a:srgbClr val="44709D"/>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3939789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25574"/>
          <p:cNvGrpSpPr/>
          <p:nvPr/>
        </p:nvGrpSpPr>
        <p:grpSpPr>
          <a:xfrm>
            <a:off x="1342796" y="743351"/>
            <a:ext cx="6685588" cy="5422005"/>
            <a:chOff x="0" y="0"/>
            <a:chExt cx="3266657" cy="3869134"/>
          </a:xfrm>
        </p:grpSpPr>
        <p:sp>
          <p:nvSpPr>
            <p:cNvPr id="64" name="Shape 33239"/>
            <p:cNvSpPr/>
            <p:nvPr/>
          </p:nvSpPr>
          <p:spPr>
            <a:xfrm>
              <a:off x="34958" y="717807"/>
              <a:ext cx="3231699" cy="2477688"/>
            </a:xfrm>
            <a:custGeom>
              <a:avLst/>
              <a:gdLst/>
              <a:ahLst/>
              <a:cxnLst/>
              <a:rect l="0" t="0" r="0" b="0"/>
              <a:pathLst>
                <a:path w="3231699" h="2477688">
                  <a:moveTo>
                    <a:pt x="0" y="0"/>
                  </a:moveTo>
                  <a:lnTo>
                    <a:pt x="3231699" y="0"/>
                  </a:lnTo>
                  <a:lnTo>
                    <a:pt x="3231699" y="2477688"/>
                  </a:lnTo>
                  <a:lnTo>
                    <a:pt x="0" y="2477688"/>
                  </a:lnTo>
                  <a:lnTo>
                    <a:pt x="0" y="0"/>
                  </a:lnTo>
                </a:path>
              </a:pathLst>
            </a:custGeom>
            <a:ln w="0" cap="flat">
              <a:miter lim="101600"/>
            </a:ln>
          </p:spPr>
          <p:style>
            <a:lnRef idx="0">
              <a:srgbClr val="000000">
                <a:alpha val="0"/>
              </a:srgbClr>
            </a:lnRef>
            <a:fillRef idx="1">
              <a:srgbClr val="4879C0">
                <a:alpha val="20000"/>
              </a:srgbClr>
            </a:fillRef>
            <a:effectRef idx="0">
              <a:scrgbClr r="0" g="0" b="0"/>
            </a:effectRef>
            <a:fontRef idx="none"/>
          </p:style>
          <p:txBody>
            <a:bodyPr/>
            <a:lstStyle/>
            <a:p>
              <a:endParaRPr lang="zh-TW" altLang="en-US"/>
            </a:p>
          </p:txBody>
        </p:sp>
        <p:sp>
          <p:nvSpPr>
            <p:cNvPr id="65" name="Shape 1587"/>
            <p:cNvSpPr/>
            <p:nvPr/>
          </p:nvSpPr>
          <p:spPr>
            <a:xfrm>
              <a:off x="0" y="700217"/>
              <a:ext cx="3231689" cy="2477679"/>
            </a:xfrm>
            <a:custGeom>
              <a:avLst/>
              <a:gdLst/>
              <a:ahLst/>
              <a:cxnLst/>
              <a:rect l="0" t="0" r="0" b="0"/>
              <a:pathLst>
                <a:path w="3231689" h="2477679">
                  <a:moveTo>
                    <a:pt x="0" y="0"/>
                  </a:moveTo>
                  <a:lnTo>
                    <a:pt x="3231689" y="0"/>
                  </a:lnTo>
                  <a:lnTo>
                    <a:pt x="3231689" y="2477679"/>
                  </a:lnTo>
                  <a:lnTo>
                    <a:pt x="0" y="2477679"/>
                  </a:lnTo>
                  <a:close/>
                </a:path>
              </a:pathLst>
            </a:custGeom>
            <a:ln w="3040" cap="rnd">
              <a:round/>
            </a:ln>
          </p:spPr>
          <p:style>
            <a:lnRef idx="1">
              <a:srgbClr val="000000"/>
            </a:lnRef>
            <a:fillRef idx="0">
              <a:srgbClr val="000000">
                <a:alpha val="0"/>
              </a:srgbClr>
            </a:fillRef>
            <a:effectRef idx="0">
              <a:scrgbClr r="0" g="0" b="0"/>
            </a:effectRef>
            <a:fontRef idx="none"/>
          </p:style>
          <p:txBody>
            <a:bodyPr/>
            <a:lstStyle/>
            <a:p>
              <a:endParaRPr lang="zh-TW" altLang="en-US"/>
            </a:p>
          </p:txBody>
        </p:sp>
        <p:sp>
          <p:nvSpPr>
            <p:cNvPr id="66" name="Shape 33240"/>
            <p:cNvSpPr/>
            <p:nvPr/>
          </p:nvSpPr>
          <p:spPr>
            <a:xfrm>
              <a:off x="772017" y="942590"/>
              <a:ext cx="1795382" cy="538637"/>
            </a:xfrm>
            <a:custGeom>
              <a:avLst/>
              <a:gdLst/>
              <a:ahLst/>
              <a:cxnLst/>
              <a:rect l="0" t="0" r="0" b="0"/>
              <a:pathLst>
                <a:path w="1795382" h="538637">
                  <a:moveTo>
                    <a:pt x="0" y="0"/>
                  </a:moveTo>
                  <a:lnTo>
                    <a:pt x="1795382" y="0"/>
                  </a:lnTo>
                  <a:lnTo>
                    <a:pt x="1795382" y="538637"/>
                  </a:lnTo>
                  <a:lnTo>
                    <a:pt x="0" y="538637"/>
                  </a:lnTo>
                  <a:lnTo>
                    <a:pt x="0" y="0"/>
                  </a:lnTo>
                </a:path>
              </a:pathLst>
            </a:custGeom>
            <a:ln w="0" cap="flat">
              <a:miter lim="101600"/>
            </a:ln>
          </p:spPr>
          <p:style>
            <a:lnRef idx="0">
              <a:srgbClr val="000000">
                <a:alpha val="0"/>
              </a:srgbClr>
            </a:lnRef>
            <a:fillRef idx="1">
              <a:srgbClr val="4879C0">
                <a:alpha val="20000"/>
              </a:srgbClr>
            </a:fillRef>
            <a:effectRef idx="0">
              <a:scrgbClr r="0" g="0" b="0"/>
            </a:effectRef>
            <a:fontRef idx="none"/>
          </p:style>
          <p:txBody>
            <a:bodyPr/>
            <a:lstStyle/>
            <a:p>
              <a:endParaRPr lang="zh-TW" altLang="en-US"/>
            </a:p>
          </p:txBody>
        </p:sp>
        <p:sp>
          <p:nvSpPr>
            <p:cNvPr id="67" name="Shape 1589"/>
            <p:cNvSpPr/>
            <p:nvPr/>
          </p:nvSpPr>
          <p:spPr>
            <a:xfrm>
              <a:off x="772017" y="942600"/>
              <a:ext cx="1795382" cy="538627"/>
            </a:xfrm>
            <a:custGeom>
              <a:avLst/>
              <a:gdLst/>
              <a:ahLst/>
              <a:cxnLst/>
              <a:rect l="0" t="0" r="0" b="0"/>
              <a:pathLst>
                <a:path w="1795382" h="538627">
                  <a:moveTo>
                    <a:pt x="0" y="0"/>
                  </a:moveTo>
                  <a:lnTo>
                    <a:pt x="1795382" y="0"/>
                  </a:lnTo>
                  <a:lnTo>
                    <a:pt x="1795382" y="538627"/>
                  </a:lnTo>
                  <a:lnTo>
                    <a:pt x="0" y="538627"/>
                  </a:lnTo>
                  <a:close/>
                </a:path>
              </a:pathLst>
            </a:custGeom>
            <a:ln w="3040" cap="rnd">
              <a:round/>
            </a:ln>
          </p:spPr>
          <p:style>
            <a:lnRef idx="1">
              <a:srgbClr val="4879C0">
                <a:alpha val="20000"/>
              </a:srgbClr>
            </a:lnRef>
            <a:fillRef idx="0">
              <a:srgbClr val="000000">
                <a:alpha val="0"/>
              </a:srgbClr>
            </a:fillRef>
            <a:effectRef idx="0">
              <a:scrgbClr r="0" g="0" b="0"/>
            </a:effectRef>
            <a:fontRef idx="none"/>
          </p:style>
          <p:txBody>
            <a:bodyPr/>
            <a:lstStyle/>
            <a:p>
              <a:endParaRPr lang="zh-TW" altLang="en-US"/>
            </a:p>
          </p:txBody>
        </p:sp>
        <p:sp>
          <p:nvSpPr>
            <p:cNvPr id="68" name="Shape 1590"/>
            <p:cNvSpPr/>
            <p:nvPr/>
          </p:nvSpPr>
          <p:spPr>
            <a:xfrm>
              <a:off x="718159" y="888731"/>
              <a:ext cx="1795382" cy="538627"/>
            </a:xfrm>
            <a:custGeom>
              <a:avLst/>
              <a:gdLst/>
              <a:ahLst/>
              <a:cxnLst/>
              <a:rect l="0" t="0" r="0" b="0"/>
              <a:pathLst>
                <a:path w="1795382" h="538627">
                  <a:moveTo>
                    <a:pt x="0" y="0"/>
                  </a:moveTo>
                  <a:lnTo>
                    <a:pt x="1795382" y="0"/>
                  </a:lnTo>
                  <a:lnTo>
                    <a:pt x="1795382" y="538627"/>
                  </a:lnTo>
                  <a:lnTo>
                    <a:pt x="0" y="538627"/>
                  </a:lnTo>
                  <a:close/>
                </a:path>
              </a:pathLst>
            </a:custGeom>
            <a:ln w="3040" cap="rnd">
              <a:round/>
            </a:ln>
          </p:spPr>
          <p:style>
            <a:lnRef idx="1">
              <a:srgbClr val="000000"/>
            </a:lnRef>
            <a:fillRef idx="0">
              <a:srgbClr val="000000">
                <a:alpha val="0"/>
              </a:srgbClr>
            </a:fillRef>
            <a:effectRef idx="0">
              <a:scrgbClr r="0" g="0" b="0"/>
            </a:effectRef>
            <a:fontRef idx="none"/>
          </p:style>
          <p:txBody>
            <a:bodyPr/>
            <a:lstStyle/>
            <a:p>
              <a:endParaRPr lang="zh-TW" altLang="en-US"/>
            </a:p>
          </p:txBody>
        </p:sp>
        <p:sp>
          <p:nvSpPr>
            <p:cNvPr id="69" name="Rectangle 1591"/>
            <p:cNvSpPr/>
            <p:nvPr/>
          </p:nvSpPr>
          <p:spPr>
            <a:xfrm>
              <a:off x="1294946" y="991033"/>
              <a:ext cx="808694" cy="202179"/>
            </a:xfrm>
            <a:prstGeom prst="rect">
              <a:avLst/>
            </a:prstGeom>
            <a:ln>
              <a:noFill/>
            </a:ln>
          </p:spPr>
          <p:txBody>
            <a:bodyPr vert="horz" lIns="0" tIns="0" rIns="0" bIns="0" rtlCol="0">
              <a:noAutofit/>
            </a:bodyPr>
            <a:lstStyle/>
            <a:p>
              <a:pPr>
                <a:lnSpc>
                  <a:spcPct val="107000"/>
                </a:lnSpc>
                <a:spcAft>
                  <a:spcPts val="800"/>
                </a:spcAft>
              </a:pPr>
              <a:r>
                <a:rPr lang="zh-TW" sz="2400" kern="100" dirty="0">
                  <a:solidFill>
                    <a:srgbClr val="000000"/>
                  </a:solidFill>
                  <a:effectLst/>
                  <a:latin typeface="Calibri" panose="020F0502020204030204" pitchFamily="34" charset="0"/>
                  <a:ea typeface="標楷體" panose="03000509000000000000" pitchFamily="65" charset="-120"/>
                  <a:cs typeface="標楷體" panose="03000509000000000000" pitchFamily="65" charset="-120"/>
                </a:rPr>
                <a:t>聚合子層</a:t>
              </a:r>
              <a:endParaRPr lang="zh-TW"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0" name="Shape 1592"/>
            <p:cNvSpPr/>
            <p:nvPr/>
          </p:nvSpPr>
          <p:spPr>
            <a:xfrm>
              <a:off x="771619" y="1723549"/>
              <a:ext cx="1795837" cy="538126"/>
            </a:xfrm>
            <a:custGeom>
              <a:avLst/>
              <a:gdLst/>
              <a:ahLst/>
              <a:cxnLst/>
              <a:rect l="0" t="0" r="0" b="0"/>
              <a:pathLst>
                <a:path w="1795837" h="538126">
                  <a:moveTo>
                    <a:pt x="0" y="0"/>
                  </a:moveTo>
                  <a:lnTo>
                    <a:pt x="1795837" y="0"/>
                  </a:lnTo>
                  <a:lnTo>
                    <a:pt x="1795837" y="538126"/>
                  </a:lnTo>
                  <a:lnTo>
                    <a:pt x="0" y="538125"/>
                  </a:lnTo>
                  <a:lnTo>
                    <a:pt x="0" y="0"/>
                  </a:lnTo>
                  <a:close/>
                </a:path>
              </a:pathLst>
            </a:custGeom>
            <a:ln w="0" cap="flat">
              <a:miter lim="101600"/>
            </a:ln>
          </p:spPr>
          <p:style>
            <a:lnRef idx="0">
              <a:srgbClr val="000000">
                <a:alpha val="0"/>
              </a:srgbClr>
            </a:lnRef>
            <a:fillRef idx="1">
              <a:srgbClr val="4879C0">
                <a:alpha val="20000"/>
              </a:srgbClr>
            </a:fillRef>
            <a:effectRef idx="0">
              <a:scrgbClr r="0" g="0" b="0"/>
            </a:effectRef>
            <a:fontRef idx="none"/>
          </p:style>
          <p:txBody>
            <a:bodyPr/>
            <a:lstStyle/>
            <a:p>
              <a:endParaRPr lang="zh-TW" altLang="en-US"/>
            </a:p>
          </p:txBody>
        </p:sp>
        <p:sp>
          <p:nvSpPr>
            <p:cNvPr id="71" name="Shape 1593"/>
            <p:cNvSpPr/>
            <p:nvPr/>
          </p:nvSpPr>
          <p:spPr>
            <a:xfrm>
              <a:off x="718159" y="1669743"/>
              <a:ext cx="1795382" cy="538628"/>
            </a:xfrm>
            <a:custGeom>
              <a:avLst/>
              <a:gdLst/>
              <a:ahLst/>
              <a:cxnLst/>
              <a:rect l="0" t="0" r="0" b="0"/>
              <a:pathLst>
                <a:path w="1795382" h="538628">
                  <a:moveTo>
                    <a:pt x="0" y="0"/>
                  </a:moveTo>
                  <a:lnTo>
                    <a:pt x="1795382" y="0"/>
                  </a:lnTo>
                  <a:lnTo>
                    <a:pt x="1795382" y="538628"/>
                  </a:lnTo>
                  <a:lnTo>
                    <a:pt x="0" y="538628"/>
                  </a:lnTo>
                  <a:close/>
                </a:path>
              </a:pathLst>
            </a:custGeom>
            <a:ln w="3040" cap="rnd">
              <a:round/>
            </a:ln>
          </p:spPr>
          <p:style>
            <a:lnRef idx="1">
              <a:srgbClr val="000000"/>
            </a:lnRef>
            <a:fillRef idx="0">
              <a:srgbClr val="000000">
                <a:alpha val="0"/>
              </a:srgbClr>
            </a:fillRef>
            <a:effectRef idx="0">
              <a:scrgbClr r="0" g="0" b="0"/>
            </a:effectRef>
            <a:fontRef idx="none"/>
          </p:style>
          <p:txBody>
            <a:bodyPr/>
            <a:lstStyle/>
            <a:p>
              <a:endParaRPr lang="zh-TW" altLang="en-US"/>
            </a:p>
          </p:txBody>
        </p:sp>
        <p:sp>
          <p:nvSpPr>
            <p:cNvPr id="72" name="Rectangle 1594"/>
            <p:cNvSpPr/>
            <p:nvPr/>
          </p:nvSpPr>
          <p:spPr>
            <a:xfrm>
              <a:off x="1255612" y="1789738"/>
              <a:ext cx="808694" cy="202179"/>
            </a:xfrm>
            <a:prstGeom prst="rect">
              <a:avLst/>
            </a:prstGeom>
            <a:ln>
              <a:noFill/>
            </a:ln>
          </p:spPr>
          <p:txBody>
            <a:bodyPr vert="horz" lIns="0" tIns="0" rIns="0" bIns="0" rtlCol="0">
              <a:noAutofit/>
            </a:bodyPr>
            <a:lstStyle/>
            <a:p>
              <a:pPr>
                <a:lnSpc>
                  <a:spcPct val="107000"/>
                </a:lnSpc>
                <a:spcAft>
                  <a:spcPts val="800"/>
                </a:spcAft>
              </a:pPr>
              <a:r>
                <a:rPr lang="zh-TW" sz="2400" kern="100" dirty="0">
                  <a:solidFill>
                    <a:srgbClr val="000000"/>
                  </a:solidFill>
                  <a:effectLst/>
                  <a:latin typeface="Calibri" panose="020F0502020204030204" pitchFamily="34" charset="0"/>
                  <a:ea typeface="標楷體" panose="03000509000000000000" pitchFamily="65" charset="-120"/>
                  <a:cs typeface="標楷體" panose="03000509000000000000" pitchFamily="65" charset="-120"/>
                </a:rPr>
                <a:t>共通子層</a:t>
              </a:r>
              <a:endParaRPr lang="zh-TW"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3" name="Shape 1595"/>
            <p:cNvSpPr/>
            <p:nvPr/>
          </p:nvSpPr>
          <p:spPr>
            <a:xfrm>
              <a:off x="771619" y="2531649"/>
              <a:ext cx="1795837" cy="538125"/>
            </a:xfrm>
            <a:custGeom>
              <a:avLst/>
              <a:gdLst/>
              <a:ahLst/>
              <a:cxnLst/>
              <a:rect l="0" t="0" r="0" b="0"/>
              <a:pathLst>
                <a:path w="1795837" h="538125">
                  <a:moveTo>
                    <a:pt x="0" y="0"/>
                  </a:moveTo>
                  <a:lnTo>
                    <a:pt x="1795837" y="0"/>
                  </a:lnTo>
                  <a:lnTo>
                    <a:pt x="1795836" y="538125"/>
                  </a:lnTo>
                  <a:lnTo>
                    <a:pt x="0" y="538125"/>
                  </a:lnTo>
                  <a:lnTo>
                    <a:pt x="0" y="0"/>
                  </a:lnTo>
                  <a:close/>
                </a:path>
              </a:pathLst>
            </a:custGeom>
            <a:ln w="0" cap="flat">
              <a:miter lim="101600"/>
            </a:ln>
          </p:spPr>
          <p:style>
            <a:lnRef idx="0">
              <a:srgbClr val="000000">
                <a:alpha val="0"/>
              </a:srgbClr>
            </a:lnRef>
            <a:fillRef idx="1">
              <a:srgbClr val="4879C0">
                <a:alpha val="20000"/>
              </a:srgbClr>
            </a:fillRef>
            <a:effectRef idx="0">
              <a:scrgbClr r="0" g="0" b="0"/>
            </a:effectRef>
            <a:fontRef idx="none"/>
          </p:style>
          <p:txBody>
            <a:bodyPr/>
            <a:lstStyle/>
            <a:p>
              <a:endParaRPr lang="zh-TW" altLang="en-US"/>
            </a:p>
          </p:txBody>
        </p:sp>
        <p:sp>
          <p:nvSpPr>
            <p:cNvPr id="74" name="Shape 1596"/>
            <p:cNvSpPr/>
            <p:nvPr/>
          </p:nvSpPr>
          <p:spPr>
            <a:xfrm>
              <a:off x="772017" y="2531548"/>
              <a:ext cx="1795382" cy="538628"/>
            </a:xfrm>
            <a:custGeom>
              <a:avLst/>
              <a:gdLst/>
              <a:ahLst/>
              <a:cxnLst/>
              <a:rect l="0" t="0" r="0" b="0"/>
              <a:pathLst>
                <a:path w="1795382" h="538628">
                  <a:moveTo>
                    <a:pt x="0" y="0"/>
                  </a:moveTo>
                  <a:lnTo>
                    <a:pt x="1795382" y="0"/>
                  </a:lnTo>
                  <a:lnTo>
                    <a:pt x="1795382" y="538628"/>
                  </a:lnTo>
                  <a:lnTo>
                    <a:pt x="0" y="538628"/>
                  </a:lnTo>
                  <a:close/>
                </a:path>
              </a:pathLst>
            </a:custGeom>
            <a:ln w="3040" cap="rnd">
              <a:round/>
            </a:ln>
          </p:spPr>
          <p:style>
            <a:lnRef idx="1">
              <a:srgbClr val="4879C0">
                <a:alpha val="20000"/>
              </a:srgbClr>
            </a:lnRef>
            <a:fillRef idx="0">
              <a:srgbClr val="000000">
                <a:alpha val="0"/>
              </a:srgbClr>
            </a:fillRef>
            <a:effectRef idx="0">
              <a:scrgbClr r="0" g="0" b="0"/>
            </a:effectRef>
            <a:fontRef idx="none"/>
          </p:style>
          <p:txBody>
            <a:bodyPr/>
            <a:lstStyle/>
            <a:p>
              <a:endParaRPr lang="zh-TW" altLang="en-US"/>
            </a:p>
          </p:txBody>
        </p:sp>
        <p:sp>
          <p:nvSpPr>
            <p:cNvPr id="75" name="Shape 1597"/>
            <p:cNvSpPr/>
            <p:nvPr/>
          </p:nvSpPr>
          <p:spPr>
            <a:xfrm>
              <a:off x="718159" y="2477680"/>
              <a:ext cx="1795382" cy="538627"/>
            </a:xfrm>
            <a:custGeom>
              <a:avLst/>
              <a:gdLst/>
              <a:ahLst/>
              <a:cxnLst/>
              <a:rect l="0" t="0" r="0" b="0"/>
              <a:pathLst>
                <a:path w="1795382" h="538627">
                  <a:moveTo>
                    <a:pt x="0" y="0"/>
                  </a:moveTo>
                  <a:lnTo>
                    <a:pt x="1795382" y="0"/>
                  </a:lnTo>
                  <a:lnTo>
                    <a:pt x="1795382" y="538627"/>
                  </a:lnTo>
                  <a:lnTo>
                    <a:pt x="0" y="538627"/>
                  </a:lnTo>
                  <a:close/>
                </a:path>
              </a:pathLst>
            </a:custGeom>
            <a:ln w="3040" cap="rnd">
              <a:round/>
            </a:ln>
          </p:spPr>
          <p:style>
            <a:lnRef idx="1">
              <a:srgbClr val="000000"/>
            </a:lnRef>
            <a:fillRef idx="0">
              <a:srgbClr val="000000">
                <a:alpha val="0"/>
              </a:srgbClr>
            </a:fillRef>
            <a:effectRef idx="0">
              <a:scrgbClr r="0" g="0" b="0"/>
            </a:effectRef>
            <a:fontRef idx="none"/>
          </p:style>
          <p:txBody>
            <a:bodyPr/>
            <a:lstStyle/>
            <a:p>
              <a:endParaRPr lang="zh-TW" altLang="en-US"/>
            </a:p>
          </p:txBody>
        </p:sp>
        <p:sp>
          <p:nvSpPr>
            <p:cNvPr id="76" name="Rectangle 1598"/>
            <p:cNvSpPr/>
            <p:nvPr/>
          </p:nvSpPr>
          <p:spPr>
            <a:xfrm>
              <a:off x="1265099" y="2543479"/>
              <a:ext cx="808694" cy="180275"/>
            </a:xfrm>
            <a:prstGeom prst="rect">
              <a:avLst/>
            </a:prstGeom>
            <a:ln>
              <a:noFill/>
            </a:ln>
          </p:spPr>
          <p:txBody>
            <a:bodyPr vert="horz" lIns="0" tIns="0" rIns="0" bIns="0" rtlCol="0">
              <a:noAutofit/>
            </a:bodyPr>
            <a:lstStyle/>
            <a:p>
              <a:pPr>
                <a:lnSpc>
                  <a:spcPct val="107000"/>
                </a:lnSpc>
                <a:spcAft>
                  <a:spcPts val="800"/>
                </a:spcAft>
              </a:pPr>
              <a:r>
                <a:rPr lang="zh-TW" sz="2400" kern="100" dirty="0">
                  <a:solidFill>
                    <a:srgbClr val="000000"/>
                  </a:solidFill>
                  <a:effectLst/>
                  <a:latin typeface="Calibri" panose="020F0502020204030204" pitchFamily="34" charset="0"/>
                  <a:ea typeface="標楷體" panose="03000509000000000000" pitchFamily="65" charset="-120"/>
                  <a:cs typeface="標楷體" panose="03000509000000000000" pitchFamily="65" charset="-120"/>
                </a:rPr>
                <a:t>安全子層</a:t>
              </a:r>
              <a:endParaRPr lang="zh-TW"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7" name="Shape 1599"/>
            <p:cNvSpPr/>
            <p:nvPr/>
          </p:nvSpPr>
          <p:spPr>
            <a:xfrm>
              <a:off x="627514" y="3330628"/>
              <a:ext cx="2064891" cy="538126"/>
            </a:xfrm>
            <a:custGeom>
              <a:avLst/>
              <a:gdLst/>
              <a:ahLst/>
              <a:cxnLst/>
              <a:rect l="0" t="0" r="0" b="0"/>
              <a:pathLst>
                <a:path w="2064891" h="538126">
                  <a:moveTo>
                    <a:pt x="0" y="0"/>
                  </a:moveTo>
                  <a:lnTo>
                    <a:pt x="2064891" y="0"/>
                  </a:lnTo>
                  <a:lnTo>
                    <a:pt x="2064891" y="538126"/>
                  </a:lnTo>
                  <a:lnTo>
                    <a:pt x="0" y="538125"/>
                  </a:lnTo>
                  <a:lnTo>
                    <a:pt x="0" y="0"/>
                  </a:lnTo>
                  <a:close/>
                </a:path>
              </a:pathLst>
            </a:custGeom>
            <a:ln w="0" cap="flat">
              <a:miter lim="101600"/>
            </a:ln>
          </p:spPr>
          <p:style>
            <a:lnRef idx="0">
              <a:srgbClr val="000000">
                <a:alpha val="0"/>
              </a:srgbClr>
            </a:lnRef>
            <a:fillRef idx="1">
              <a:srgbClr val="4879C0">
                <a:alpha val="20000"/>
              </a:srgbClr>
            </a:fillRef>
            <a:effectRef idx="0">
              <a:scrgbClr r="0" g="0" b="0"/>
            </a:effectRef>
            <a:fontRef idx="none"/>
          </p:style>
          <p:txBody>
            <a:bodyPr/>
            <a:lstStyle/>
            <a:p>
              <a:endParaRPr lang="zh-TW" altLang="en-US"/>
            </a:p>
          </p:txBody>
        </p:sp>
        <p:sp>
          <p:nvSpPr>
            <p:cNvPr id="78" name="Shape 1600"/>
            <p:cNvSpPr/>
            <p:nvPr/>
          </p:nvSpPr>
          <p:spPr>
            <a:xfrm>
              <a:off x="628387" y="3330506"/>
              <a:ext cx="2064695" cy="538628"/>
            </a:xfrm>
            <a:custGeom>
              <a:avLst/>
              <a:gdLst/>
              <a:ahLst/>
              <a:cxnLst/>
              <a:rect l="0" t="0" r="0" b="0"/>
              <a:pathLst>
                <a:path w="2064695" h="538628">
                  <a:moveTo>
                    <a:pt x="0" y="0"/>
                  </a:moveTo>
                  <a:lnTo>
                    <a:pt x="2064695" y="0"/>
                  </a:lnTo>
                  <a:lnTo>
                    <a:pt x="2064695" y="538628"/>
                  </a:lnTo>
                  <a:lnTo>
                    <a:pt x="0" y="538628"/>
                  </a:lnTo>
                  <a:close/>
                </a:path>
              </a:pathLst>
            </a:custGeom>
            <a:ln w="3040" cap="rnd">
              <a:round/>
            </a:ln>
          </p:spPr>
          <p:style>
            <a:lnRef idx="1">
              <a:srgbClr val="4879C0">
                <a:alpha val="20000"/>
              </a:srgbClr>
            </a:lnRef>
            <a:fillRef idx="0">
              <a:srgbClr val="000000">
                <a:alpha val="0"/>
              </a:srgbClr>
            </a:fillRef>
            <a:effectRef idx="0">
              <a:scrgbClr r="0" g="0" b="0"/>
            </a:effectRef>
            <a:fontRef idx="none"/>
          </p:style>
          <p:txBody>
            <a:bodyPr/>
            <a:lstStyle/>
            <a:p>
              <a:endParaRPr lang="zh-TW" altLang="en-US"/>
            </a:p>
          </p:txBody>
        </p:sp>
        <p:sp>
          <p:nvSpPr>
            <p:cNvPr id="79" name="Shape 1601"/>
            <p:cNvSpPr/>
            <p:nvPr/>
          </p:nvSpPr>
          <p:spPr>
            <a:xfrm>
              <a:off x="574529" y="3276647"/>
              <a:ext cx="2064695" cy="538628"/>
            </a:xfrm>
            <a:custGeom>
              <a:avLst/>
              <a:gdLst/>
              <a:ahLst/>
              <a:cxnLst/>
              <a:rect l="0" t="0" r="0" b="0"/>
              <a:pathLst>
                <a:path w="2064695" h="538628">
                  <a:moveTo>
                    <a:pt x="0" y="0"/>
                  </a:moveTo>
                  <a:lnTo>
                    <a:pt x="2064695" y="0"/>
                  </a:lnTo>
                  <a:lnTo>
                    <a:pt x="2064695" y="538628"/>
                  </a:lnTo>
                  <a:lnTo>
                    <a:pt x="0" y="538628"/>
                  </a:lnTo>
                  <a:close/>
                </a:path>
              </a:pathLst>
            </a:custGeom>
            <a:ln w="3040" cap="rnd">
              <a:round/>
            </a:ln>
          </p:spPr>
          <p:style>
            <a:lnRef idx="1">
              <a:srgbClr val="000000"/>
            </a:lnRef>
            <a:fillRef idx="0">
              <a:srgbClr val="000000">
                <a:alpha val="0"/>
              </a:srgbClr>
            </a:fillRef>
            <a:effectRef idx="0">
              <a:scrgbClr r="0" g="0" b="0"/>
            </a:effectRef>
            <a:fontRef idx="none"/>
          </p:style>
          <p:txBody>
            <a:bodyPr/>
            <a:lstStyle/>
            <a:p>
              <a:endParaRPr lang="zh-TW" altLang="en-US"/>
            </a:p>
          </p:txBody>
        </p:sp>
        <p:sp>
          <p:nvSpPr>
            <p:cNvPr id="80" name="Rectangle 1602"/>
            <p:cNvSpPr/>
            <p:nvPr/>
          </p:nvSpPr>
          <p:spPr>
            <a:xfrm>
              <a:off x="1416896" y="3469832"/>
              <a:ext cx="303261" cy="202179"/>
            </a:xfrm>
            <a:prstGeom prst="rect">
              <a:avLst/>
            </a:prstGeom>
            <a:ln>
              <a:noFill/>
            </a:ln>
          </p:spPr>
          <p:txBody>
            <a:bodyPr vert="horz" lIns="0" tIns="0" rIns="0" bIns="0" rtlCol="0">
              <a:noAutofit/>
            </a:bodyPr>
            <a:lstStyle/>
            <a:p>
              <a:pPr>
                <a:lnSpc>
                  <a:spcPct val="107000"/>
                </a:lnSpc>
                <a:spcAft>
                  <a:spcPts val="800"/>
                </a:spcAft>
              </a:pPr>
              <a:r>
                <a:rPr lang="en-US" sz="2400" kern="100" dirty="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rPr>
                <a:t>PHY</a:t>
              </a:r>
              <a:endParaRPr lang="zh-TW" sz="2400" kern="100" dirty="0">
                <a:solidFill>
                  <a:srgbClr val="000000"/>
                </a:solidFill>
                <a:effectLst/>
                <a:latin typeface="標楷體" panose="03000509000000000000" pitchFamily="65" charset="-120"/>
                <a:ea typeface="標楷體" panose="03000509000000000000" pitchFamily="65" charset="-120"/>
                <a:cs typeface="Calibri" panose="020F0502020204030204" pitchFamily="34" charset="0"/>
              </a:endParaRPr>
            </a:p>
          </p:txBody>
        </p:sp>
        <p:sp>
          <p:nvSpPr>
            <p:cNvPr id="81" name="Rectangle 1603"/>
            <p:cNvSpPr/>
            <p:nvPr/>
          </p:nvSpPr>
          <p:spPr>
            <a:xfrm>
              <a:off x="1644912" y="3469832"/>
              <a:ext cx="202173" cy="202179"/>
            </a:xfrm>
            <a:prstGeom prst="rect">
              <a:avLst/>
            </a:prstGeom>
            <a:ln>
              <a:noFill/>
            </a:ln>
          </p:spPr>
          <p:txBody>
            <a:bodyPr vert="horz" lIns="0" tIns="0" rIns="0" bIns="0" rtlCol="0">
              <a:noAutofit/>
            </a:bodyPr>
            <a:lstStyle/>
            <a:p>
              <a:pPr>
                <a:lnSpc>
                  <a:spcPct val="107000"/>
                </a:lnSpc>
                <a:spcAft>
                  <a:spcPts val="800"/>
                </a:spcAft>
              </a:pPr>
              <a:r>
                <a:rPr lang="zh-TW" sz="2400" kern="100" dirty="0">
                  <a:solidFill>
                    <a:srgbClr val="000000"/>
                  </a:solidFill>
                  <a:effectLst/>
                  <a:latin typeface="Calibri" panose="020F0502020204030204" pitchFamily="34" charset="0"/>
                  <a:ea typeface="標楷體" panose="03000509000000000000" pitchFamily="65" charset="-120"/>
                  <a:cs typeface="標楷體" panose="03000509000000000000" pitchFamily="65" charset="-120"/>
                </a:rPr>
                <a:t>層</a:t>
              </a:r>
              <a:endParaRPr lang="zh-TW"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2" name="Shape 1604"/>
            <p:cNvSpPr/>
            <p:nvPr/>
          </p:nvSpPr>
          <p:spPr>
            <a:xfrm>
              <a:off x="1669719" y="592483"/>
              <a:ext cx="0" cy="253557"/>
            </a:xfrm>
            <a:custGeom>
              <a:avLst/>
              <a:gdLst/>
              <a:ahLst/>
              <a:cxnLst/>
              <a:rect l="0" t="0" r="0" b="0"/>
              <a:pathLst>
                <a:path h="253557">
                  <a:moveTo>
                    <a:pt x="0" y="0"/>
                  </a:moveTo>
                  <a:lnTo>
                    <a:pt x="0" y="253557"/>
                  </a:lnTo>
                </a:path>
              </a:pathLst>
            </a:custGeom>
            <a:ln w="2736" cap="rnd">
              <a:round/>
            </a:ln>
          </p:spPr>
          <p:style>
            <a:lnRef idx="1">
              <a:srgbClr val="4879C0">
                <a:alpha val="20000"/>
              </a:srgbClr>
            </a:lnRef>
            <a:fillRef idx="0">
              <a:srgbClr val="000000">
                <a:alpha val="0"/>
              </a:srgbClr>
            </a:fillRef>
            <a:effectRef idx="0">
              <a:scrgbClr r="0" g="0" b="0"/>
            </a:effectRef>
            <a:fontRef idx="none"/>
          </p:style>
          <p:txBody>
            <a:bodyPr/>
            <a:lstStyle/>
            <a:p>
              <a:endParaRPr lang="zh-TW" altLang="en-US"/>
            </a:p>
          </p:txBody>
        </p:sp>
        <p:sp>
          <p:nvSpPr>
            <p:cNvPr id="83" name="Shape 1605"/>
            <p:cNvSpPr/>
            <p:nvPr/>
          </p:nvSpPr>
          <p:spPr>
            <a:xfrm>
              <a:off x="1634332" y="837832"/>
              <a:ext cx="70228" cy="104889"/>
            </a:xfrm>
            <a:custGeom>
              <a:avLst/>
              <a:gdLst/>
              <a:ahLst/>
              <a:cxnLst/>
              <a:rect l="0" t="0" r="0" b="0"/>
              <a:pathLst>
                <a:path w="70228" h="104889">
                  <a:moveTo>
                    <a:pt x="0" y="0"/>
                  </a:moveTo>
                  <a:lnTo>
                    <a:pt x="70228" y="0"/>
                  </a:lnTo>
                  <a:lnTo>
                    <a:pt x="35570" y="104889"/>
                  </a:lnTo>
                  <a:lnTo>
                    <a:pt x="0" y="0"/>
                  </a:lnTo>
                  <a:close/>
                </a:path>
              </a:pathLst>
            </a:custGeom>
            <a:ln w="0" cap="flat">
              <a:miter lim="101600"/>
            </a:ln>
          </p:spPr>
          <p:style>
            <a:lnRef idx="0">
              <a:srgbClr val="000000">
                <a:alpha val="0"/>
              </a:srgbClr>
            </a:lnRef>
            <a:fillRef idx="1">
              <a:srgbClr val="4879C0">
                <a:alpha val="20000"/>
              </a:srgbClr>
            </a:fillRef>
            <a:effectRef idx="0">
              <a:scrgbClr r="0" g="0" b="0"/>
            </a:effectRef>
            <a:fontRef idx="none"/>
          </p:style>
          <p:txBody>
            <a:bodyPr/>
            <a:lstStyle/>
            <a:p>
              <a:endParaRPr lang="zh-TW" altLang="en-US"/>
            </a:p>
          </p:txBody>
        </p:sp>
        <p:sp>
          <p:nvSpPr>
            <p:cNvPr id="84" name="Shape 1606"/>
            <p:cNvSpPr/>
            <p:nvPr/>
          </p:nvSpPr>
          <p:spPr>
            <a:xfrm>
              <a:off x="1615849" y="538627"/>
              <a:ext cx="0" cy="253956"/>
            </a:xfrm>
            <a:custGeom>
              <a:avLst/>
              <a:gdLst/>
              <a:ahLst/>
              <a:cxnLst/>
              <a:rect l="0" t="0" r="0" b="0"/>
              <a:pathLst>
                <a:path h="253956">
                  <a:moveTo>
                    <a:pt x="0" y="0"/>
                  </a:moveTo>
                  <a:lnTo>
                    <a:pt x="0" y="253956"/>
                  </a:lnTo>
                </a:path>
              </a:pathLst>
            </a:custGeom>
            <a:ln w="3040" cap="rnd">
              <a:round/>
            </a:ln>
          </p:spPr>
          <p:style>
            <a:lnRef idx="1">
              <a:srgbClr val="000000"/>
            </a:lnRef>
            <a:fillRef idx="0">
              <a:srgbClr val="000000">
                <a:alpha val="0"/>
              </a:srgbClr>
            </a:fillRef>
            <a:effectRef idx="0">
              <a:scrgbClr r="0" g="0" b="0"/>
            </a:effectRef>
            <a:fontRef idx="none"/>
          </p:style>
          <p:txBody>
            <a:bodyPr/>
            <a:lstStyle/>
            <a:p>
              <a:endParaRPr lang="zh-TW" altLang="en-US"/>
            </a:p>
          </p:txBody>
        </p:sp>
        <p:sp>
          <p:nvSpPr>
            <p:cNvPr id="85" name="Shape 1607"/>
            <p:cNvSpPr/>
            <p:nvPr/>
          </p:nvSpPr>
          <p:spPr>
            <a:xfrm>
              <a:off x="1580884" y="783850"/>
              <a:ext cx="69924" cy="104879"/>
            </a:xfrm>
            <a:custGeom>
              <a:avLst/>
              <a:gdLst/>
              <a:ahLst/>
              <a:cxnLst/>
              <a:rect l="0" t="0" r="0" b="0"/>
              <a:pathLst>
                <a:path w="69924" h="104879">
                  <a:moveTo>
                    <a:pt x="0" y="0"/>
                  </a:moveTo>
                  <a:lnTo>
                    <a:pt x="69924" y="0"/>
                  </a:lnTo>
                  <a:lnTo>
                    <a:pt x="34962" y="104879"/>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p>
          </p:txBody>
        </p:sp>
        <p:sp>
          <p:nvSpPr>
            <p:cNvPr id="86" name="Shape 1608"/>
            <p:cNvSpPr/>
            <p:nvPr/>
          </p:nvSpPr>
          <p:spPr>
            <a:xfrm>
              <a:off x="1669711" y="1481223"/>
              <a:ext cx="0" cy="146236"/>
            </a:xfrm>
            <a:custGeom>
              <a:avLst/>
              <a:gdLst/>
              <a:ahLst/>
              <a:cxnLst/>
              <a:rect l="0" t="0" r="0" b="0"/>
              <a:pathLst>
                <a:path h="146236">
                  <a:moveTo>
                    <a:pt x="0" y="0"/>
                  </a:moveTo>
                  <a:lnTo>
                    <a:pt x="0" y="146236"/>
                  </a:lnTo>
                </a:path>
              </a:pathLst>
            </a:custGeom>
            <a:ln w="3040" cap="rnd">
              <a:round/>
            </a:ln>
          </p:spPr>
          <p:style>
            <a:lnRef idx="1">
              <a:srgbClr val="4879C0">
                <a:alpha val="20000"/>
              </a:srgbClr>
            </a:lnRef>
            <a:fillRef idx="0">
              <a:srgbClr val="000000">
                <a:alpha val="0"/>
              </a:srgbClr>
            </a:fillRef>
            <a:effectRef idx="0">
              <a:scrgbClr r="0" g="0" b="0"/>
            </a:effectRef>
            <a:fontRef idx="none"/>
          </p:style>
          <p:txBody>
            <a:bodyPr/>
            <a:lstStyle/>
            <a:p>
              <a:endParaRPr lang="zh-TW" altLang="en-US"/>
            </a:p>
          </p:txBody>
        </p:sp>
        <p:sp>
          <p:nvSpPr>
            <p:cNvPr id="87" name="Shape 1609"/>
            <p:cNvSpPr/>
            <p:nvPr/>
          </p:nvSpPr>
          <p:spPr>
            <a:xfrm>
              <a:off x="1634752" y="1618714"/>
              <a:ext cx="69915" cy="104889"/>
            </a:xfrm>
            <a:custGeom>
              <a:avLst/>
              <a:gdLst/>
              <a:ahLst/>
              <a:cxnLst/>
              <a:rect l="0" t="0" r="0" b="0"/>
              <a:pathLst>
                <a:path w="69915" h="104889">
                  <a:moveTo>
                    <a:pt x="0" y="0"/>
                  </a:moveTo>
                  <a:lnTo>
                    <a:pt x="69915" y="0"/>
                  </a:lnTo>
                  <a:lnTo>
                    <a:pt x="34962" y="104889"/>
                  </a:lnTo>
                  <a:lnTo>
                    <a:pt x="0" y="0"/>
                  </a:lnTo>
                  <a:close/>
                </a:path>
              </a:pathLst>
            </a:custGeom>
            <a:ln w="0" cap="flat">
              <a:miter lim="101600"/>
            </a:ln>
          </p:spPr>
          <p:style>
            <a:lnRef idx="0">
              <a:srgbClr val="000000">
                <a:alpha val="0"/>
              </a:srgbClr>
            </a:lnRef>
            <a:fillRef idx="1">
              <a:srgbClr val="4879C0">
                <a:alpha val="20000"/>
              </a:srgbClr>
            </a:fillRef>
            <a:effectRef idx="0">
              <a:scrgbClr r="0" g="0" b="0"/>
            </a:effectRef>
            <a:fontRef idx="none"/>
          </p:style>
          <p:txBody>
            <a:bodyPr/>
            <a:lstStyle/>
            <a:p>
              <a:endParaRPr lang="zh-TW" altLang="en-US"/>
            </a:p>
          </p:txBody>
        </p:sp>
        <p:sp>
          <p:nvSpPr>
            <p:cNvPr id="88" name="Shape 1610"/>
            <p:cNvSpPr/>
            <p:nvPr/>
          </p:nvSpPr>
          <p:spPr>
            <a:xfrm>
              <a:off x="1615849" y="1427361"/>
              <a:ext cx="0" cy="146236"/>
            </a:xfrm>
            <a:custGeom>
              <a:avLst/>
              <a:gdLst/>
              <a:ahLst/>
              <a:cxnLst/>
              <a:rect l="0" t="0" r="0" b="0"/>
              <a:pathLst>
                <a:path h="146236">
                  <a:moveTo>
                    <a:pt x="0" y="0"/>
                  </a:moveTo>
                  <a:lnTo>
                    <a:pt x="0" y="146236"/>
                  </a:lnTo>
                </a:path>
              </a:pathLst>
            </a:custGeom>
            <a:ln w="3040" cap="rnd">
              <a:round/>
            </a:ln>
          </p:spPr>
          <p:style>
            <a:lnRef idx="1">
              <a:srgbClr val="000000"/>
            </a:lnRef>
            <a:fillRef idx="0">
              <a:srgbClr val="000000">
                <a:alpha val="0"/>
              </a:srgbClr>
            </a:fillRef>
            <a:effectRef idx="0">
              <a:scrgbClr r="0" g="0" b="0"/>
            </a:effectRef>
            <a:fontRef idx="none"/>
          </p:style>
          <p:txBody>
            <a:bodyPr/>
            <a:lstStyle/>
            <a:p>
              <a:endParaRPr lang="zh-TW" altLang="en-US"/>
            </a:p>
          </p:txBody>
        </p:sp>
        <p:sp>
          <p:nvSpPr>
            <p:cNvPr id="89" name="Shape 1611"/>
            <p:cNvSpPr/>
            <p:nvPr/>
          </p:nvSpPr>
          <p:spPr>
            <a:xfrm>
              <a:off x="1580884" y="1564853"/>
              <a:ext cx="69924" cy="104889"/>
            </a:xfrm>
            <a:custGeom>
              <a:avLst/>
              <a:gdLst/>
              <a:ahLst/>
              <a:cxnLst/>
              <a:rect l="0" t="0" r="0" b="0"/>
              <a:pathLst>
                <a:path w="69924" h="104889">
                  <a:moveTo>
                    <a:pt x="0" y="0"/>
                  </a:moveTo>
                  <a:lnTo>
                    <a:pt x="69924" y="0"/>
                  </a:lnTo>
                  <a:lnTo>
                    <a:pt x="34962" y="104889"/>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p>
          </p:txBody>
        </p:sp>
        <p:sp>
          <p:nvSpPr>
            <p:cNvPr id="90" name="Shape 1612"/>
            <p:cNvSpPr/>
            <p:nvPr/>
          </p:nvSpPr>
          <p:spPr>
            <a:xfrm>
              <a:off x="1669711" y="2262232"/>
              <a:ext cx="0" cy="173161"/>
            </a:xfrm>
            <a:custGeom>
              <a:avLst/>
              <a:gdLst/>
              <a:ahLst/>
              <a:cxnLst/>
              <a:rect l="0" t="0" r="0" b="0"/>
              <a:pathLst>
                <a:path h="173161">
                  <a:moveTo>
                    <a:pt x="0" y="0"/>
                  </a:moveTo>
                  <a:lnTo>
                    <a:pt x="0" y="173161"/>
                  </a:lnTo>
                </a:path>
              </a:pathLst>
            </a:custGeom>
            <a:ln w="3040" cap="rnd">
              <a:round/>
            </a:ln>
          </p:spPr>
          <p:style>
            <a:lnRef idx="1">
              <a:srgbClr val="4879C0">
                <a:alpha val="20000"/>
              </a:srgbClr>
            </a:lnRef>
            <a:fillRef idx="0">
              <a:srgbClr val="000000">
                <a:alpha val="0"/>
              </a:srgbClr>
            </a:fillRef>
            <a:effectRef idx="0">
              <a:scrgbClr r="0" g="0" b="0"/>
            </a:effectRef>
            <a:fontRef idx="none"/>
          </p:style>
          <p:txBody>
            <a:bodyPr/>
            <a:lstStyle/>
            <a:p>
              <a:endParaRPr lang="zh-TW" altLang="en-US"/>
            </a:p>
          </p:txBody>
        </p:sp>
        <p:sp>
          <p:nvSpPr>
            <p:cNvPr id="91" name="Shape 1613"/>
            <p:cNvSpPr/>
            <p:nvPr/>
          </p:nvSpPr>
          <p:spPr>
            <a:xfrm>
              <a:off x="1634752" y="2426661"/>
              <a:ext cx="69915" cy="104879"/>
            </a:xfrm>
            <a:custGeom>
              <a:avLst/>
              <a:gdLst/>
              <a:ahLst/>
              <a:cxnLst/>
              <a:rect l="0" t="0" r="0" b="0"/>
              <a:pathLst>
                <a:path w="69915" h="104879">
                  <a:moveTo>
                    <a:pt x="0" y="0"/>
                  </a:moveTo>
                  <a:lnTo>
                    <a:pt x="69915" y="0"/>
                  </a:lnTo>
                  <a:lnTo>
                    <a:pt x="34962" y="104879"/>
                  </a:lnTo>
                  <a:lnTo>
                    <a:pt x="0" y="0"/>
                  </a:lnTo>
                  <a:close/>
                </a:path>
              </a:pathLst>
            </a:custGeom>
            <a:ln w="0" cap="flat">
              <a:miter lim="101600"/>
            </a:ln>
          </p:spPr>
          <p:style>
            <a:lnRef idx="0">
              <a:srgbClr val="000000">
                <a:alpha val="0"/>
              </a:srgbClr>
            </a:lnRef>
            <a:fillRef idx="1">
              <a:srgbClr val="4879C0">
                <a:alpha val="20000"/>
              </a:srgbClr>
            </a:fillRef>
            <a:effectRef idx="0">
              <a:scrgbClr r="0" g="0" b="0"/>
            </a:effectRef>
            <a:fontRef idx="none"/>
          </p:style>
          <p:txBody>
            <a:bodyPr/>
            <a:lstStyle/>
            <a:p>
              <a:endParaRPr lang="zh-TW" altLang="en-US"/>
            </a:p>
          </p:txBody>
        </p:sp>
        <p:sp>
          <p:nvSpPr>
            <p:cNvPr id="92" name="Shape 1614"/>
            <p:cNvSpPr/>
            <p:nvPr/>
          </p:nvSpPr>
          <p:spPr>
            <a:xfrm>
              <a:off x="1615849" y="2208370"/>
              <a:ext cx="0" cy="173161"/>
            </a:xfrm>
            <a:custGeom>
              <a:avLst/>
              <a:gdLst/>
              <a:ahLst/>
              <a:cxnLst/>
              <a:rect l="0" t="0" r="0" b="0"/>
              <a:pathLst>
                <a:path h="173161">
                  <a:moveTo>
                    <a:pt x="0" y="0"/>
                  </a:moveTo>
                  <a:lnTo>
                    <a:pt x="0" y="173161"/>
                  </a:lnTo>
                </a:path>
              </a:pathLst>
            </a:custGeom>
            <a:ln w="3040" cap="rnd">
              <a:round/>
            </a:ln>
          </p:spPr>
          <p:style>
            <a:lnRef idx="1">
              <a:srgbClr val="000000"/>
            </a:lnRef>
            <a:fillRef idx="0">
              <a:srgbClr val="000000">
                <a:alpha val="0"/>
              </a:srgbClr>
            </a:fillRef>
            <a:effectRef idx="0">
              <a:scrgbClr r="0" g="0" b="0"/>
            </a:effectRef>
            <a:fontRef idx="none"/>
          </p:style>
          <p:txBody>
            <a:bodyPr/>
            <a:lstStyle/>
            <a:p>
              <a:endParaRPr lang="zh-TW" altLang="en-US"/>
            </a:p>
          </p:txBody>
        </p:sp>
        <p:sp>
          <p:nvSpPr>
            <p:cNvPr id="93" name="Shape 1615"/>
            <p:cNvSpPr/>
            <p:nvPr/>
          </p:nvSpPr>
          <p:spPr>
            <a:xfrm>
              <a:off x="1580884" y="2372792"/>
              <a:ext cx="69924" cy="104889"/>
            </a:xfrm>
            <a:custGeom>
              <a:avLst/>
              <a:gdLst/>
              <a:ahLst/>
              <a:cxnLst/>
              <a:rect l="0" t="0" r="0" b="0"/>
              <a:pathLst>
                <a:path w="69924" h="104889">
                  <a:moveTo>
                    <a:pt x="0" y="0"/>
                  </a:moveTo>
                  <a:lnTo>
                    <a:pt x="69924" y="0"/>
                  </a:lnTo>
                  <a:lnTo>
                    <a:pt x="34962" y="104889"/>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p>
          </p:txBody>
        </p:sp>
        <p:sp>
          <p:nvSpPr>
            <p:cNvPr id="94" name="Shape 1616"/>
            <p:cNvSpPr/>
            <p:nvPr/>
          </p:nvSpPr>
          <p:spPr>
            <a:xfrm>
              <a:off x="1664048" y="3070172"/>
              <a:ext cx="5662" cy="164249"/>
            </a:xfrm>
            <a:custGeom>
              <a:avLst/>
              <a:gdLst/>
              <a:ahLst/>
              <a:cxnLst/>
              <a:rect l="0" t="0" r="0" b="0"/>
              <a:pathLst>
                <a:path w="5662" h="164249">
                  <a:moveTo>
                    <a:pt x="5662" y="0"/>
                  </a:moveTo>
                  <a:lnTo>
                    <a:pt x="0" y="164249"/>
                  </a:lnTo>
                </a:path>
              </a:pathLst>
            </a:custGeom>
            <a:ln w="3040" cap="rnd">
              <a:round/>
            </a:ln>
          </p:spPr>
          <p:style>
            <a:lnRef idx="1">
              <a:srgbClr val="4879C0">
                <a:alpha val="20000"/>
              </a:srgbClr>
            </a:lnRef>
            <a:fillRef idx="0">
              <a:srgbClr val="000000">
                <a:alpha val="0"/>
              </a:srgbClr>
            </a:fillRef>
            <a:effectRef idx="0">
              <a:scrgbClr r="0" g="0" b="0"/>
            </a:effectRef>
            <a:fontRef idx="none"/>
          </p:style>
          <p:txBody>
            <a:bodyPr/>
            <a:lstStyle/>
            <a:p>
              <a:endParaRPr lang="zh-TW" altLang="en-US"/>
            </a:p>
          </p:txBody>
        </p:sp>
        <p:sp>
          <p:nvSpPr>
            <p:cNvPr id="95" name="Shape 1617"/>
            <p:cNvSpPr/>
            <p:nvPr/>
          </p:nvSpPr>
          <p:spPr>
            <a:xfrm>
              <a:off x="1629408" y="3224475"/>
              <a:ext cx="69886" cy="106038"/>
            </a:xfrm>
            <a:custGeom>
              <a:avLst/>
              <a:gdLst/>
              <a:ahLst/>
              <a:cxnLst/>
              <a:rect l="0" t="0" r="0" b="0"/>
              <a:pathLst>
                <a:path w="69886" h="106038">
                  <a:moveTo>
                    <a:pt x="0" y="0"/>
                  </a:moveTo>
                  <a:lnTo>
                    <a:pt x="69886" y="2413"/>
                  </a:lnTo>
                  <a:lnTo>
                    <a:pt x="31333" y="106038"/>
                  </a:lnTo>
                  <a:lnTo>
                    <a:pt x="0" y="0"/>
                  </a:lnTo>
                  <a:close/>
                </a:path>
              </a:pathLst>
            </a:custGeom>
            <a:ln w="0" cap="flat">
              <a:miter lim="101600"/>
            </a:ln>
          </p:spPr>
          <p:style>
            <a:lnRef idx="0">
              <a:srgbClr val="000000">
                <a:alpha val="0"/>
              </a:srgbClr>
            </a:lnRef>
            <a:fillRef idx="1">
              <a:srgbClr val="4879C0">
                <a:alpha val="20000"/>
              </a:srgbClr>
            </a:fillRef>
            <a:effectRef idx="0">
              <a:scrgbClr r="0" g="0" b="0"/>
            </a:effectRef>
            <a:fontRef idx="none"/>
          </p:style>
          <p:txBody>
            <a:bodyPr/>
            <a:lstStyle/>
            <a:p>
              <a:endParaRPr lang="zh-TW" altLang="en-US"/>
            </a:p>
          </p:txBody>
        </p:sp>
        <p:sp>
          <p:nvSpPr>
            <p:cNvPr id="96" name="Shape 1618"/>
            <p:cNvSpPr/>
            <p:nvPr/>
          </p:nvSpPr>
          <p:spPr>
            <a:xfrm>
              <a:off x="1610187" y="3016310"/>
              <a:ext cx="5662" cy="164249"/>
            </a:xfrm>
            <a:custGeom>
              <a:avLst/>
              <a:gdLst/>
              <a:ahLst/>
              <a:cxnLst/>
              <a:rect l="0" t="0" r="0" b="0"/>
              <a:pathLst>
                <a:path w="5662" h="164249">
                  <a:moveTo>
                    <a:pt x="5662" y="0"/>
                  </a:moveTo>
                  <a:lnTo>
                    <a:pt x="0" y="164249"/>
                  </a:lnTo>
                </a:path>
              </a:pathLst>
            </a:custGeom>
            <a:ln w="3040" cap="rnd">
              <a:round/>
            </a:ln>
          </p:spPr>
          <p:style>
            <a:lnRef idx="1">
              <a:srgbClr val="000000"/>
            </a:lnRef>
            <a:fillRef idx="0">
              <a:srgbClr val="000000">
                <a:alpha val="0"/>
              </a:srgbClr>
            </a:fillRef>
            <a:effectRef idx="0">
              <a:scrgbClr r="0" g="0" b="0"/>
            </a:effectRef>
            <a:fontRef idx="none"/>
          </p:style>
          <p:txBody>
            <a:bodyPr/>
            <a:lstStyle/>
            <a:p>
              <a:endParaRPr lang="zh-TW" altLang="en-US"/>
            </a:p>
          </p:txBody>
        </p:sp>
        <p:sp>
          <p:nvSpPr>
            <p:cNvPr id="97" name="Shape 1619"/>
            <p:cNvSpPr/>
            <p:nvPr/>
          </p:nvSpPr>
          <p:spPr>
            <a:xfrm>
              <a:off x="1575548" y="3170615"/>
              <a:ext cx="69886" cy="106029"/>
            </a:xfrm>
            <a:custGeom>
              <a:avLst/>
              <a:gdLst/>
              <a:ahLst/>
              <a:cxnLst/>
              <a:rect l="0" t="0" r="0" b="0"/>
              <a:pathLst>
                <a:path w="69886" h="106029">
                  <a:moveTo>
                    <a:pt x="0" y="0"/>
                  </a:moveTo>
                  <a:lnTo>
                    <a:pt x="69886" y="2413"/>
                  </a:lnTo>
                  <a:lnTo>
                    <a:pt x="31324" y="106029"/>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p>
          </p:txBody>
        </p:sp>
        <p:sp>
          <p:nvSpPr>
            <p:cNvPr id="98" name="Rectangle 1620"/>
            <p:cNvSpPr/>
            <p:nvPr/>
          </p:nvSpPr>
          <p:spPr>
            <a:xfrm>
              <a:off x="1407289" y="425164"/>
              <a:ext cx="471730" cy="134784"/>
            </a:xfrm>
            <a:prstGeom prst="rect">
              <a:avLst/>
            </a:prstGeom>
            <a:ln>
              <a:noFill/>
            </a:ln>
          </p:spPr>
          <p:txBody>
            <a:bodyPr vert="horz" lIns="0" tIns="0" rIns="0" bIns="0" rtlCol="0">
              <a:noAutofit/>
            </a:bodyPr>
            <a:lstStyle/>
            <a:p>
              <a:pPr>
                <a:lnSpc>
                  <a:spcPct val="107000"/>
                </a:lnSpc>
                <a:spcAft>
                  <a:spcPts val="800"/>
                </a:spcAft>
              </a:pPr>
              <a:r>
                <a:rPr lang="en-US" sz="800" kern="100">
                  <a:solidFill>
                    <a:srgbClr val="000000"/>
                  </a:solidFill>
                  <a:effectLst/>
                  <a:latin typeface="標楷體" panose="03000509000000000000" pitchFamily="65" charset="-120"/>
                  <a:ea typeface="Calibri" panose="020F0502020204030204" pitchFamily="34" charset="0"/>
                  <a:cs typeface="標楷體" panose="03000509000000000000" pitchFamily="65" charset="-120"/>
                </a:rPr>
                <a:t>MAC SDU</a:t>
              </a:r>
              <a:endParaRPr lang="zh-TW" sz="11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9" name="Rectangle 25421"/>
            <p:cNvSpPr/>
            <p:nvPr/>
          </p:nvSpPr>
          <p:spPr>
            <a:xfrm>
              <a:off x="1138438" y="1286968"/>
              <a:ext cx="67390" cy="134784"/>
            </a:xfrm>
            <a:prstGeom prst="rect">
              <a:avLst/>
            </a:prstGeom>
            <a:ln>
              <a:noFill/>
            </a:ln>
          </p:spPr>
          <p:txBody>
            <a:bodyPr vert="horz" lIns="0" tIns="0" rIns="0" bIns="0" rtlCol="0">
              <a:noAutofit/>
            </a:bodyPr>
            <a:lstStyle/>
            <a:p>
              <a:pPr>
                <a:lnSpc>
                  <a:spcPct val="107000"/>
                </a:lnSpc>
                <a:spcAft>
                  <a:spcPts val="800"/>
                </a:spcAft>
              </a:pPr>
              <a:r>
                <a:rPr lang="en-US" sz="800" kern="100">
                  <a:solidFill>
                    <a:srgbClr val="000000"/>
                  </a:solidFill>
                  <a:effectLst/>
                  <a:latin typeface="標楷體" panose="03000509000000000000" pitchFamily="65" charset="-120"/>
                  <a:ea typeface="Calibri" panose="020F0502020204030204" pitchFamily="34" charset="0"/>
                  <a:cs typeface="標楷體" panose="03000509000000000000" pitchFamily="65" charset="-120"/>
                </a:rPr>
                <a:t>(</a:t>
              </a:r>
              <a:endParaRPr lang="zh-TW" sz="11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0" name="Rectangle 25423"/>
            <p:cNvSpPr/>
            <p:nvPr/>
          </p:nvSpPr>
          <p:spPr>
            <a:xfrm>
              <a:off x="1189107" y="1286968"/>
              <a:ext cx="539120" cy="134784"/>
            </a:xfrm>
            <a:prstGeom prst="rect">
              <a:avLst/>
            </a:prstGeom>
            <a:ln>
              <a:noFill/>
            </a:ln>
          </p:spPr>
          <p:txBody>
            <a:bodyPr vert="horz" lIns="0" tIns="0" rIns="0" bIns="0" rtlCol="0">
              <a:noAutofit/>
            </a:bodyPr>
            <a:lstStyle/>
            <a:p>
              <a:pPr>
                <a:lnSpc>
                  <a:spcPct val="107000"/>
                </a:lnSpc>
                <a:spcAft>
                  <a:spcPts val="800"/>
                </a:spcAft>
              </a:pPr>
              <a:r>
                <a:rPr lang="en-US" sz="800" kern="100">
                  <a:solidFill>
                    <a:srgbClr val="000000"/>
                  </a:solidFill>
                  <a:effectLst/>
                  <a:latin typeface="標楷體" panose="03000509000000000000" pitchFamily="65" charset="-120"/>
                  <a:ea typeface="Calibri" panose="020F0502020204030204" pitchFamily="34" charset="0"/>
                  <a:cs typeface="標楷體" panose="03000509000000000000" pitchFamily="65" charset="-120"/>
                </a:rPr>
                <a:t>MAC PDU,</a:t>
              </a:r>
              <a:endParaRPr lang="zh-TW" sz="11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1" name="Rectangle 1622"/>
            <p:cNvSpPr/>
            <p:nvPr/>
          </p:nvSpPr>
          <p:spPr>
            <a:xfrm>
              <a:off x="1594460" y="1286968"/>
              <a:ext cx="269560" cy="134784"/>
            </a:xfrm>
            <a:prstGeom prst="rect">
              <a:avLst/>
            </a:prstGeom>
            <a:ln>
              <a:noFill/>
            </a:ln>
          </p:spPr>
          <p:txBody>
            <a:bodyPr vert="horz" lIns="0" tIns="0" rIns="0" bIns="0" rtlCol="0">
              <a:noAutofit/>
            </a:bodyPr>
            <a:lstStyle/>
            <a:p>
              <a:pPr>
                <a:lnSpc>
                  <a:spcPct val="107000"/>
                </a:lnSpc>
                <a:spcAft>
                  <a:spcPts val="800"/>
                </a:spcAft>
              </a:pPr>
              <a:r>
                <a:rPr lang="zh-TW" sz="800" kern="100">
                  <a:solidFill>
                    <a:srgbClr val="000000"/>
                  </a:solidFill>
                  <a:effectLst/>
                  <a:latin typeface="Calibri" panose="020F0502020204030204" pitchFamily="34" charset="0"/>
                  <a:ea typeface="標楷體" panose="03000509000000000000" pitchFamily="65" charset="-120"/>
                  <a:cs typeface="標楷體" panose="03000509000000000000" pitchFamily="65" charset="-120"/>
                </a:rPr>
                <a:t>分類</a:t>
              </a:r>
              <a:endParaRPr lang="zh-TW" sz="11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2" name="Rectangle 1623"/>
            <p:cNvSpPr/>
            <p:nvPr/>
          </p:nvSpPr>
          <p:spPr>
            <a:xfrm>
              <a:off x="1797137" y="1286968"/>
              <a:ext cx="67390" cy="134784"/>
            </a:xfrm>
            <a:prstGeom prst="rect">
              <a:avLst/>
            </a:prstGeom>
            <a:ln>
              <a:noFill/>
            </a:ln>
          </p:spPr>
          <p:txBody>
            <a:bodyPr vert="horz" lIns="0" tIns="0" rIns="0" bIns="0" rtlCol="0">
              <a:noAutofit/>
            </a:bodyPr>
            <a:lstStyle/>
            <a:p>
              <a:pPr>
                <a:lnSpc>
                  <a:spcPct val="107000"/>
                </a:lnSpc>
                <a:spcAft>
                  <a:spcPts val="800"/>
                </a:spcAft>
              </a:pPr>
              <a:r>
                <a:rPr lang="en-US" sz="800" kern="100">
                  <a:solidFill>
                    <a:srgbClr val="000000"/>
                  </a:solidFill>
                  <a:effectLst/>
                  <a:latin typeface="標楷體" panose="03000509000000000000" pitchFamily="65" charset="-120"/>
                  <a:ea typeface="Calibri" panose="020F0502020204030204" pitchFamily="34" charset="0"/>
                  <a:cs typeface="標楷體" panose="03000509000000000000" pitchFamily="65" charset="-120"/>
                </a:rPr>
                <a:t>,</a:t>
              </a:r>
              <a:endParaRPr lang="zh-TW" sz="11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3" name="Rectangle 1624"/>
            <p:cNvSpPr/>
            <p:nvPr/>
          </p:nvSpPr>
          <p:spPr>
            <a:xfrm>
              <a:off x="1847806" y="1286968"/>
              <a:ext cx="539120" cy="134784"/>
            </a:xfrm>
            <a:prstGeom prst="rect">
              <a:avLst/>
            </a:prstGeom>
            <a:ln>
              <a:noFill/>
            </a:ln>
          </p:spPr>
          <p:txBody>
            <a:bodyPr vert="horz" lIns="0" tIns="0" rIns="0" bIns="0" rtlCol="0">
              <a:noAutofit/>
            </a:bodyPr>
            <a:lstStyle/>
            <a:p>
              <a:pPr>
                <a:lnSpc>
                  <a:spcPct val="107000"/>
                </a:lnSpc>
                <a:spcAft>
                  <a:spcPts val="800"/>
                </a:spcAft>
              </a:pPr>
              <a:r>
                <a:rPr lang="zh-TW" sz="800" kern="100">
                  <a:solidFill>
                    <a:srgbClr val="000000"/>
                  </a:solidFill>
                  <a:effectLst/>
                  <a:latin typeface="Calibri" panose="020F0502020204030204" pitchFamily="34" charset="0"/>
                  <a:ea typeface="標楷體" panose="03000509000000000000" pitchFamily="65" charset="-120"/>
                  <a:cs typeface="標楷體" panose="03000509000000000000" pitchFamily="65" charset="-120"/>
                </a:rPr>
                <a:t>檔頭壓縮</a:t>
              </a:r>
              <a:endParaRPr lang="zh-TW" sz="11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4" name="Rectangle 1625"/>
            <p:cNvSpPr/>
            <p:nvPr/>
          </p:nvSpPr>
          <p:spPr>
            <a:xfrm>
              <a:off x="2253160" y="1286968"/>
              <a:ext cx="67390" cy="134784"/>
            </a:xfrm>
            <a:prstGeom prst="rect">
              <a:avLst/>
            </a:prstGeom>
            <a:ln>
              <a:noFill/>
            </a:ln>
          </p:spPr>
          <p:txBody>
            <a:bodyPr vert="horz" lIns="0" tIns="0" rIns="0" bIns="0" rtlCol="0">
              <a:noAutofit/>
            </a:bodyPr>
            <a:lstStyle/>
            <a:p>
              <a:pPr>
                <a:lnSpc>
                  <a:spcPct val="107000"/>
                </a:lnSpc>
                <a:spcAft>
                  <a:spcPts val="800"/>
                </a:spcAft>
              </a:pPr>
              <a:r>
                <a:rPr lang="en-US" sz="800" kern="100">
                  <a:solidFill>
                    <a:srgbClr val="000000"/>
                  </a:solidFill>
                  <a:effectLst/>
                  <a:latin typeface="標楷體" panose="03000509000000000000" pitchFamily="65" charset="-120"/>
                  <a:ea typeface="Calibri" panose="020F0502020204030204" pitchFamily="34" charset="0"/>
                  <a:cs typeface="標楷體" panose="03000509000000000000" pitchFamily="65" charset="-120"/>
                </a:rPr>
                <a:t>)</a:t>
              </a:r>
              <a:endParaRPr lang="zh-TW" sz="11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5" name="Rectangle 25442"/>
            <p:cNvSpPr/>
            <p:nvPr/>
          </p:nvSpPr>
          <p:spPr>
            <a:xfrm>
              <a:off x="725484" y="2076920"/>
              <a:ext cx="67390" cy="134784"/>
            </a:xfrm>
            <a:prstGeom prst="rect">
              <a:avLst/>
            </a:prstGeom>
            <a:ln>
              <a:noFill/>
            </a:ln>
          </p:spPr>
          <p:txBody>
            <a:bodyPr vert="horz" lIns="0" tIns="0" rIns="0" bIns="0" rtlCol="0">
              <a:noAutofit/>
            </a:bodyPr>
            <a:lstStyle/>
            <a:p>
              <a:pPr>
                <a:lnSpc>
                  <a:spcPct val="107000"/>
                </a:lnSpc>
                <a:spcAft>
                  <a:spcPts val="800"/>
                </a:spcAft>
              </a:pPr>
              <a:r>
                <a:rPr lang="en-US" sz="800" kern="100">
                  <a:solidFill>
                    <a:srgbClr val="000000"/>
                  </a:solidFill>
                  <a:effectLst/>
                  <a:latin typeface="標楷體" panose="03000509000000000000" pitchFamily="65" charset="-120"/>
                  <a:ea typeface="Calibri" panose="020F0502020204030204" pitchFamily="34" charset="0"/>
                  <a:cs typeface="標楷體" panose="03000509000000000000" pitchFamily="65" charset="-120"/>
                </a:rPr>
                <a:t>(</a:t>
              </a:r>
              <a:endParaRPr lang="zh-TW" sz="11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6" name="Rectangle 25444"/>
            <p:cNvSpPr/>
            <p:nvPr/>
          </p:nvSpPr>
          <p:spPr>
            <a:xfrm>
              <a:off x="776153" y="2076920"/>
              <a:ext cx="202170" cy="134784"/>
            </a:xfrm>
            <a:prstGeom prst="rect">
              <a:avLst/>
            </a:prstGeom>
            <a:ln>
              <a:noFill/>
            </a:ln>
          </p:spPr>
          <p:txBody>
            <a:bodyPr vert="horz" lIns="0" tIns="0" rIns="0" bIns="0" rtlCol="0">
              <a:noAutofit/>
            </a:bodyPr>
            <a:lstStyle/>
            <a:p>
              <a:pPr>
                <a:lnSpc>
                  <a:spcPct val="107000"/>
                </a:lnSpc>
                <a:spcAft>
                  <a:spcPts val="800"/>
                </a:spcAft>
              </a:pPr>
              <a:r>
                <a:rPr lang="en-US" sz="800" kern="100" dirty="0">
                  <a:solidFill>
                    <a:srgbClr val="000000"/>
                  </a:solidFill>
                  <a:effectLst/>
                  <a:latin typeface="標楷體" panose="03000509000000000000" pitchFamily="65" charset="-120"/>
                  <a:ea typeface="Calibri" panose="020F0502020204030204" pitchFamily="34" charset="0"/>
                  <a:cs typeface="標楷體" panose="03000509000000000000" pitchFamily="65" charset="-120"/>
                </a:rPr>
                <a:t>MAC</a:t>
              </a:r>
              <a:endParaRPr lang="zh-TW" sz="11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7" name="Rectangle 1627"/>
            <p:cNvSpPr/>
            <p:nvPr/>
          </p:nvSpPr>
          <p:spPr>
            <a:xfrm>
              <a:off x="928161" y="2076920"/>
              <a:ext cx="2021700" cy="134784"/>
            </a:xfrm>
            <a:prstGeom prst="rect">
              <a:avLst/>
            </a:prstGeom>
            <a:ln>
              <a:noFill/>
            </a:ln>
          </p:spPr>
          <p:txBody>
            <a:bodyPr vert="horz" lIns="0" tIns="0" rIns="0" bIns="0" rtlCol="0">
              <a:noAutofit/>
            </a:bodyPr>
            <a:lstStyle/>
            <a:p>
              <a:pPr>
                <a:lnSpc>
                  <a:spcPct val="107000"/>
                </a:lnSpc>
                <a:spcAft>
                  <a:spcPts val="800"/>
                </a:spcAft>
              </a:pPr>
              <a:r>
                <a:rPr lang="zh-TW" sz="800" kern="100" dirty="0">
                  <a:solidFill>
                    <a:srgbClr val="000000"/>
                  </a:solidFill>
                  <a:effectLst/>
                  <a:latin typeface="Calibri" panose="020F0502020204030204" pitchFamily="34" charset="0"/>
                  <a:ea typeface="標楷體" panose="03000509000000000000" pitchFamily="65" charset="-120"/>
                  <a:cs typeface="標楷體" panose="03000509000000000000" pitchFamily="65" charset="-120"/>
                </a:rPr>
                <a:t>管理，連線建立及維護，頻寬配置</a:t>
              </a:r>
              <a:endParaRPr lang="zh-TW" sz="11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8" name="Rectangle 1628"/>
            <p:cNvSpPr/>
            <p:nvPr/>
          </p:nvSpPr>
          <p:spPr>
            <a:xfrm>
              <a:off x="2448236" y="2076920"/>
              <a:ext cx="67390" cy="134784"/>
            </a:xfrm>
            <a:prstGeom prst="rect">
              <a:avLst/>
            </a:prstGeom>
            <a:ln>
              <a:noFill/>
            </a:ln>
          </p:spPr>
          <p:txBody>
            <a:bodyPr vert="horz" lIns="0" tIns="0" rIns="0" bIns="0" rtlCol="0">
              <a:noAutofit/>
            </a:bodyPr>
            <a:lstStyle/>
            <a:p>
              <a:pPr>
                <a:lnSpc>
                  <a:spcPct val="107000"/>
                </a:lnSpc>
                <a:spcAft>
                  <a:spcPts val="800"/>
                </a:spcAft>
              </a:pPr>
              <a:r>
                <a:rPr lang="en-US" sz="800" kern="100">
                  <a:solidFill>
                    <a:srgbClr val="000000"/>
                  </a:solidFill>
                  <a:effectLst/>
                  <a:latin typeface="標楷體" panose="03000509000000000000" pitchFamily="65" charset="-120"/>
                  <a:ea typeface="Calibri" panose="020F0502020204030204" pitchFamily="34" charset="0"/>
                  <a:cs typeface="標楷體" panose="03000509000000000000" pitchFamily="65" charset="-120"/>
                </a:rPr>
                <a:t>)</a:t>
              </a:r>
              <a:endParaRPr lang="zh-TW" sz="11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9" name="Rectangle 1629"/>
            <p:cNvSpPr/>
            <p:nvPr/>
          </p:nvSpPr>
          <p:spPr>
            <a:xfrm>
              <a:off x="743421" y="2884810"/>
              <a:ext cx="67390" cy="134783"/>
            </a:xfrm>
            <a:prstGeom prst="rect">
              <a:avLst/>
            </a:prstGeom>
            <a:ln>
              <a:noFill/>
            </a:ln>
          </p:spPr>
          <p:txBody>
            <a:bodyPr vert="horz" lIns="0" tIns="0" rIns="0" bIns="0" rtlCol="0">
              <a:noAutofit/>
            </a:bodyPr>
            <a:lstStyle/>
            <a:p>
              <a:pPr>
                <a:lnSpc>
                  <a:spcPct val="107000"/>
                </a:lnSpc>
                <a:spcAft>
                  <a:spcPts val="800"/>
                </a:spcAft>
              </a:pPr>
              <a:r>
                <a:rPr lang="en-US" sz="800" kern="100">
                  <a:solidFill>
                    <a:srgbClr val="000000"/>
                  </a:solidFill>
                  <a:effectLst/>
                  <a:latin typeface="標楷體" panose="03000509000000000000" pitchFamily="65" charset="-120"/>
                  <a:ea typeface="Calibri" panose="020F0502020204030204" pitchFamily="34" charset="0"/>
                  <a:cs typeface="標楷體" panose="03000509000000000000" pitchFamily="65" charset="-120"/>
                </a:rPr>
                <a:t>(</a:t>
              </a:r>
              <a:endParaRPr lang="zh-TW" sz="11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10" name="Rectangle 1630"/>
            <p:cNvSpPr/>
            <p:nvPr/>
          </p:nvSpPr>
          <p:spPr>
            <a:xfrm>
              <a:off x="794090" y="2884810"/>
              <a:ext cx="2021700" cy="134783"/>
            </a:xfrm>
            <a:prstGeom prst="rect">
              <a:avLst/>
            </a:prstGeom>
            <a:ln>
              <a:noFill/>
            </a:ln>
          </p:spPr>
          <p:txBody>
            <a:bodyPr vert="horz" lIns="0" tIns="0" rIns="0" bIns="0" rtlCol="0">
              <a:noAutofit/>
            </a:bodyPr>
            <a:lstStyle/>
            <a:p>
              <a:pPr>
                <a:lnSpc>
                  <a:spcPct val="107000"/>
                </a:lnSpc>
                <a:spcAft>
                  <a:spcPts val="800"/>
                </a:spcAft>
              </a:pPr>
              <a:r>
                <a:rPr lang="zh-TW" sz="800" kern="100" dirty="0">
                  <a:solidFill>
                    <a:srgbClr val="000000"/>
                  </a:solidFill>
                  <a:effectLst/>
                  <a:latin typeface="Calibri" panose="020F0502020204030204" pitchFamily="34" charset="0"/>
                  <a:ea typeface="標楷體" panose="03000509000000000000" pitchFamily="65" charset="-120"/>
                  <a:cs typeface="標楷體" panose="03000509000000000000" pitchFamily="65" charset="-120"/>
                </a:rPr>
                <a:t>認證，加、解密，安全的金鑰交換</a:t>
              </a:r>
              <a:endParaRPr lang="zh-TW" sz="11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11" name="Rectangle 1631"/>
            <p:cNvSpPr/>
            <p:nvPr/>
          </p:nvSpPr>
          <p:spPr>
            <a:xfrm>
              <a:off x="2314165" y="2884810"/>
              <a:ext cx="67390" cy="134783"/>
            </a:xfrm>
            <a:prstGeom prst="rect">
              <a:avLst/>
            </a:prstGeom>
            <a:ln>
              <a:noFill/>
            </a:ln>
          </p:spPr>
          <p:txBody>
            <a:bodyPr vert="horz" lIns="0" tIns="0" rIns="0" bIns="0" rtlCol="0">
              <a:noAutofit/>
            </a:bodyPr>
            <a:lstStyle/>
            <a:p>
              <a:pPr>
                <a:lnSpc>
                  <a:spcPct val="107000"/>
                </a:lnSpc>
                <a:spcAft>
                  <a:spcPts val="800"/>
                </a:spcAft>
              </a:pPr>
              <a:r>
                <a:rPr lang="en-US" sz="800" kern="100">
                  <a:solidFill>
                    <a:srgbClr val="000000"/>
                  </a:solidFill>
                  <a:effectLst/>
                  <a:latin typeface="標楷體" panose="03000509000000000000" pitchFamily="65" charset="-120"/>
                  <a:ea typeface="Calibri" panose="020F0502020204030204" pitchFamily="34" charset="0"/>
                  <a:cs typeface="標楷體" panose="03000509000000000000" pitchFamily="65" charset="-120"/>
                </a:rPr>
                <a:t>)</a:t>
              </a:r>
              <a:endParaRPr lang="zh-TW" sz="11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12" name="Shape 1632"/>
            <p:cNvSpPr/>
            <p:nvPr/>
          </p:nvSpPr>
          <p:spPr>
            <a:xfrm>
              <a:off x="771619" y="53536"/>
              <a:ext cx="1795836" cy="538126"/>
            </a:xfrm>
            <a:custGeom>
              <a:avLst/>
              <a:gdLst/>
              <a:ahLst/>
              <a:cxnLst/>
              <a:rect l="0" t="0" r="0" b="0"/>
              <a:pathLst>
                <a:path w="1795836" h="538126">
                  <a:moveTo>
                    <a:pt x="0" y="0"/>
                  </a:moveTo>
                  <a:lnTo>
                    <a:pt x="1795836" y="0"/>
                  </a:lnTo>
                  <a:lnTo>
                    <a:pt x="1795836" y="538126"/>
                  </a:lnTo>
                  <a:lnTo>
                    <a:pt x="0" y="538125"/>
                  </a:lnTo>
                  <a:lnTo>
                    <a:pt x="0" y="0"/>
                  </a:lnTo>
                  <a:close/>
                </a:path>
              </a:pathLst>
            </a:custGeom>
            <a:ln w="0" cap="flat">
              <a:miter lim="101600"/>
            </a:ln>
          </p:spPr>
          <p:style>
            <a:lnRef idx="0">
              <a:srgbClr val="000000">
                <a:alpha val="0"/>
              </a:srgbClr>
            </a:lnRef>
            <a:fillRef idx="1">
              <a:srgbClr val="4879C0">
                <a:alpha val="20000"/>
              </a:srgbClr>
            </a:fillRef>
            <a:effectRef idx="0">
              <a:scrgbClr r="0" g="0" b="0"/>
            </a:effectRef>
            <a:fontRef idx="none"/>
          </p:style>
          <p:txBody>
            <a:bodyPr/>
            <a:lstStyle/>
            <a:p>
              <a:endParaRPr lang="zh-TW" altLang="en-US"/>
            </a:p>
          </p:txBody>
        </p:sp>
        <p:sp>
          <p:nvSpPr>
            <p:cNvPr id="113" name="Shape 1633"/>
            <p:cNvSpPr/>
            <p:nvPr/>
          </p:nvSpPr>
          <p:spPr>
            <a:xfrm>
              <a:off x="772017" y="53859"/>
              <a:ext cx="1795382" cy="538628"/>
            </a:xfrm>
            <a:custGeom>
              <a:avLst/>
              <a:gdLst/>
              <a:ahLst/>
              <a:cxnLst/>
              <a:rect l="0" t="0" r="0" b="0"/>
              <a:pathLst>
                <a:path w="1795382" h="538628">
                  <a:moveTo>
                    <a:pt x="0" y="0"/>
                  </a:moveTo>
                  <a:lnTo>
                    <a:pt x="1795382" y="0"/>
                  </a:lnTo>
                  <a:lnTo>
                    <a:pt x="1795382" y="538628"/>
                  </a:lnTo>
                  <a:lnTo>
                    <a:pt x="0" y="538628"/>
                  </a:lnTo>
                  <a:close/>
                </a:path>
              </a:pathLst>
            </a:custGeom>
            <a:ln w="3040" cap="rnd">
              <a:round/>
            </a:ln>
          </p:spPr>
          <p:style>
            <a:lnRef idx="1">
              <a:srgbClr val="4879C0">
                <a:alpha val="20000"/>
              </a:srgbClr>
            </a:lnRef>
            <a:fillRef idx="0">
              <a:srgbClr val="000000">
                <a:alpha val="0"/>
              </a:srgbClr>
            </a:fillRef>
            <a:effectRef idx="0">
              <a:scrgbClr r="0" g="0" b="0"/>
            </a:effectRef>
            <a:fontRef idx="none"/>
          </p:style>
          <p:txBody>
            <a:bodyPr/>
            <a:lstStyle/>
            <a:p>
              <a:endParaRPr lang="zh-TW" altLang="en-US"/>
            </a:p>
          </p:txBody>
        </p:sp>
        <p:sp>
          <p:nvSpPr>
            <p:cNvPr id="114" name="Shape 1634"/>
            <p:cNvSpPr/>
            <p:nvPr/>
          </p:nvSpPr>
          <p:spPr>
            <a:xfrm>
              <a:off x="718159" y="0"/>
              <a:ext cx="1795382" cy="538628"/>
            </a:xfrm>
            <a:custGeom>
              <a:avLst/>
              <a:gdLst/>
              <a:ahLst/>
              <a:cxnLst/>
              <a:rect l="0" t="0" r="0" b="0"/>
              <a:pathLst>
                <a:path w="1795382" h="538628">
                  <a:moveTo>
                    <a:pt x="0" y="0"/>
                  </a:moveTo>
                  <a:lnTo>
                    <a:pt x="1795382" y="0"/>
                  </a:lnTo>
                  <a:lnTo>
                    <a:pt x="1795382" y="538628"/>
                  </a:lnTo>
                  <a:lnTo>
                    <a:pt x="0" y="538628"/>
                  </a:lnTo>
                  <a:close/>
                </a:path>
              </a:pathLst>
            </a:custGeom>
            <a:ln w="3040" cap="rnd">
              <a:round/>
            </a:ln>
          </p:spPr>
          <p:style>
            <a:lnRef idx="1">
              <a:srgbClr val="000000"/>
            </a:lnRef>
            <a:fillRef idx="0">
              <a:srgbClr val="000000">
                <a:alpha val="0"/>
              </a:srgbClr>
            </a:fillRef>
            <a:effectRef idx="0">
              <a:scrgbClr r="0" g="0" b="0"/>
            </a:effectRef>
            <a:fontRef idx="none"/>
          </p:style>
          <p:txBody>
            <a:bodyPr/>
            <a:lstStyle/>
            <a:p>
              <a:endParaRPr lang="zh-TW" altLang="en-US"/>
            </a:p>
          </p:txBody>
        </p:sp>
        <p:sp>
          <p:nvSpPr>
            <p:cNvPr id="115" name="Rectangle 1635"/>
            <p:cNvSpPr/>
            <p:nvPr/>
          </p:nvSpPr>
          <p:spPr>
            <a:xfrm>
              <a:off x="1255611" y="110312"/>
              <a:ext cx="808694" cy="202179"/>
            </a:xfrm>
            <a:prstGeom prst="rect">
              <a:avLst/>
            </a:prstGeom>
            <a:ln>
              <a:noFill/>
            </a:ln>
          </p:spPr>
          <p:txBody>
            <a:bodyPr vert="horz" lIns="0" tIns="0" rIns="0" bIns="0" rtlCol="0">
              <a:noAutofit/>
            </a:bodyPr>
            <a:lstStyle/>
            <a:p>
              <a:pPr>
                <a:lnSpc>
                  <a:spcPct val="107000"/>
                </a:lnSpc>
                <a:spcAft>
                  <a:spcPts val="800"/>
                </a:spcAft>
              </a:pPr>
              <a:r>
                <a:rPr lang="zh-TW" sz="2400" kern="100" dirty="0">
                  <a:solidFill>
                    <a:srgbClr val="000000"/>
                  </a:solidFill>
                  <a:effectLst/>
                  <a:latin typeface="Calibri" panose="020F0502020204030204" pitchFamily="34" charset="0"/>
                  <a:ea typeface="標楷體" panose="03000509000000000000" pitchFamily="65" charset="-120"/>
                  <a:cs typeface="標楷體" panose="03000509000000000000" pitchFamily="65" charset="-120"/>
                </a:rPr>
                <a:t>較高層級</a:t>
              </a:r>
              <a:endParaRPr lang="zh-TW"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16" name="Rectangle 1636"/>
            <p:cNvSpPr/>
            <p:nvPr/>
          </p:nvSpPr>
          <p:spPr>
            <a:xfrm>
              <a:off x="2599427" y="801694"/>
              <a:ext cx="404343" cy="269568"/>
            </a:xfrm>
            <a:prstGeom prst="rect">
              <a:avLst/>
            </a:prstGeom>
            <a:ln>
              <a:noFill/>
            </a:ln>
          </p:spPr>
          <p:txBody>
            <a:bodyPr vert="horz" lIns="0" tIns="0" rIns="0" bIns="0" rtlCol="0">
              <a:noAutofit/>
            </a:bodyPr>
            <a:lstStyle/>
            <a:p>
              <a:pPr>
                <a:lnSpc>
                  <a:spcPct val="107000"/>
                </a:lnSpc>
                <a:spcAft>
                  <a:spcPts val="800"/>
                </a:spcAft>
              </a:pPr>
              <a:r>
                <a:rPr lang="en-US" sz="1600" kern="100" dirty="0">
                  <a:solidFill>
                    <a:srgbClr val="4879C0"/>
                  </a:solidFill>
                  <a:effectLst/>
                  <a:latin typeface="標楷體" panose="03000509000000000000" pitchFamily="65" charset="-120"/>
                  <a:ea typeface="Calibri" panose="020F0502020204030204" pitchFamily="34" charset="0"/>
                  <a:cs typeface="標楷體" panose="03000509000000000000" pitchFamily="65" charset="-120"/>
                </a:rPr>
                <a:t>MAC</a:t>
              </a:r>
              <a:endParaRPr lang="zh-TW" sz="11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17" name="Rectangle 1637"/>
            <p:cNvSpPr/>
            <p:nvPr/>
          </p:nvSpPr>
          <p:spPr>
            <a:xfrm>
              <a:off x="2941342" y="816478"/>
              <a:ext cx="269562" cy="269568"/>
            </a:xfrm>
            <a:prstGeom prst="rect">
              <a:avLst/>
            </a:prstGeom>
            <a:ln>
              <a:noFill/>
            </a:ln>
          </p:spPr>
          <p:txBody>
            <a:bodyPr vert="horz" lIns="0" tIns="0" rIns="0" bIns="0" rtlCol="0">
              <a:noAutofit/>
            </a:bodyPr>
            <a:lstStyle/>
            <a:p>
              <a:pPr>
                <a:lnSpc>
                  <a:spcPct val="107000"/>
                </a:lnSpc>
                <a:spcAft>
                  <a:spcPts val="800"/>
                </a:spcAft>
              </a:pPr>
              <a:r>
                <a:rPr lang="zh-TW" sz="1600" kern="100">
                  <a:solidFill>
                    <a:srgbClr val="4879C0"/>
                  </a:solidFill>
                  <a:effectLst/>
                  <a:latin typeface="Calibri" panose="020F0502020204030204" pitchFamily="34" charset="0"/>
                  <a:ea typeface="標楷體" panose="03000509000000000000" pitchFamily="65" charset="-120"/>
                  <a:cs typeface="標楷體" panose="03000509000000000000" pitchFamily="65" charset="-120"/>
                </a:rPr>
                <a:t>層</a:t>
              </a:r>
              <a:endParaRPr lang="zh-TW" sz="11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18" name="Rectangle 1638"/>
            <p:cNvSpPr/>
            <p:nvPr/>
          </p:nvSpPr>
          <p:spPr>
            <a:xfrm>
              <a:off x="2583413" y="762564"/>
              <a:ext cx="404343" cy="269568"/>
            </a:xfrm>
            <a:prstGeom prst="rect">
              <a:avLst/>
            </a:prstGeom>
            <a:ln>
              <a:noFill/>
            </a:ln>
          </p:spPr>
          <p:txBody>
            <a:bodyPr vert="horz" lIns="0" tIns="0" rIns="0" bIns="0" rtlCol="0">
              <a:noAutofit/>
            </a:bodyPr>
            <a:lstStyle/>
            <a:p>
              <a:pPr>
                <a:lnSpc>
                  <a:spcPct val="107000"/>
                </a:lnSpc>
                <a:spcAft>
                  <a:spcPts val="800"/>
                </a:spcAft>
              </a:pPr>
              <a:r>
                <a:rPr lang="en-US" sz="1600" kern="100" dirty="0">
                  <a:solidFill>
                    <a:srgbClr val="000000"/>
                  </a:solidFill>
                  <a:effectLst/>
                  <a:latin typeface="標楷體" panose="03000509000000000000" pitchFamily="65" charset="-120"/>
                  <a:ea typeface="Calibri" panose="020F0502020204030204" pitchFamily="34" charset="0"/>
                  <a:cs typeface="標楷體" panose="03000509000000000000" pitchFamily="65" charset="-120"/>
                </a:rPr>
                <a:t>MAC</a:t>
              </a:r>
              <a:endParaRPr lang="zh-TW" sz="11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19" name="Rectangle 1639"/>
            <p:cNvSpPr/>
            <p:nvPr/>
          </p:nvSpPr>
          <p:spPr>
            <a:xfrm>
              <a:off x="2887430" y="762564"/>
              <a:ext cx="269562" cy="269568"/>
            </a:xfrm>
            <a:prstGeom prst="rect">
              <a:avLst/>
            </a:prstGeom>
            <a:ln>
              <a:noFill/>
            </a:ln>
          </p:spPr>
          <p:txBody>
            <a:bodyPr vert="horz" lIns="0" tIns="0" rIns="0" bIns="0" rtlCol="0">
              <a:noAutofit/>
            </a:bodyPr>
            <a:lstStyle/>
            <a:p>
              <a:pPr>
                <a:lnSpc>
                  <a:spcPct val="107000"/>
                </a:lnSpc>
                <a:spcAft>
                  <a:spcPts val="800"/>
                </a:spcAft>
              </a:pPr>
              <a:r>
                <a:rPr lang="zh-TW" sz="1600" kern="100">
                  <a:solidFill>
                    <a:srgbClr val="000000"/>
                  </a:solidFill>
                  <a:effectLst/>
                  <a:latin typeface="Calibri" panose="020F0502020204030204" pitchFamily="34" charset="0"/>
                  <a:ea typeface="標楷體" panose="03000509000000000000" pitchFamily="65" charset="-120"/>
                  <a:cs typeface="標楷體" panose="03000509000000000000" pitchFamily="65" charset="-120"/>
                </a:rPr>
                <a:t>層</a:t>
              </a:r>
              <a:endParaRPr lang="zh-TW" sz="11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48912307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817505"/>
            <a:ext cx="8005027" cy="3714863"/>
          </a:xfrm>
          <a:prstGeom prst="rect">
            <a:avLst/>
          </a:prstGeom>
        </p:spPr>
        <p:txBody>
          <a:bodyPr wrap="square">
            <a:spAutoFit/>
          </a:bodyPr>
          <a:lstStyle/>
          <a:p>
            <a:pPr marL="342900" marR="504190" indent="-342900" fontAlgn="base">
              <a:lnSpc>
                <a:spcPct val="107000"/>
              </a:lnSpc>
              <a:spcAft>
                <a:spcPts val="15"/>
              </a:spcAft>
              <a:buClr>
                <a:srgbClr val="660000"/>
              </a:buClr>
              <a:buSzPts val="1000"/>
              <a:buFont typeface="Wingdings" panose="05000000000000000000" pitchFamily="2" charset="2"/>
              <a:buChar char=""/>
            </a:pPr>
            <a:r>
              <a:rPr lang="en-US"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1) </a:t>
            </a:r>
            <a:r>
              <a:rPr lang="zh-TW" altLang="zh-TW" sz="2000" kern="100" dirty="0" smtClean="0">
                <a:solidFill>
                  <a:srgbClr val="33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聚合子層</a:t>
            </a:r>
            <a:r>
              <a:rPr lang="en-US" altLang="zh-TW" sz="2000" kern="100" dirty="0" smtClean="0">
                <a:solidFill>
                  <a:srgbClr val="3366FF"/>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(CS)</a:t>
            </a:r>
            <a:r>
              <a:rPr lang="zh-TW"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，負責</a:t>
            </a:r>
            <a:endParaRPr lang="en-US"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endParaRPr>
          </a:p>
          <a:p>
            <a:pPr marL="342900" marR="504190" indent="-342900" fontAlgn="base">
              <a:lnSpc>
                <a:spcPct val="107000"/>
              </a:lnSpc>
              <a:spcAft>
                <a:spcPts val="15"/>
              </a:spcAft>
              <a:buClr>
                <a:srgbClr val="660000"/>
              </a:buClr>
              <a:buSzPts val="1000"/>
              <a:buFont typeface="Wingdings" panose="05000000000000000000" pitchFamily="2" charset="2"/>
              <a:buChar char=""/>
            </a:pPr>
            <a:endParaRPr lang="en-US"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endParaRPr>
          </a:p>
          <a:p>
            <a:pPr marR="432435" algn="just" fontAlgn="base">
              <a:lnSpc>
                <a:spcPct val="107000"/>
              </a:lnSpc>
              <a:buClr>
                <a:srgbClr val="660000"/>
              </a:buClr>
              <a:buSzPts val="1000"/>
            </a:pPr>
            <a:r>
              <a:rPr lang="en-US"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I) </a:t>
            </a:r>
            <a:r>
              <a:rPr lang="zh-TW" altLang="zh-TW" sz="2000" kern="100" dirty="0" smtClean="0">
                <a:solidFill>
                  <a:srgbClr val="33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分類</a:t>
            </a:r>
            <a:r>
              <a:rPr lang="en-US" altLang="zh-TW" sz="2000" kern="100" dirty="0" smtClean="0">
                <a:solidFill>
                  <a:srgbClr val="3366FF"/>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(Classification</a:t>
            </a:r>
            <a:r>
              <a:rPr lang="en-US"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a:t>
            </a:r>
            <a:r>
              <a:rPr lang="zh-TW"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a:t>
            </a:r>
            <a:r>
              <a:rPr lang="zh-TW"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p>
          <a:p>
            <a:pPr marR="432435" algn="just" fontAlgn="base">
              <a:lnSpc>
                <a:spcPct val="107000"/>
              </a:lnSpc>
              <a:spcAft>
                <a:spcPts val="15"/>
              </a:spcAft>
              <a:buClr>
                <a:srgbClr val="660000"/>
              </a:buClr>
              <a:buSzPts val="1000"/>
            </a:pPr>
            <a:r>
              <a:rPr lang="zh-TW"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目的：將上層</a:t>
            </a:r>
            <a:r>
              <a:rPr lang="zh-TW" altLang="zh-TW" sz="2000" kern="100" dirty="0" smtClean="0">
                <a:solidFill>
                  <a:srgbClr val="33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服務資料單元</a:t>
            </a:r>
            <a:r>
              <a:rPr lang="en-US"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(Service Data Units, SDU)</a:t>
            </a:r>
            <a:r>
              <a:rPr lang="zh-TW"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切割或轉換成</a:t>
            </a:r>
            <a:r>
              <a:rPr lang="zh-TW" altLang="zh-TW" sz="2000" kern="100" dirty="0" smtClean="0">
                <a:solidFill>
                  <a:srgbClr val="33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協議資料單元</a:t>
            </a:r>
            <a:r>
              <a:rPr lang="en-US"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(Protocol Data Unit, PDU)</a:t>
            </a:r>
            <a:r>
              <a:rPr lang="zh-TW"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，並根據</a:t>
            </a:r>
            <a:r>
              <a:rPr lang="zh-TW" altLang="zh-TW" sz="2000" kern="100" dirty="0" smtClean="0">
                <a:solidFill>
                  <a:srgbClr val="33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服務流</a:t>
            </a:r>
            <a:r>
              <a:rPr lang="en-US"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(Service Flow)</a:t>
            </a:r>
            <a:r>
              <a:rPr lang="zh-TW"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以進行</a:t>
            </a:r>
            <a:r>
              <a:rPr lang="zh-TW" altLang="zh-TW" sz="2000" kern="100" dirty="0" smtClean="0">
                <a:solidFill>
                  <a:srgbClr val="33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連線識別碼</a:t>
            </a:r>
            <a:r>
              <a:rPr lang="en-US"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(Connection ID)</a:t>
            </a:r>
            <a:r>
              <a:rPr lang="zh-TW"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的對應及傳送。</a:t>
            </a:r>
            <a:r>
              <a:rPr lang="zh-TW"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p>
          <a:p>
            <a:pPr marR="432435" algn="just" fontAlgn="base">
              <a:lnSpc>
                <a:spcPct val="107000"/>
              </a:lnSpc>
              <a:spcAft>
                <a:spcPts val="15"/>
              </a:spcAft>
              <a:buClr>
                <a:srgbClr val="660000"/>
              </a:buClr>
              <a:buSzPts val="1000"/>
            </a:pPr>
            <a:r>
              <a:rPr lang="zh-TW"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一條</a:t>
            </a:r>
            <a:r>
              <a:rPr lang="zh-TW" altLang="zh-TW" sz="2000" kern="100" dirty="0" smtClean="0">
                <a:solidFill>
                  <a:srgbClr val="33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連線</a:t>
            </a:r>
            <a:r>
              <a:rPr lang="zh-TW"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只會對應到一種</a:t>
            </a:r>
            <a:r>
              <a:rPr lang="zh-TW" altLang="zh-TW" sz="2000" kern="100" dirty="0" smtClean="0">
                <a:solidFill>
                  <a:srgbClr val="33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服務流</a:t>
            </a:r>
            <a:r>
              <a:rPr lang="en-US"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(service flow)</a:t>
            </a:r>
            <a:r>
              <a:rPr lang="zh-TW"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，如：影音串流資料</a:t>
            </a:r>
            <a:r>
              <a:rPr lang="en-US"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(video stream)</a:t>
            </a:r>
            <a:r>
              <a:rPr lang="zh-TW"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與檔案傳輸</a:t>
            </a:r>
            <a:r>
              <a:rPr lang="en-US"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(file transfer)</a:t>
            </a:r>
            <a:r>
              <a:rPr lang="zh-TW"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a:t>
            </a:r>
            <a:r>
              <a:rPr lang="zh-TW"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p>
          <a:p>
            <a:pPr marR="432435" algn="just" fontAlgn="base">
              <a:lnSpc>
                <a:spcPct val="107000"/>
              </a:lnSpc>
              <a:spcAft>
                <a:spcPts val="15"/>
              </a:spcAft>
              <a:buClr>
                <a:srgbClr val="660000"/>
              </a:buClr>
              <a:buSzPts val="1000"/>
            </a:pPr>
            <a:endParaRPr lang="en-US" altLang="zh-TW" sz="2000" kern="100" dirty="0" smtClean="0">
              <a:solidFill>
                <a:srgbClr val="33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endParaRPr>
          </a:p>
          <a:p>
            <a:pPr marR="432435" algn="just" fontAlgn="base">
              <a:lnSpc>
                <a:spcPct val="107000"/>
              </a:lnSpc>
              <a:spcAft>
                <a:spcPts val="15"/>
              </a:spcAft>
              <a:buClr>
                <a:srgbClr val="660000"/>
              </a:buClr>
              <a:buSzPts val="1000"/>
            </a:pPr>
            <a:r>
              <a:rPr lang="zh-TW" altLang="zh-TW" sz="2000" kern="100" dirty="0" smtClean="0">
                <a:solidFill>
                  <a:srgbClr val="33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服務流</a:t>
            </a:r>
            <a:r>
              <a:rPr lang="en-US"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(service flow)</a:t>
            </a:r>
            <a:r>
              <a:rPr lang="zh-TW"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是定義資料服務之</a:t>
            </a:r>
            <a:r>
              <a:rPr lang="zh-TW" altLang="zh-TW" sz="2000" kern="100" dirty="0" smtClean="0">
                <a:solidFill>
                  <a:srgbClr val="33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品質服務保證</a:t>
            </a:r>
            <a:r>
              <a:rPr lang="en-US" altLang="zh-TW" sz="2000" dirty="0" smtClean="0">
                <a:solidFill>
                  <a:srgbClr val="000000"/>
                </a:solidFill>
                <a:latin typeface="標楷體" panose="03000509000000000000" pitchFamily="65" charset="-120"/>
                <a:ea typeface="標楷體" panose="03000509000000000000" pitchFamily="65" charset="-120"/>
              </a:rPr>
              <a:t>(Quality of Service, </a:t>
            </a:r>
            <a:r>
              <a:rPr lang="en-US" altLang="zh-TW" sz="2000" dirty="0" err="1" smtClean="0">
                <a:solidFill>
                  <a:srgbClr val="000000"/>
                </a:solidFill>
                <a:latin typeface="標楷體" panose="03000509000000000000" pitchFamily="65" charset="-120"/>
                <a:ea typeface="標楷體" panose="03000509000000000000" pitchFamily="65" charset="-120"/>
              </a:rPr>
              <a:t>QoS</a:t>
            </a:r>
            <a:r>
              <a:rPr lang="en-US" altLang="zh-TW" sz="2000" dirty="0" smtClean="0">
                <a:solidFill>
                  <a:srgbClr val="000000"/>
                </a:solidFill>
                <a:latin typeface="標楷體" panose="03000509000000000000" pitchFamily="65" charset="-120"/>
                <a:ea typeface="標楷體" panose="03000509000000000000" pitchFamily="65" charset="-120"/>
              </a:rPr>
              <a:t>)</a:t>
            </a:r>
            <a:r>
              <a:rPr lang="zh-TW" altLang="zh-TW" sz="2000" dirty="0" smtClean="0">
                <a:solidFill>
                  <a:srgbClr val="000000"/>
                </a:solidFill>
                <a:latin typeface="標楷體" panose="03000509000000000000" pitchFamily="65" charset="-120"/>
                <a:ea typeface="標楷體" panose="03000509000000000000" pitchFamily="65" charset="-120"/>
                <a:cs typeface="細明體" panose="02020509000000000000" pitchFamily="49" charset="-120"/>
              </a:rPr>
              <a:t>之參數，供</a:t>
            </a:r>
            <a:r>
              <a:rPr lang="en-US" altLang="zh-TW" sz="2000" dirty="0" smtClean="0">
                <a:solidFill>
                  <a:srgbClr val="000000"/>
                </a:solidFill>
                <a:latin typeface="標楷體" panose="03000509000000000000" pitchFamily="65" charset="-120"/>
                <a:ea typeface="標楷體" panose="03000509000000000000" pitchFamily="65" charset="-120"/>
              </a:rPr>
              <a:t>BS</a:t>
            </a:r>
            <a:r>
              <a:rPr lang="zh-TW" altLang="zh-TW" sz="2000" dirty="0" smtClean="0">
                <a:solidFill>
                  <a:srgbClr val="000000"/>
                </a:solidFill>
                <a:latin typeface="標楷體" panose="03000509000000000000" pitchFamily="65" charset="-120"/>
                <a:ea typeface="標楷體" panose="03000509000000000000" pitchFamily="65" charset="-120"/>
                <a:cs typeface="細明體" panose="02020509000000000000" pitchFamily="49" charset="-120"/>
              </a:rPr>
              <a:t>排程。</a:t>
            </a:r>
            <a:endParaRPr lang="zh-TW" altLang="en-US" sz="2000" dirty="0">
              <a:solidFill>
                <a:prstClr val="black"/>
              </a:solidFill>
              <a:latin typeface="標楷體" panose="03000509000000000000" pitchFamily="65" charset="-120"/>
              <a:ea typeface="標楷體" panose="03000509000000000000" pitchFamily="65" charset="-120"/>
            </a:endParaRPr>
          </a:p>
        </p:txBody>
      </p:sp>
      <p:sp>
        <p:nvSpPr>
          <p:cNvPr id="3" name="矩形 2"/>
          <p:cNvSpPr/>
          <p:nvPr/>
        </p:nvSpPr>
        <p:spPr>
          <a:xfrm>
            <a:off x="611559" y="4719303"/>
            <a:ext cx="7920593" cy="729430"/>
          </a:xfrm>
          <a:prstGeom prst="rect">
            <a:avLst/>
          </a:prstGeom>
        </p:spPr>
        <p:txBody>
          <a:bodyPr wrap="square">
            <a:spAutoFit/>
          </a:bodyPr>
          <a:lstStyle/>
          <a:p>
            <a:pPr>
              <a:lnSpc>
                <a:spcPct val="107000"/>
              </a:lnSpc>
              <a:spcAft>
                <a:spcPts val="15"/>
              </a:spcAft>
              <a:tabLst>
                <a:tab pos="520700" algn="ctr"/>
                <a:tab pos="2663190" algn="ctr"/>
              </a:tabLst>
            </a:pPr>
            <a:r>
              <a:rPr lang="en-US" altLang="zh-TW" sz="2000" kern="100" dirty="0">
                <a:solidFill>
                  <a:srgbClr val="000000"/>
                </a:solidFill>
                <a:latin typeface="標楷體" panose="03000509000000000000" pitchFamily="65" charset="-120"/>
                <a:ea typeface="標楷體" panose="03000509000000000000" pitchFamily="65" charset="-120"/>
                <a:cs typeface="Calibri" panose="020F0502020204030204" pitchFamily="34" charset="0"/>
              </a:rPr>
              <a:t>II) </a:t>
            </a:r>
            <a:r>
              <a:rPr lang="zh-TW" altLang="zh-TW" sz="2000" kern="100" dirty="0">
                <a:solidFill>
                  <a:srgbClr val="3366FF"/>
                </a:solidFill>
                <a:latin typeface="標楷體" panose="03000509000000000000" pitchFamily="65" charset="-120"/>
                <a:ea typeface="標楷體" panose="03000509000000000000" pitchFamily="65" charset="-120"/>
                <a:cs typeface="細明體" panose="02020509000000000000" pitchFamily="49" charset="-120"/>
              </a:rPr>
              <a:t>檔頭壓縮</a:t>
            </a:r>
            <a:r>
              <a:rPr lang="en-US" altLang="zh-TW" sz="2000" kern="100" dirty="0">
                <a:solidFill>
                  <a:srgbClr val="000000"/>
                </a:solidFill>
                <a:latin typeface="標楷體" panose="03000509000000000000" pitchFamily="65" charset="-120"/>
                <a:ea typeface="標楷體" panose="03000509000000000000" pitchFamily="65" charset="-120"/>
                <a:cs typeface="Calibri" panose="020F0502020204030204" pitchFamily="34" charset="0"/>
              </a:rPr>
              <a:t>(Payload Header Suppression, PHS) </a:t>
            </a:r>
            <a:endParaRPr lang="zh-TW" altLang="zh-TW" sz="2000" kern="100" dirty="0">
              <a:solidFill>
                <a:srgbClr val="000000"/>
              </a:solidFill>
              <a:latin typeface="標楷體" panose="03000509000000000000" pitchFamily="65" charset="-120"/>
              <a:ea typeface="標楷體" panose="03000509000000000000" pitchFamily="65" charset="-120"/>
              <a:cs typeface="Calibri" panose="020F0502020204030204" pitchFamily="34" charset="0"/>
            </a:endParaRPr>
          </a:p>
          <a:p>
            <a:r>
              <a:rPr lang="zh-TW" altLang="zh-TW" sz="2000" dirty="0">
                <a:solidFill>
                  <a:srgbClr val="000000"/>
                </a:solidFill>
                <a:latin typeface="標楷體" panose="03000509000000000000" pitchFamily="65" charset="-120"/>
                <a:ea typeface="標楷體" panose="03000509000000000000" pitchFamily="65" charset="-120"/>
                <a:cs typeface="細明體" panose="02020509000000000000" pitchFamily="49" charset="-120"/>
              </a:rPr>
              <a:t>目的：減少</a:t>
            </a:r>
            <a:r>
              <a:rPr lang="zh-TW" altLang="zh-TW" sz="2000" dirty="0">
                <a:solidFill>
                  <a:srgbClr val="3366FF"/>
                </a:solidFill>
                <a:latin typeface="標楷體" panose="03000509000000000000" pitchFamily="65" charset="-120"/>
                <a:ea typeface="標楷體" panose="03000509000000000000" pitchFamily="65" charset="-120"/>
                <a:cs typeface="細明體" panose="02020509000000000000" pitchFamily="49" charset="-120"/>
              </a:rPr>
              <a:t>重覆性資料</a:t>
            </a:r>
            <a:r>
              <a:rPr lang="zh-TW" altLang="zh-TW" sz="2000" dirty="0">
                <a:solidFill>
                  <a:srgbClr val="000000"/>
                </a:solidFill>
                <a:latin typeface="標楷體" panose="03000509000000000000" pitchFamily="65" charset="-120"/>
                <a:ea typeface="標楷體" panose="03000509000000000000" pitchFamily="65" charset="-120"/>
                <a:cs typeface="細明體" panose="02020509000000000000" pitchFamily="49" charset="-120"/>
              </a:rPr>
              <a:t>的傳輸造成的浪費，如：</a:t>
            </a:r>
            <a:r>
              <a:rPr lang="en-US" altLang="zh-TW" sz="2000" dirty="0">
                <a:solidFill>
                  <a:srgbClr val="000000"/>
                </a:solidFill>
                <a:latin typeface="標楷體" panose="03000509000000000000" pitchFamily="65" charset="-120"/>
                <a:ea typeface="標楷體" panose="03000509000000000000" pitchFamily="65" charset="-120"/>
              </a:rPr>
              <a:t>IPTV stream</a:t>
            </a:r>
            <a:r>
              <a:rPr lang="zh-TW" altLang="zh-TW" sz="2000" dirty="0">
                <a:solidFill>
                  <a:srgbClr val="000000"/>
                </a:solidFill>
                <a:latin typeface="標楷體" panose="03000509000000000000" pitchFamily="65" charset="-120"/>
                <a:ea typeface="標楷體" panose="03000509000000000000" pitchFamily="65" charset="-120"/>
                <a:cs typeface="細明體" panose="02020509000000000000" pitchFamily="49" charset="-120"/>
              </a:rPr>
              <a:t>。</a:t>
            </a:r>
            <a:r>
              <a:rPr lang="zh-TW" altLang="zh-TW" sz="2000" dirty="0">
                <a:solidFill>
                  <a:srgbClr val="000000"/>
                </a:solidFill>
                <a:latin typeface="標楷體" panose="03000509000000000000" pitchFamily="65" charset="-120"/>
                <a:ea typeface="標楷體" panose="03000509000000000000" pitchFamily="65" charset="-120"/>
              </a:rPr>
              <a:t> </a:t>
            </a:r>
            <a:endParaRPr lang="zh-TW" altLang="en-US" sz="2000" dirty="0">
              <a:solidFill>
                <a:prstClr val="black"/>
              </a:solidFill>
              <a:latin typeface="標楷體" panose="03000509000000000000" pitchFamily="65" charset="-120"/>
              <a:ea typeface="標楷體" panose="03000509000000000000" pitchFamily="65" charset="-120"/>
            </a:endParaRPr>
          </a:p>
        </p:txBody>
      </p:sp>
      <p:sp>
        <p:nvSpPr>
          <p:cNvPr id="4" name="矩形 3"/>
          <p:cNvSpPr/>
          <p:nvPr/>
        </p:nvSpPr>
        <p:spPr>
          <a:xfrm>
            <a:off x="598384" y="5517232"/>
            <a:ext cx="7933765" cy="646331"/>
          </a:xfrm>
          <a:prstGeom prst="rect">
            <a:avLst/>
          </a:prstGeom>
        </p:spPr>
        <p:txBody>
          <a:bodyPr wrap="square">
            <a:spAutoFit/>
          </a:bodyPr>
          <a:lstStyle/>
          <a:p>
            <a:pPr marR="432435" fontAlgn="base">
              <a:lnSpc>
                <a:spcPct val="90000"/>
              </a:lnSpc>
              <a:spcAft>
                <a:spcPts val="5035"/>
              </a:spcAft>
              <a:buClr>
                <a:srgbClr val="660000"/>
              </a:buClr>
              <a:buSzPts val="650"/>
            </a:pPr>
            <a:r>
              <a:rPr lang="zh-TW" altLang="zh-TW" sz="20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原因：當密集且連續資料傳送時，封包檔頭所填入的資料相同，如：</a:t>
            </a:r>
            <a:r>
              <a:rPr lang="en-US" altLang="zh-TW" sz="2000" kern="100" dirty="0">
                <a:solidFill>
                  <a:srgbClr val="3366FF"/>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IP</a:t>
            </a:r>
            <a:r>
              <a:rPr lang="zh-TW" altLang="zh-TW" sz="2000" kern="100" dirty="0">
                <a:solidFill>
                  <a:srgbClr val="33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來源及目的</a:t>
            </a:r>
            <a:r>
              <a:rPr lang="zh-TW" altLang="zh-TW" sz="20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a:t>
            </a:r>
            <a:r>
              <a:rPr lang="zh-TW" altLang="zh-TW" sz="20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p>
        </p:txBody>
      </p:sp>
    </p:spTree>
    <p:extLst>
      <p:ext uri="{BB962C8B-B14F-4D97-AF65-F5344CB8AC3E}">
        <p14:creationId xmlns:p14="http://schemas.microsoft.com/office/powerpoint/2010/main" val="139235881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5574"/>
          <p:cNvGrpSpPr/>
          <p:nvPr/>
        </p:nvGrpSpPr>
        <p:grpSpPr>
          <a:xfrm>
            <a:off x="888472" y="794958"/>
            <a:ext cx="7216308" cy="5422005"/>
            <a:chOff x="0" y="0"/>
            <a:chExt cx="3266657" cy="3869134"/>
          </a:xfrm>
        </p:grpSpPr>
        <p:sp>
          <p:nvSpPr>
            <p:cNvPr id="4" name="Shape 33239"/>
            <p:cNvSpPr/>
            <p:nvPr/>
          </p:nvSpPr>
          <p:spPr>
            <a:xfrm>
              <a:off x="34958" y="717807"/>
              <a:ext cx="3231699" cy="2477688"/>
            </a:xfrm>
            <a:custGeom>
              <a:avLst/>
              <a:gdLst/>
              <a:ahLst/>
              <a:cxnLst/>
              <a:rect l="0" t="0" r="0" b="0"/>
              <a:pathLst>
                <a:path w="3231699" h="2477688">
                  <a:moveTo>
                    <a:pt x="0" y="0"/>
                  </a:moveTo>
                  <a:lnTo>
                    <a:pt x="3231699" y="0"/>
                  </a:lnTo>
                  <a:lnTo>
                    <a:pt x="3231699" y="2477688"/>
                  </a:lnTo>
                  <a:lnTo>
                    <a:pt x="0" y="2477688"/>
                  </a:lnTo>
                  <a:lnTo>
                    <a:pt x="0" y="0"/>
                  </a:lnTo>
                </a:path>
              </a:pathLst>
            </a:custGeom>
            <a:ln w="0" cap="flat">
              <a:miter lim="101600"/>
            </a:ln>
          </p:spPr>
          <p:style>
            <a:lnRef idx="0">
              <a:srgbClr val="000000">
                <a:alpha val="0"/>
              </a:srgbClr>
            </a:lnRef>
            <a:fillRef idx="1">
              <a:srgbClr val="4879C0">
                <a:alpha val="20000"/>
              </a:srgbClr>
            </a:fillRef>
            <a:effectRef idx="0">
              <a:scrgbClr r="0" g="0" b="0"/>
            </a:effectRef>
            <a:fontRef idx="none"/>
          </p:style>
          <p:txBody>
            <a:bodyPr/>
            <a:lstStyle/>
            <a:p>
              <a:endParaRPr lang="zh-TW" altLang="en-US">
                <a:solidFill>
                  <a:prstClr val="black"/>
                </a:solidFill>
              </a:endParaRPr>
            </a:p>
          </p:txBody>
        </p:sp>
        <p:sp>
          <p:nvSpPr>
            <p:cNvPr id="5" name="Shape 1587"/>
            <p:cNvSpPr/>
            <p:nvPr/>
          </p:nvSpPr>
          <p:spPr>
            <a:xfrm>
              <a:off x="0" y="700217"/>
              <a:ext cx="3231689" cy="2477679"/>
            </a:xfrm>
            <a:custGeom>
              <a:avLst/>
              <a:gdLst/>
              <a:ahLst/>
              <a:cxnLst/>
              <a:rect l="0" t="0" r="0" b="0"/>
              <a:pathLst>
                <a:path w="3231689" h="2477679">
                  <a:moveTo>
                    <a:pt x="0" y="0"/>
                  </a:moveTo>
                  <a:lnTo>
                    <a:pt x="3231689" y="0"/>
                  </a:lnTo>
                  <a:lnTo>
                    <a:pt x="3231689" y="2477679"/>
                  </a:lnTo>
                  <a:lnTo>
                    <a:pt x="0" y="2477679"/>
                  </a:lnTo>
                  <a:close/>
                </a:path>
              </a:pathLst>
            </a:custGeom>
            <a:ln w="3040"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6" name="Shape 33240"/>
            <p:cNvSpPr/>
            <p:nvPr/>
          </p:nvSpPr>
          <p:spPr>
            <a:xfrm>
              <a:off x="772017" y="942590"/>
              <a:ext cx="1795382" cy="538637"/>
            </a:xfrm>
            <a:custGeom>
              <a:avLst/>
              <a:gdLst/>
              <a:ahLst/>
              <a:cxnLst/>
              <a:rect l="0" t="0" r="0" b="0"/>
              <a:pathLst>
                <a:path w="1795382" h="538637">
                  <a:moveTo>
                    <a:pt x="0" y="0"/>
                  </a:moveTo>
                  <a:lnTo>
                    <a:pt x="1795382" y="0"/>
                  </a:lnTo>
                  <a:lnTo>
                    <a:pt x="1795382" y="538637"/>
                  </a:lnTo>
                  <a:lnTo>
                    <a:pt x="0" y="538637"/>
                  </a:lnTo>
                  <a:lnTo>
                    <a:pt x="0" y="0"/>
                  </a:lnTo>
                </a:path>
              </a:pathLst>
            </a:custGeom>
            <a:ln w="0" cap="flat">
              <a:miter lim="101600"/>
            </a:ln>
          </p:spPr>
          <p:style>
            <a:lnRef idx="0">
              <a:srgbClr val="000000">
                <a:alpha val="0"/>
              </a:srgbClr>
            </a:lnRef>
            <a:fillRef idx="1">
              <a:srgbClr val="4879C0">
                <a:alpha val="20000"/>
              </a:srgbClr>
            </a:fillRef>
            <a:effectRef idx="0">
              <a:scrgbClr r="0" g="0" b="0"/>
            </a:effectRef>
            <a:fontRef idx="none"/>
          </p:style>
          <p:txBody>
            <a:bodyPr/>
            <a:lstStyle/>
            <a:p>
              <a:endParaRPr lang="zh-TW" altLang="en-US">
                <a:solidFill>
                  <a:prstClr val="black"/>
                </a:solidFill>
              </a:endParaRPr>
            </a:p>
          </p:txBody>
        </p:sp>
        <p:sp>
          <p:nvSpPr>
            <p:cNvPr id="7" name="Shape 1589"/>
            <p:cNvSpPr/>
            <p:nvPr/>
          </p:nvSpPr>
          <p:spPr>
            <a:xfrm>
              <a:off x="772017" y="942600"/>
              <a:ext cx="1795382" cy="538627"/>
            </a:xfrm>
            <a:custGeom>
              <a:avLst/>
              <a:gdLst/>
              <a:ahLst/>
              <a:cxnLst/>
              <a:rect l="0" t="0" r="0" b="0"/>
              <a:pathLst>
                <a:path w="1795382" h="538627">
                  <a:moveTo>
                    <a:pt x="0" y="0"/>
                  </a:moveTo>
                  <a:lnTo>
                    <a:pt x="1795382" y="0"/>
                  </a:lnTo>
                  <a:lnTo>
                    <a:pt x="1795382" y="538627"/>
                  </a:lnTo>
                  <a:lnTo>
                    <a:pt x="0" y="538627"/>
                  </a:lnTo>
                  <a:close/>
                </a:path>
              </a:pathLst>
            </a:custGeom>
            <a:ln w="3040" cap="rnd">
              <a:round/>
            </a:ln>
          </p:spPr>
          <p:style>
            <a:lnRef idx="1">
              <a:srgbClr val="4879C0">
                <a:alpha val="20000"/>
              </a:srgbClr>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8" name="Shape 1590"/>
            <p:cNvSpPr/>
            <p:nvPr/>
          </p:nvSpPr>
          <p:spPr>
            <a:xfrm>
              <a:off x="718159" y="888731"/>
              <a:ext cx="1795382" cy="538627"/>
            </a:xfrm>
            <a:custGeom>
              <a:avLst/>
              <a:gdLst/>
              <a:ahLst/>
              <a:cxnLst/>
              <a:rect l="0" t="0" r="0" b="0"/>
              <a:pathLst>
                <a:path w="1795382" h="538627">
                  <a:moveTo>
                    <a:pt x="0" y="0"/>
                  </a:moveTo>
                  <a:lnTo>
                    <a:pt x="1795382" y="0"/>
                  </a:lnTo>
                  <a:lnTo>
                    <a:pt x="1795382" y="538627"/>
                  </a:lnTo>
                  <a:lnTo>
                    <a:pt x="0" y="538627"/>
                  </a:lnTo>
                  <a:close/>
                </a:path>
              </a:pathLst>
            </a:custGeom>
            <a:ln w="3040"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9" name="Rectangle 1591"/>
            <p:cNvSpPr/>
            <p:nvPr/>
          </p:nvSpPr>
          <p:spPr>
            <a:xfrm>
              <a:off x="1294946" y="991033"/>
              <a:ext cx="808694" cy="202179"/>
            </a:xfrm>
            <a:prstGeom prst="rect">
              <a:avLst/>
            </a:prstGeom>
            <a:ln>
              <a:noFill/>
            </a:ln>
          </p:spPr>
          <p:txBody>
            <a:bodyPr vert="horz" lIns="0" tIns="0" rIns="0" bIns="0" rtlCol="0">
              <a:noAutofit/>
            </a:bodyPr>
            <a:lstStyle/>
            <a:p>
              <a:pPr>
                <a:lnSpc>
                  <a:spcPct val="107000"/>
                </a:lnSpc>
                <a:spcAft>
                  <a:spcPts val="800"/>
                </a:spcAft>
              </a:pPr>
              <a:r>
                <a:rPr lang="zh-TW" altLang="en-US" sz="2400" kern="100" dirty="0">
                  <a:solidFill>
                    <a:srgbClr val="000000"/>
                  </a:solidFill>
                  <a:latin typeface="Calibri" panose="020F0502020204030204" pitchFamily="34" charset="0"/>
                  <a:ea typeface="標楷體" panose="03000509000000000000" pitchFamily="65" charset="-120"/>
                  <a:cs typeface="標楷體" panose="03000509000000000000" pitchFamily="65" charset="-120"/>
                </a:rPr>
                <a:t>聚合子層</a:t>
              </a:r>
              <a:endParaRPr lang="zh-TW" altLang="en-US" sz="24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Shape 1592"/>
            <p:cNvSpPr/>
            <p:nvPr/>
          </p:nvSpPr>
          <p:spPr>
            <a:xfrm>
              <a:off x="771619" y="1723549"/>
              <a:ext cx="1795837" cy="538126"/>
            </a:xfrm>
            <a:custGeom>
              <a:avLst/>
              <a:gdLst/>
              <a:ahLst/>
              <a:cxnLst/>
              <a:rect l="0" t="0" r="0" b="0"/>
              <a:pathLst>
                <a:path w="1795837" h="538126">
                  <a:moveTo>
                    <a:pt x="0" y="0"/>
                  </a:moveTo>
                  <a:lnTo>
                    <a:pt x="1795837" y="0"/>
                  </a:lnTo>
                  <a:lnTo>
                    <a:pt x="1795837" y="538126"/>
                  </a:lnTo>
                  <a:lnTo>
                    <a:pt x="0" y="538125"/>
                  </a:lnTo>
                  <a:lnTo>
                    <a:pt x="0" y="0"/>
                  </a:lnTo>
                  <a:close/>
                </a:path>
              </a:pathLst>
            </a:custGeom>
            <a:ln w="0" cap="flat">
              <a:miter lim="101600"/>
            </a:ln>
          </p:spPr>
          <p:style>
            <a:lnRef idx="0">
              <a:srgbClr val="000000">
                <a:alpha val="0"/>
              </a:srgbClr>
            </a:lnRef>
            <a:fillRef idx="1">
              <a:srgbClr val="4879C0">
                <a:alpha val="20000"/>
              </a:srgbClr>
            </a:fillRef>
            <a:effectRef idx="0">
              <a:scrgbClr r="0" g="0" b="0"/>
            </a:effectRef>
            <a:fontRef idx="none"/>
          </p:style>
          <p:txBody>
            <a:bodyPr/>
            <a:lstStyle/>
            <a:p>
              <a:endParaRPr lang="zh-TW" altLang="en-US">
                <a:solidFill>
                  <a:prstClr val="black"/>
                </a:solidFill>
              </a:endParaRPr>
            </a:p>
          </p:txBody>
        </p:sp>
        <p:sp>
          <p:nvSpPr>
            <p:cNvPr id="11" name="Shape 1593"/>
            <p:cNvSpPr/>
            <p:nvPr/>
          </p:nvSpPr>
          <p:spPr>
            <a:xfrm>
              <a:off x="718159" y="1669743"/>
              <a:ext cx="1795382" cy="538628"/>
            </a:xfrm>
            <a:custGeom>
              <a:avLst/>
              <a:gdLst/>
              <a:ahLst/>
              <a:cxnLst/>
              <a:rect l="0" t="0" r="0" b="0"/>
              <a:pathLst>
                <a:path w="1795382" h="538628">
                  <a:moveTo>
                    <a:pt x="0" y="0"/>
                  </a:moveTo>
                  <a:lnTo>
                    <a:pt x="1795382" y="0"/>
                  </a:lnTo>
                  <a:lnTo>
                    <a:pt x="1795382" y="538628"/>
                  </a:lnTo>
                  <a:lnTo>
                    <a:pt x="0" y="538628"/>
                  </a:lnTo>
                  <a:close/>
                </a:path>
              </a:pathLst>
            </a:custGeom>
            <a:ln w="3040"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12" name="Rectangle 1594"/>
            <p:cNvSpPr/>
            <p:nvPr/>
          </p:nvSpPr>
          <p:spPr>
            <a:xfrm>
              <a:off x="1255612" y="1789738"/>
              <a:ext cx="808694" cy="202179"/>
            </a:xfrm>
            <a:prstGeom prst="rect">
              <a:avLst/>
            </a:prstGeom>
            <a:ln>
              <a:noFill/>
            </a:ln>
          </p:spPr>
          <p:txBody>
            <a:bodyPr vert="horz" lIns="0" tIns="0" rIns="0" bIns="0" rtlCol="0">
              <a:noAutofit/>
            </a:bodyPr>
            <a:lstStyle/>
            <a:p>
              <a:pPr>
                <a:lnSpc>
                  <a:spcPct val="107000"/>
                </a:lnSpc>
                <a:spcAft>
                  <a:spcPts val="800"/>
                </a:spcAft>
              </a:pPr>
              <a:r>
                <a:rPr lang="zh-TW" altLang="en-US" sz="2400" kern="100" dirty="0">
                  <a:solidFill>
                    <a:srgbClr val="000000"/>
                  </a:solidFill>
                  <a:latin typeface="Calibri" panose="020F0502020204030204" pitchFamily="34" charset="0"/>
                  <a:ea typeface="標楷體" panose="03000509000000000000" pitchFamily="65" charset="-120"/>
                  <a:cs typeface="標楷體" panose="03000509000000000000" pitchFamily="65" charset="-120"/>
                </a:rPr>
                <a:t>共通子層</a:t>
              </a:r>
              <a:endParaRPr lang="zh-TW" altLang="en-US" sz="24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Shape 1595"/>
            <p:cNvSpPr/>
            <p:nvPr/>
          </p:nvSpPr>
          <p:spPr>
            <a:xfrm>
              <a:off x="771619" y="2531649"/>
              <a:ext cx="1795837" cy="538125"/>
            </a:xfrm>
            <a:custGeom>
              <a:avLst/>
              <a:gdLst/>
              <a:ahLst/>
              <a:cxnLst/>
              <a:rect l="0" t="0" r="0" b="0"/>
              <a:pathLst>
                <a:path w="1795837" h="538125">
                  <a:moveTo>
                    <a:pt x="0" y="0"/>
                  </a:moveTo>
                  <a:lnTo>
                    <a:pt x="1795837" y="0"/>
                  </a:lnTo>
                  <a:lnTo>
                    <a:pt x="1795836" y="538125"/>
                  </a:lnTo>
                  <a:lnTo>
                    <a:pt x="0" y="538125"/>
                  </a:lnTo>
                  <a:lnTo>
                    <a:pt x="0" y="0"/>
                  </a:lnTo>
                  <a:close/>
                </a:path>
              </a:pathLst>
            </a:custGeom>
            <a:ln w="0" cap="flat">
              <a:miter lim="101600"/>
            </a:ln>
          </p:spPr>
          <p:style>
            <a:lnRef idx="0">
              <a:srgbClr val="000000">
                <a:alpha val="0"/>
              </a:srgbClr>
            </a:lnRef>
            <a:fillRef idx="1">
              <a:srgbClr val="4879C0">
                <a:alpha val="20000"/>
              </a:srgbClr>
            </a:fillRef>
            <a:effectRef idx="0">
              <a:scrgbClr r="0" g="0" b="0"/>
            </a:effectRef>
            <a:fontRef idx="none"/>
          </p:style>
          <p:txBody>
            <a:bodyPr/>
            <a:lstStyle/>
            <a:p>
              <a:endParaRPr lang="zh-TW" altLang="en-US">
                <a:solidFill>
                  <a:prstClr val="black"/>
                </a:solidFill>
              </a:endParaRPr>
            </a:p>
          </p:txBody>
        </p:sp>
        <p:sp>
          <p:nvSpPr>
            <p:cNvPr id="14" name="Shape 1596"/>
            <p:cNvSpPr/>
            <p:nvPr/>
          </p:nvSpPr>
          <p:spPr>
            <a:xfrm>
              <a:off x="772017" y="2531548"/>
              <a:ext cx="1795382" cy="538628"/>
            </a:xfrm>
            <a:custGeom>
              <a:avLst/>
              <a:gdLst/>
              <a:ahLst/>
              <a:cxnLst/>
              <a:rect l="0" t="0" r="0" b="0"/>
              <a:pathLst>
                <a:path w="1795382" h="538628">
                  <a:moveTo>
                    <a:pt x="0" y="0"/>
                  </a:moveTo>
                  <a:lnTo>
                    <a:pt x="1795382" y="0"/>
                  </a:lnTo>
                  <a:lnTo>
                    <a:pt x="1795382" y="538628"/>
                  </a:lnTo>
                  <a:lnTo>
                    <a:pt x="0" y="538628"/>
                  </a:lnTo>
                  <a:close/>
                </a:path>
              </a:pathLst>
            </a:custGeom>
            <a:ln w="3040" cap="rnd">
              <a:round/>
            </a:ln>
          </p:spPr>
          <p:style>
            <a:lnRef idx="1">
              <a:srgbClr val="4879C0">
                <a:alpha val="20000"/>
              </a:srgbClr>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15" name="Shape 1597"/>
            <p:cNvSpPr/>
            <p:nvPr/>
          </p:nvSpPr>
          <p:spPr>
            <a:xfrm>
              <a:off x="718159" y="2477680"/>
              <a:ext cx="1795382" cy="538627"/>
            </a:xfrm>
            <a:custGeom>
              <a:avLst/>
              <a:gdLst/>
              <a:ahLst/>
              <a:cxnLst/>
              <a:rect l="0" t="0" r="0" b="0"/>
              <a:pathLst>
                <a:path w="1795382" h="538627">
                  <a:moveTo>
                    <a:pt x="0" y="0"/>
                  </a:moveTo>
                  <a:lnTo>
                    <a:pt x="1795382" y="0"/>
                  </a:lnTo>
                  <a:lnTo>
                    <a:pt x="1795382" y="538627"/>
                  </a:lnTo>
                  <a:lnTo>
                    <a:pt x="0" y="538627"/>
                  </a:lnTo>
                  <a:close/>
                </a:path>
              </a:pathLst>
            </a:custGeom>
            <a:ln w="3040"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16" name="Rectangle 1598"/>
            <p:cNvSpPr/>
            <p:nvPr/>
          </p:nvSpPr>
          <p:spPr>
            <a:xfrm>
              <a:off x="1265099" y="2543479"/>
              <a:ext cx="808694" cy="180275"/>
            </a:xfrm>
            <a:prstGeom prst="rect">
              <a:avLst/>
            </a:prstGeom>
            <a:ln>
              <a:noFill/>
            </a:ln>
          </p:spPr>
          <p:txBody>
            <a:bodyPr vert="horz" lIns="0" tIns="0" rIns="0" bIns="0" rtlCol="0">
              <a:noAutofit/>
            </a:bodyPr>
            <a:lstStyle/>
            <a:p>
              <a:pPr>
                <a:lnSpc>
                  <a:spcPct val="107000"/>
                </a:lnSpc>
                <a:spcAft>
                  <a:spcPts val="800"/>
                </a:spcAft>
              </a:pPr>
              <a:r>
                <a:rPr lang="zh-TW" altLang="en-US" sz="2400" kern="100" dirty="0">
                  <a:solidFill>
                    <a:srgbClr val="000000"/>
                  </a:solidFill>
                  <a:latin typeface="Calibri" panose="020F0502020204030204" pitchFamily="34" charset="0"/>
                  <a:ea typeface="標楷體" panose="03000509000000000000" pitchFamily="65" charset="-120"/>
                  <a:cs typeface="標楷體" panose="03000509000000000000" pitchFamily="65" charset="-120"/>
                </a:rPr>
                <a:t>安全子層</a:t>
              </a:r>
              <a:endParaRPr lang="zh-TW" altLang="en-US" sz="24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Shape 1599"/>
            <p:cNvSpPr/>
            <p:nvPr/>
          </p:nvSpPr>
          <p:spPr>
            <a:xfrm>
              <a:off x="627514" y="3330628"/>
              <a:ext cx="2064891" cy="538126"/>
            </a:xfrm>
            <a:custGeom>
              <a:avLst/>
              <a:gdLst/>
              <a:ahLst/>
              <a:cxnLst/>
              <a:rect l="0" t="0" r="0" b="0"/>
              <a:pathLst>
                <a:path w="2064891" h="538126">
                  <a:moveTo>
                    <a:pt x="0" y="0"/>
                  </a:moveTo>
                  <a:lnTo>
                    <a:pt x="2064891" y="0"/>
                  </a:lnTo>
                  <a:lnTo>
                    <a:pt x="2064891" y="538126"/>
                  </a:lnTo>
                  <a:lnTo>
                    <a:pt x="0" y="538125"/>
                  </a:lnTo>
                  <a:lnTo>
                    <a:pt x="0" y="0"/>
                  </a:lnTo>
                  <a:close/>
                </a:path>
              </a:pathLst>
            </a:custGeom>
            <a:ln w="0" cap="flat">
              <a:miter lim="101600"/>
            </a:ln>
          </p:spPr>
          <p:style>
            <a:lnRef idx="0">
              <a:srgbClr val="000000">
                <a:alpha val="0"/>
              </a:srgbClr>
            </a:lnRef>
            <a:fillRef idx="1">
              <a:srgbClr val="4879C0">
                <a:alpha val="20000"/>
              </a:srgbClr>
            </a:fillRef>
            <a:effectRef idx="0">
              <a:scrgbClr r="0" g="0" b="0"/>
            </a:effectRef>
            <a:fontRef idx="none"/>
          </p:style>
          <p:txBody>
            <a:bodyPr/>
            <a:lstStyle/>
            <a:p>
              <a:endParaRPr lang="zh-TW" altLang="en-US">
                <a:solidFill>
                  <a:prstClr val="black"/>
                </a:solidFill>
              </a:endParaRPr>
            </a:p>
          </p:txBody>
        </p:sp>
        <p:sp>
          <p:nvSpPr>
            <p:cNvPr id="18" name="Shape 1600"/>
            <p:cNvSpPr/>
            <p:nvPr/>
          </p:nvSpPr>
          <p:spPr>
            <a:xfrm>
              <a:off x="628387" y="3330506"/>
              <a:ext cx="2064695" cy="538628"/>
            </a:xfrm>
            <a:custGeom>
              <a:avLst/>
              <a:gdLst/>
              <a:ahLst/>
              <a:cxnLst/>
              <a:rect l="0" t="0" r="0" b="0"/>
              <a:pathLst>
                <a:path w="2064695" h="538628">
                  <a:moveTo>
                    <a:pt x="0" y="0"/>
                  </a:moveTo>
                  <a:lnTo>
                    <a:pt x="2064695" y="0"/>
                  </a:lnTo>
                  <a:lnTo>
                    <a:pt x="2064695" y="538628"/>
                  </a:lnTo>
                  <a:lnTo>
                    <a:pt x="0" y="538628"/>
                  </a:lnTo>
                  <a:close/>
                </a:path>
              </a:pathLst>
            </a:custGeom>
            <a:ln w="3040" cap="rnd">
              <a:round/>
            </a:ln>
          </p:spPr>
          <p:style>
            <a:lnRef idx="1">
              <a:srgbClr val="4879C0">
                <a:alpha val="20000"/>
              </a:srgbClr>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19" name="Shape 1601"/>
            <p:cNvSpPr/>
            <p:nvPr/>
          </p:nvSpPr>
          <p:spPr>
            <a:xfrm>
              <a:off x="574529" y="3276647"/>
              <a:ext cx="2064695" cy="538628"/>
            </a:xfrm>
            <a:custGeom>
              <a:avLst/>
              <a:gdLst/>
              <a:ahLst/>
              <a:cxnLst/>
              <a:rect l="0" t="0" r="0" b="0"/>
              <a:pathLst>
                <a:path w="2064695" h="538628">
                  <a:moveTo>
                    <a:pt x="0" y="0"/>
                  </a:moveTo>
                  <a:lnTo>
                    <a:pt x="2064695" y="0"/>
                  </a:lnTo>
                  <a:lnTo>
                    <a:pt x="2064695" y="538628"/>
                  </a:lnTo>
                  <a:lnTo>
                    <a:pt x="0" y="538628"/>
                  </a:lnTo>
                  <a:close/>
                </a:path>
              </a:pathLst>
            </a:custGeom>
            <a:ln w="3040"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20" name="Rectangle 1602"/>
            <p:cNvSpPr/>
            <p:nvPr/>
          </p:nvSpPr>
          <p:spPr>
            <a:xfrm>
              <a:off x="1416896" y="3469832"/>
              <a:ext cx="303261" cy="202179"/>
            </a:xfrm>
            <a:prstGeom prst="rect">
              <a:avLst/>
            </a:prstGeom>
            <a:ln>
              <a:noFill/>
            </a:ln>
          </p:spPr>
          <p:txBody>
            <a:bodyPr vert="horz" lIns="0" tIns="0" rIns="0" bIns="0" rtlCol="0">
              <a:noAutofit/>
            </a:bodyPr>
            <a:lstStyle/>
            <a:p>
              <a:pPr>
                <a:lnSpc>
                  <a:spcPct val="107000"/>
                </a:lnSpc>
                <a:spcAft>
                  <a:spcPts val="800"/>
                </a:spcAft>
              </a:pPr>
              <a:r>
                <a:rPr lang="en-US" sz="2400" kern="100" dirty="0">
                  <a:solidFill>
                    <a:srgbClr val="000000"/>
                  </a:solidFill>
                  <a:latin typeface="標楷體" panose="03000509000000000000" pitchFamily="65" charset="-120"/>
                  <a:ea typeface="標楷體" panose="03000509000000000000" pitchFamily="65" charset="-120"/>
                  <a:cs typeface="標楷體" panose="03000509000000000000" pitchFamily="65" charset="-120"/>
                </a:rPr>
                <a:t>PHY</a:t>
              </a:r>
              <a:endParaRPr lang="zh-TW" altLang="en-US" sz="2400" kern="100" dirty="0">
                <a:solidFill>
                  <a:srgbClr val="000000"/>
                </a:solidFill>
                <a:latin typeface="標楷體" panose="03000509000000000000" pitchFamily="65" charset="-120"/>
                <a:ea typeface="標楷體" panose="03000509000000000000" pitchFamily="65" charset="-120"/>
                <a:cs typeface="Calibri" panose="020F0502020204030204" pitchFamily="34" charset="0"/>
              </a:endParaRPr>
            </a:p>
          </p:txBody>
        </p:sp>
        <p:sp>
          <p:nvSpPr>
            <p:cNvPr id="21" name="Rectangle 1603"/>
            <p:cNvSpPr/>
            <p:nvPr/>
          </p:nvSpPr>
          <p:spPr>
            <a:xfrm>
              <a:off x="1644912" y="3469832"/>
              <a:ext cx="202173" cy="202179"/>
            </a:xfrm>
            <a:prstGeom prst="rect">
              <a:avLst/>
            </a:prstGeom>
            <a:ln>
              <a:noFill/>
            </a:ln>
          </p:spPr>
          <p:txBody>
            <a:bodyPr vert="horz" lIns="0" tIns="0" rIns="0" bIns="0" rtlCol="0">
              <a:noAutofit/>
            </a:bodyPr>
            <a:lstStyle/>
            <a:p>
              <a:pPr>
                <a:lnSpc>
                  <a:spcPct val="107000"/>
                </a:lnSpc>
                <a:spcAft>
                  <a:spcPts val="800"/>
                </a:spcAft>
              </a:pPr>
              <a:r>
                <a:rPr lang="zh-TW" altLang="en-US" sz="2400" kern="100" dirty="0">
                  <a:solidFill>
                    <a:srgbClr val="000000"/>
                  </a:solidFill>
                  <a:latin typeface="Calibri" panose="020F0502020204030204" pitchFamily="34" charset="0"/>
                  <a:ea typeface="標楷體" panose="03000509000000000000" pitchFamily="65" charset="-120"/>
                  <a:cs typeface="標楷體" panose="03000509000000000000" pitchFamily="65" charset="-120"/>
                </a:rPr>
                <a:t>層</a:t>
              </a:r>
              <a:endParaRPr lang="zh-TW" altLang="en-US" sz="24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Shape 1604"/>
            <p:cNvSpPr/>
            <p:nvPr/>
          </p:nvSpPr>
          <p:spPr>
            <a:xfrm>
              <a:off x="1669719" y="592483"/>
              <a:ext cx="0" cy="253557"/>
            </a:xfrm>
            <a:custGeom>
              <a:avLst/>
              <a:gdLst/>
              <a:ahLst/>
              <a:cxnLst/>
              <a:rect l="0" t="0" r="0" b="0"/>
              <a:pathLst>
                <a:path h="253557">
                  <a:moveTo>
                    <a:pt x="0" y="0"/>
                  </a:moveTo>
                  <a:lnTo>
                    <a:pt x="0" y="253557"/>
                  </a:lnTo>
                </a:path>
              </a:pathLst>
            </a:custGeom>
            <a:ln w="2736" cap="rnd">
              <a:round/>
            </a:ln>
          </p:spPr>
          <p:style>
            <a:lnRef idx="1">
              <a:srgbClr val="4879C0">
                <a:alpha val="20000"/>
              </a:srgbClr>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23" name="Shape 1605"/>
            <p:cNvSpPr/>
            <p:nvPr/>
          </p:nvSpPr>
          <p:spPr>
            <a:xfrm>
              <a:off x="1634332" y="837832"/>
              <a:ext cx="70228" cy="104889"/>
            </a:xfrm>
            <a:custGeom>
              <a:avLst/>
              <a:gdLst/>
              <a:ahLst/>
              <a:cxnLst/>
              <a:rect l="0" t="0" r="0" b="0"/>
              <a:pathLst>
                <a:path w="70228" h="104889">
                  <a:moveTo>
                    <a:pt x="0" y="0"/>
                  </a:moveTo>
                  <a:lnTo>
                    <a:pt x="70228" y="0"/>
                  </a:lnTo>
                  <a:lnTo>
                    <a:pt x="35570" y="104889"/>
                  </a:lnTo>
                  <a:lnTo>
                    <a:pt x="0" y="0"/>
                  </a:lnTo>
                  <a:close/>
                </a:path>
              </a:pathLst>
            </a:custGeom>
            <a:ln w="0" cap="flat">
              <a:miter lim="101600"/>
            </a:ln>
          </p:spPr>
          <p:style>
            <a:lnRef idx="0">
              <a:srgbClr val="000000">
                <a:alpha val="0"/>
              </a:srgbClr>
            </a:lnRef>
            <a:fillRef idx="1">
              <a:srgbClr val="4879C0">
                <a:alpha val="20000"/>
              </a:srgbClr>
            </a:fillRef>
            <a:effectRef idx="0">
              <a:scrgbClr r="0" g="0" b="0"/>
            </a:effectRef>
            <a:fontRef idx="none"/>
          </p:style>
          <p:txBody>
            <a:bodyPr/>
            <a:lstStyle/>
            <a:p>
              <a:endParaRPr lang="zh-TW" altLang="en-US">
                <a:solidFill>
                  <a:prstClr val="black"/>
                </a:solidFill>
              </a:endParaRPr>
            </a:p>
          </p:txBody>
        </p:sp>
        <p:sp>
          <p:nvSpPr>
            <p:cNvPr id="24" name="Shape 1606"/>
            <p:cNvSpPr/>
            <p:nvPr/>
          </p:nvSpPr>
          <p:spPr>
            <a:xfrm>
              <a:off x="1615849" y="538627"/>
              <a:ext cx="0" cy="253956"/>
            </a:xfrm>
            <a:custGeom>
              <a:avLst/>
              <a:gdLst/>
              <a:ahLst/>
              <a:cxnLst/>
              <a:rect l="0" t="0" r="0" b="0"/>
              <a:pathLst>
                <a:path h="253956">
                  <a:moveTo>
                    <a:pt x="0" y="0"/>
                  </a:moveTo>
                  <a:lnTo>
                    <a:pt x="0" y="253956"/>
                  </a:lnTo>
                </a:path>
              </a:pathLst>
            </a:custGeom>
            <a:ln w="3040"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25" name="Shape 1607"/>
            <p:cNvSpPr/>
            <p:nvPr/>
          </p:nvSpPr>
          <p:spPr>
            <a:xfrm>
              <a:off x="1580884" y="783850"/>
              <a:ext cx="69924" cy="104879"/>
            </a:xfrm>
            <a:custGeom>
              <a:avLst/>
              <a:gdLst/>
              <a:ahLst/>
              <a:cxnLst/>
              <a:rect l="0" t="0" r="0" b="0"/>
              <a:pathLst>
                <a:path w="69924" h="104879">
                  <a:moveTo>
                    <a:pt x="0" y="0"/>
                  </a:moveTo>
                  <a:lnTo>
                    <a:pt x="69924" y="0"/>
                  </a:lnTo>
                  <a:lnTo>
                    <a:pt x="34962" y="104879"/>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26" name="Shape 1608"/>
            <p:cNvSpPr/>
            <p:nvPr/>
          </p:nvSpPr>
          <p:spPr>
            <a:xfrm>
              <a:off x="1669711" y="1481223"/>
              <a:ext cx="0" cy="146236"/>
            </a:xfrm>
            <a:custGeom>
              <a:avLst/>
              <a:gdLst/>
              <a:ahLst/>
              <a:cxnLst/>
              <a:rect l="0" t="0" r="0" b="0"/>
              <a:pathLst>
                <a:path h="146236">
                  <a:moveTo>
                    <a:pt x="0" y="0"/>
                  </a:moveTo>
                  <a:lnTo>
                    <a:pt x="0" y="146236"/>
                  </a:lnTo>
                </a:path>
              </a:pathLst>
            </a:custGeom>
            <a:ln w="3040" cap="rnd">
              <a:round/>
            </a:ln>
          </p:spPr>
          <p:style>
            <a:lnRef idx="1">
              <a:srgbClr val="4879C0">
                <a:alpha val="20000"/>
              </a:srgbClr>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27" name="Shape 1609"/>
            <p:cNvSpPr/>
            <p:nvPr/>
          </p:nvSpPr>
          <p:spPr>
            <a:xfrm>
              <a:off x="1634752" y="1618714"/>
              <a:ext cx="69915" cy="104889"/>
            </a:xfrm>
            <a:custGeom>
              <a:avLst/>
              <a:gdLst/>
              <a:ahLst/>
              <a:cxnLst/>
              <a:rect l="0" t="0" r="0" b="0"/>
              <a:pathLst>
                <a:path w="69915" h="104889">
                  <a:moveTo>
                    <a:pt x="0" y="0"/>
                  </a:moveTo>
                  <a:lnTo>
                    <a:pt x="69915" y="0"/>
                  </a:lnTo>
                  <a:lnTo>
                    <a:pt x="34962" y="104889"/>
                  </a:lnTo>
                  <a:lnTo>
                    <a:pt x="0" y="0"/>
                  </a:lnTo>
                  <a:close/>
                </a:path>
              </a:pathLst>
            </a:custGeom>
            <a:ln w="0" cap="flat">
              <a:miter lim="101600"/>
            </a:ln>
          </p:spPr>
          <p:style>
            <a:lnRef idx="0">
              <a:srgbClr val="000000">
                <a:alpha val="0"/>
              </a:srgbClr>
            </a:lnRef>
            <a:fillRef idx="1">
              <a:srgbClr val="4879C0">
                <a:alpha val="20000"/>
              </a:srgbClr>
            </a:fillRef>
            <a:effectRef idx="0">
              <a:scrgbClr r="0" g="0" b="0"/>
            </a:effectRef>
            <a:fontRef idx="none"/>
          </p:style>
          <p:txBody>
            <a:bodyPr/>
            <a:lstStyle/>
            <a:p>
              <a:endParaRPr lang="zh-TW" altLang="en-US">
                <a:solidFill>
                  <a:prstClr val="black"/>
                </a:solidFill>
              </a:endParaRPr>
            </a:p>
          </p:txBody>
        </p:sp>
        <p:sp>
          <p:nvSpPr>
            <p:cNvPr id="28" name="Shape 1610"/>
            <p:cNvSpPr/>
            <p:nvPr/>
          </p:nvSpPr>
          <p:spPr>
            <a:xfrm>
              <a:off x="1615849" y="1427361"/>
              <a:ext cx="0" cy="146236"/>
            </a:xfrm>
            <a:custGeom>
              <a:avLst/>
              <a:gdLst/>
              <a:ahLst/>
              <a:cxnLst/>
              <a:rect l="0" t="0" r="0" b="0"/>
              <a:pathLst>
                <a:path h="146236">
                  <a:moveTo>
                    <a:pt x="0" y="0"/>
                  </a:moveTo>
                  <a:lnTo>
                    <a:pt x="0" y="146236"/>
                  </a:lnTo>
                </a:path>
              </a:pathLst>
            </a:custGeom>
            <a:ln w="3040"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29" name="Shape 1611"/>
            <p:cNvSpPr/>
            <p:nvPr/>
          </p:nvSpPr>
          <p:spPr>
            <a:xfrm>
              <a:off x="1580884" y="1564853"/>
              <a:ext cx="69924" cy="104889"/>
            </a:xfrm>
            <a:custGeom>
              <a:avLst/>
              <a:gdLst/>
              <a:ahLst/>
              <a:cxnLst/>
              <a:rect l="0" t="0" r="0" b="0"/>
              <a:pathLst>
                <a:path w="69924" h="104889">
                  <a:moveTo>
                    <a:pt x="0" y="0"/>
                  </a:moveTo>
                  <a:lnTo>
                    <a:pt x="69924" y="0"/>
                  </a:lnTo>
                  <a:lnTo>
                    <a:pt x="34962" y="104889"/>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30" name="Shape 1612"/>
            <p:cNvSpPr/>
            <p:nvPr/>
          </p:nvSpPr>
          <p:spPr>
            <a:xfrm>
              <a:off x="1669711" y="2262232"/>
              <a:ext cx="0" cy="173161"/>
            </a:xfrm>
            <a:custGeom>
              <a:avLst/>
              <a:gdLst/>
              <a:ahLst/>
              <a:cxnLst/>
              <a:rect l="0" t="0" r="0" b="0"/>
              <a:pathLst>
                <a:path h="173161">
                  <a:moveTo>
                    <a:pt x="0" y="0"/>
                  </a:moveTo>
                  <a:lnTo>
                    <a:pt x="0" y="173161"/>
                  </a:lnTo>
                </a:path>
              </a:pathLst>
            </a:custGeom>
            <a:ln w="3040" cap="rnd">
              <a:round/>
            </a:ln>
          </p:spPr>
          <p:style>
            <a:lnRef idx="1">
              <a:srgbClr val="4879C0">
                <a:alpha val="20000"/>
              </a:srgbClr>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31" name="Shape 1613"/>
            <p:cNvSpPr/>
            <p:nvPr/>
          </p:nvSpPr>
          <p:spPr>
            <a:xfrm>
              <a:off x="1634752" y="2426661"/>
              <a:ext cx="69915" cy="104879"/>
            </a:xfrm>
            <a:custGeom>
              <a:avLst/>
              <a:gdLst/>
              <a:ahLst/>
              <a:cxnLst/>
              <a:rect l="0" t="0" r="0" b="0"/>
              <a:pathLst>
                <a:path w="69915" h="104879">
                  <a:moveTo>
                    <a:pt x="0" y="0"/>
                  </a:moveTo>
                  <a:lnTo>
                    <a:pt x="69915" y="0"/>
                  </a:lnTo>
                  <a:lnTo>
                    <a:pt x="34962" y="104879"/>
                  </a:lnTo>
                  <a:lnTo>
                    <a:pt x="0" y="0"/>
                  </a:lnTo>
                  <a:close/>
                </a:path>
              </a:pathLst>
            </a:custGeom>
            <a:ln w="0" cap="flat">
              <a:miter lim="101600"/>
            </a:ln>
          </p:spPr>
          <p:style>
            <a:lnRef idx="0">
              <a:srgbClr val="000000">
                <a:alpha val="0"/>
              </a:srgbClr>
            </a:lnRef>
            <a:fillRef idx="1">
              <a:srgbClr val="4879C0">
                <a:alpha val="20000"/>
              </a:srgbClr>
            </a:fillRef>
            <a:effectRef idx="0">
              <a:scrgbClr r="0" g="0" b="0"/>
            </a:effectRef>
            <a:fontRef idx="none"/>
          </p:style>
          <p:txBody>
            <a:bodyPr/>
            <a:lstStyle/>
            <a:p>
              <a:endParaRPr lang="zh-TW" altLang="en-US">
                <a:solidFill>
                  <a:prstClr val="black"/>
                </a:solidFill>
              </a:endParaRPr>
            </a:p>
          </p:txBody>
        </p:sp>
        <p:sp>
          <p:nvSpPr>
            <p:cNvPr id="32" name="Shape 1614"/>
            <p:cNvSpPr/>
            <p:nvPr/>
          </p:nvSpPr>
          <p:spPr>
            <a:xfrm>
              <a:off x="1615849" y="2208370"/>
              <a:ext cx="0" cy="173161"/>
            </a:xfrm>
            <a:custGeom>
              <a:avLst/>
              <a:gdLst/>
              <a:ahLst/>
              <a:cxnLst/>
              <a:rect l="0" t="0" r="0" b="0"/>
              <a:pathLst>
                <a:path h="173161">
                  <a:moveTo>
                    <a:pt x="0" y="0"/>
                  </a:moveTo>
                  <a:lnTo>
                    <a:pt x="0" y="173161"/>
                  </a:lnTo>
                </a:path>
              </a:pathLst>
            </a:custGeom>
            <a:ln w="3040"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33" name="Shape 1615"/>
            <p:cNvSpPr/>
            <p:nvPr/>
          </p:nvSpPr>
          <p:spPr>
            <a:xfrm>
              <a:off x="1580884" y="2372792"/>
              <a:ext cx="69924" cy="104889"/>
            </a:xfrm>
            <a:custGeom>
              <a:avLst/>
              <a:gdLst/>
              <a:ahLst/>
              <a:cxnLst/>
              <a:rect l="0" t="0" r="0" b="0"/>
              <a:pathLst>
                <a:path w="69924" h="104889">
                  <a:moveTo>
                    <a:pt x="0" y="0"/>
                  </a:moveTo>
                  <a:lnTo>
                    <a:pt x="69924" y="0"/>
                  </a:lnTo>
                  <a:lnTo>
                    <a:pt x="34962" y="104889"/>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34" name="Shape 1616"/>
            <p:cNvSpPr/>
            <p:nvPr/>
          </p:nvSpPr>
          <p:spPr>
            <a:xfrm>
              <a:off x="1664048" y="3070172"/>
              <a:ext cx="5662" cy="164249"/>
            </a:xfrm>
            <a:custGeom>
              <a:avLst/>
              <a:gdLst/>
              <a:ahLst/>
              <a:cxnLst/>
              <a:rect l="0" t="0" r="0" b="0"/>
              <a:pathLst>
                <a:path w="5662" h="164249">
                  <a:moveTo>
                    <a:pt x="5662" y="0"/>
                  </a:moveTo>
                  <a:lnTo>
                    <a:pt x="0" y="164249"/>
                  </a:lnTo>
                </a:path>
              </a:pathLst>
            </a:custGeom>
            <a:ln w="3040" cap="rnd">
              <a:round/>
            </a:ln>
          </p:spPr>
          <p:style>
            <a:lnRef idx="1">
              <a:srgbClr val="4879C0">
                <a:alpha val="20000"/>
              </a:srgbClr>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35" name="Shape 1617"/>
            <p:cNvSpPr/>
            <p:nvPr/>
          </p:nvSpPr>
          <p:spPr>
            <a:xfrm>
              <a:off x="1629408" y="3224475"/>
              <a:ext cx="69886" cy="106038"/>
            </a:xfrm>
            <a:custGeom>
              <a:avLst/>
              <a:gdLst/>
              <a:ahLst/>
              <a:cxnLst/>
              <a:rect l="0" t="0" r="0" b="0"/>
              <a:pathLst>
                <a:path w="69886" h="106038">
                  <a:moveTo>
                    <a:pt x="0" y="0"/>
                  </a:moveTo>
                  <a:lnTo>
                    <a:pt x="69886" y="2413"/>
                  </a:lnTo>
                  <a:lnTo>
                    <a:pt x="31333" y="106038"/>
                  </a:lnTo>
                  <a:lnTo>
                    <a:pt x="0" y="0"/>
                  </a:lnTo>
                  <a:close/>
                </a:path>
              </a:pathLst>
            </a:custGeom>
            <a:ln w="0" cap="flat">
              <a:miter lim="101600"/>
            </a:ln>
          </p:spPr>
          <p:style>
            <a:lnRef idx="0">
              <a:srgbClr val="000000">
                <a:alpha val="0"/>
              </a:srgbClr>
            </a:lnRef>
            <a:fillRef idx="1">
              <a:srgbClr val="4879C0">
                <a:alpha val="20000"/>
              </a:srgbClr>
            </a:fillRef>
            <a:effectRef idx="0">
              <a:scrgbClr r="0" g="0" b="0"/>
            </a:effectRef>
            <a:fontRef idx="none"/>
          </p:style>
          <p:txBody>
            <a:bodyPr/>
            <a:lstStyle/>
            <a:p>
              <a:endParaRPr lang="zh-TW" altLang="en-US">
                <a:solidFill>
                  <a:prstClr val="black"/>
                </a:solidFill>
              </a:endParaRPr>
            </a:p>
          </p:txBody>
        </p:sp>
        <p:sp>
          <p:nvSpPr>
            <p:cNvPr id="36" name="Shape 1618"/>
            <p:cNvSpPr/>
            <p:nvPr/>
          </p:nvSpPr>
          <p:spPr>
            <a:xfrm>
              <a:off x="1610187" y="3016310"/>
              <a:ext cx="5662" cy="164249"/>
            </a:xfrm>
            <a:custGeom>
              <a:avLst/>
              <a:gdLst/>
              <a:ahLst/>
              <a:cxnLst/>
              <a:rect l="0" t="0" r="0" b="0"/>
              <a:pathLst>
                <a:path w="5662" h="164249">
                  <a:moveTo>
                    <a:pt x="5662" y="0"/>
                  </a:moveTo>
                  <a:lnTo>
                    <a:pt x="0" y="164249"/>
                  </a:lnTo>
                </a:path>
              </a:pathLst>
            </a:custGeom>
            <a:ln w="3040"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37" name="Shape 1619"/>
            <p:cNvSpPr/>
            <p:nvPr/>
          </p:nvSpPr>
          <p:spPr>
            <a:xfrm>
              <a:off x="1575548" y="3170615"/>
              <a:ext cx="69886" cy="106029"/>
            </a:xfrm>
            <a:custGeom>
              <a:avLst/>
              <a:gdLst/>
              <a:ahLst/>
              <a:cxnLst/>
              <a:rect l="0" t="0" r="0" b="0"/>
              <a:pathLst>
                <a:path w="69886" h="106029">
                  <a:moveTo>
                    <a:pt x="0" y="0"/>
                  </a:moveTo>
                  <a:lnTo>
                    <a:pt x="69886" y="2413"/>
                  </a:lnTo>
                  <a:lnTo>
                    <a:pt x="31324" y="106029"/>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38" name="Rectangle 1620"/>
            <p:cNvSpPr/>
            <p:nvPr/>
          </p:nvSpPr>
          <p:spPr>
            <a:xfrm>
              <a:off x="1407289" y="425164"/>
              <a:ext cx="471730" cy="134784"/>
            </a:xfrm>
            <a:prstGeom prst="rect">
              <a:avLst/>
            </a:prstGeom>
            <a:ln>
              <a:noFill/>
            </a:ln>
          </p:spPr>
          <p:txBody>
            <a:bodyPr vert="horz" lIns="0" tIns="0" rIns="0" bIns="0" rtlCol="0">
              <a:noAutofit/>
            </a:bodyPr>
            <a:lstStyle/>
            <a:p>
              <a:pPr>
                <a:lnSpc>
                  <a:spcPct val="107000"/>
                </a:lnSpc>
                <a:spcAft>
                  <a:spcPts val="800"/>
                </a:spcAft>
              </a:pPr>
              <a:r>
                <a:rPr lang="en-US" sz="800" kern="100">
                  <a:solidFill>
                    <a:srgbClr val="000000"/>
                  </a:solidFill>
                  <a:latin typeface="標楷體" panose="03000509000000000000" pitchFamily="65" charset="-120"/>
                  <a:ea typeface="Calibri" panose="020F0502020204030204" pitchFamily="34" charset="0"/>
                  <a:cs typeface="標楷體" panose="03000509000000000000" pitchFamily="65" charset="-120"/>
                </a:rPr>
                <a:t>MAC SDU</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39" name="Rectangle 25421"/>
            <p:cNvSpPr/>
            <p:nvPr/>
          </p:nvSpPr>
          <p:spPr>
            <a:xfrm>
              <a:off x="1138438" y="1286968"/>
              <a:ext cx="67390" cy="134784"/>
            </a:xfrm>
            <a:prstGeom prst="rect">
              <a:avLst/>
            </a:prstGeom>
            <a:ln>
              <a:noFill/>
            </a:ln>
          </p:spPr>
          <p:txBody>
            <a:bodyPr vert="horz" lIns="0" tIns="0" rIns="0" bIns="0" rtlCol="0">
              <a:noAutofit/>
            </a:bodyPr>
            <a:lstStyle/>
            <a:p>
              <a:pPr>
                <a:lnSpc>
                  <a:spcPct val="107000"/>
                </a:lnSpc>
                <a:spcAft>
                  <a:spcPts val="800"/>
                </a:spcAft>
              </a:pPr>
              <a:r>
                <a:rPr lang="en-US" sz="800" kern="100">
                  <a:solidFill>
                    <a:srgbClr val="000000"/>
                  </a:solidFill>
                  <a:latin typeface="標楷體" panose="03000509000000000000" pitchFamily="65" charset="-120"/>
                  <a:ea typeface="Calibri" panose="020F0502020204030204" pitchFamily="34" charset="0"/>
                  <a:cs typeface="標楷體" panose="03000509000000000000" pitchFamily="65" charset="-120"/>
                </a:rPr>
                <a:t>(</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0" name="Rectangle 25423"/>
            <p:cNvSpPr/>
            <p:nvPr/>
          </p:nvSpPr>
          <p:spPr>
            <a:xfrm>
              <a:off x="1189107" y="1286968"/>
              <a:ext cx="539120" cy="134784"/>
            </a:xfrm>
            <a:prstGeom prst="rect">
              <a:avLst/>
            </a:prstGeom>
            <a:ln>
              <a:noFill/>
            </a:ln>
          </p:spPr>
          <p:txBody>
            <a:bodyPr vert="horz" lIns="0" tIns="0" rIns="0" bIns="0" rtlCol="0">
              <a:noAutofit/>
            </a:bodyPr>
            <a:lstStyle/>
            <a:p>
              <a:pPr>
                <a:lnSpc>
                  <a:spcPct val="107000"/>
                </a:lnSpc>
                <a:spcAft>
                  <a:spcPts val="800"/>
                </a:spcAft>
              </a:pPr>
              <a:r>
                <a:rPr lang="en-US" sz="800" kern="100">
                  <a:solidFill>
                    <a:srgbClr val="000000"/>
                  </a:solidFill>
                  <a:latin typeface="標楷體" panose="03000509000000000000" pitchFamily="65" charset="-120"/>
                  <a:ea typeface="Calibri" panose="020F0502020204030204" pitchFamily="34" charset="0"/>
                  <a:cs typeface="標楷體" panose="03000509000000000000" pitchFamily="65" charset="-120"/>
                </a:rPr>
                <a:t>MAC PDU,</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1" name="Rectangle 1622"/>
            <p:cNvSpPr/>
            <p:nvPr/>
          </p:nvSpPr>
          <p:spPr>
            <a:xfrm>
              <a:off x="1594460" y="1286968"/>
              <a:ext cx="269560" cy="134784"/>
            </a:xfrm>
            <a:prstGeom prst="rect">
              <a:avLst/>
            </a:prstGeom>
            <a:ln>
              <a:noFill/>
            </a:ln>
          </p:spPr>
          <p:txBody>
            <a:bodyPr vert="horz" lIns="0" tIns="0" rIns="0" bIns="0" rtlCol="0">
              <a:noAutofit/>
            </a:bodyPr>
            <a:lstStyle/>
            <a:p>
              <a:pPr>
                <a:lnSpc>
                  <a:spcPct val="107000"/>
                </a:lnSpc>
                <a:spcAft>
                  <a:spcPts val="800"/>
                </a:spcAft>
              </a:pPr>
              <a:r>
                <a:rPr lang="zh-TW" altLang="en-US" sz="800" kern="100">
                  <a:solidFill>
                    <a:srgbClr val="000000"/>
                  </a:solidFill>
                  <a:latin typeface="Calibri" panose="020F0502020204030204" pitchFamily="34" charset="0"/>
                  <a:ea typeface="標楷體" panose="03000509000000000000" pitchFamily="65" charset="-120"/>
                  <a:cs typeface="標楷體" panose="03000509000000000000" pitchFamily="65" charset="-120"/>
                </a:rPr>
                <a:t>分類</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2" name="Rectangle 1623"/>
            <p:cNvSpPr/>
            <p:nvPr/>
          </p:nvSpPr>
          <p:spPr>
            <a:xfrm>
              <a:off x="1797137" y="1286968"/>
              <a:ext cx="67390" cy="134784"/>
            </a:xfrm>
            <a:prstGeom prst="rect">
              <a:avLst/>
            </a:prstGeom>
            <a:ln>
              <a:noFill/>
            </a:ln>
          </p:spPr>
          <p:txBody>
            <a:bodyPr vert="horz" lIns="0" tIns="0" rIns="0" bIns="0" rtlCol="0">
              <a:noAutofit/>
            </a:bodyPr>
            <a:lstStyle/>
            <a:p>
              <a:pPr>
                <a:lnSpc>
                  <a:spcPct val="107000"/>
                </a:lnSpc>
                <a:spcAft>
                  <a:spcPts val="800"/>
                </a:spcAft>
              </a:pPr>
              <a:r>
                <a:rPr lang="en-US" sz="800" kern="100">
                  <a:solidFill>
                    <a:srgbClr val="000000"/>
                  </a:solidFill>
                  <a:latin typeface="標楷體" panose="03000509000000000000" pitchFamily="65" charset="-120"/>
                  <a:ea typeface="Calibri" panose="020F0502020204030204" pitchFamily="34" charset="0"/>
                  <a:cs typeface="標楷體" panose="03000509000000000000" pitchFamily="65" charset="-120"/>
                </a:rPr>
                <a:t>,</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3" name="Rectangle 1624"/>
            <p:cNvSpPr/>
            <p:nvPr/>
          </p:nvSpPr>
          <p:spPr>
            <a:xfrm>
              <a:off x="1847806" y="1286968"/>
              <a:ext cx="539120" cy="134784"/>
            </a:xfrm>
            <a:prstGeom prst="rect">
              <a:avLst/>
            </a:prstGeom>
            <a:ln>
              <a:noFill/>
            </a:ln>
          </p:spPr>
          <p:txBody>
            <a:bodyPr vert="horz" lIns="0" tIns="0" rIns="0" bIns="0" rtlCol="0">
              <a:noAutofit/>
            </a:bodyPr>
            <a:lstStyle/>
            <a:p>
              <a:pPr>
                <a:lnSpc>
                  <a:spcPct val="107000"/>
                </a:lnSpc>
                <a:spcAft>
                  <a:spcPts val="800"/>
                </a:spcAft>
              </a:pPr>
              <a:r>
                <a:rPr lang="zh-TW" altLang="en-US" sz="800" kern="100">
                  <a:solidFill>
                    <a:srgbClr val="000000"/>
                  </a:solidFill>
                  <a:latin typeface="Calibri" panose="020F0502020204030204" pitchFamily="34" charset="0"/>
                  <a:ea typeface="標楷體" panose="03000509000000000000" pitchFamily="65" charset="-120"/>
                  <a:cs typeface="標楷體" panose="03000509000000000000" pitchFamily="65" charset="-120"/>
                </a:rPr>
                <a:t>檔頭壓縮</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4" name="Rectangle 1625"/>
            <p:cNvSpPr/>
            <p:nvPr/>
          </p:nvSpPr>
          <p:spPr>
            <a:xfrm>
              <a:off x="2253160" y="1286968"/>
              <a:ext cx="67390" cy="134784"/>
            </a:xfrm>
            <a:prstGeom prst="rect">
              <a:avLst/>
            </a:prstGeom>
            <a:ln>
              <a:noFill/>
            </a:ln>
          </p:spPr>
          <p:txBody>
            <a:bodyPr vert="horz" lIns="0" tIns="0" rIns="0" bIns="0" rtlCol="0">
              <a:noAutofit/>
            </a:bodyPr>
            <a:lstStyle/>
            <a:p>
              <a:pPr>
                <a:lnSpc>
                  <a:spcPct val="107000"/>
                </a:lnSpc>
                <a:spcAft>
                  <a:spcPts val="800"/>
                </a:spcAft>
              </a:pPr>
              <a:r>
                <a:rPr lang="en-US" sz="800" kern="100">
                  <a:solidFill>
                    <a:srgbClr val="000000"/>
                  </a:solidFill>
                  <a:latin typeface="標楷體" panose="03000509000000000000" pitchFamily="65" charset="-120"/>
                  <a:ea typeface="Calibri" panose="020F0502020204030204" pitchFamily="34" charset="0"/>
                  <a:cs typeface="標楷體" panose="03000509000000000000" pitchFamily="65" charset="-120"/>
                </a:rPr>
                <a:t>)</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5" name="Rectangle 25442"/>
            <p:cNvSpPr/>
            <p:nvPr/>
          </p:nvSpPr>
          <p:spPr>
            <a:xfrm>
              <a:off x="725484" y="2076920"/>
              <a:ext cx="67390" cy="134784"/>
            </a:xfrm>
            <a:prstGeom prst="rect">
              <a:avLst/>
            </a:prstGeom>
            <a:ln>
              <a:noFill/>
            </a:ln>
          </p:spPr>
          <p:txBody>
            <a:bodyPr vert="horz" lIns="0" tIns="0" rIns="0" bIns="0" rtlCol="0">
              <a:noAutofit/>
            </a:bodyPr>
            <a:lstStyle/>
            <a:p>
              <a:pPr>
                <a:lnSpc>
                  <a:spcPct val="107000"/>
                </a:lnSpc>
                <a:spcAft>
                  <a:spcPts val="800"/>
                </a:spcAft>
              </a:pPr>
              <a:r>
                <a:rPr lang="en-US" sz="800" kern="100">
                  <a:solidFill>
                    <a:srgbClr val="000000"/>
                  </a:solidFill>
                  <a:latin typeface="標楷體" panose="03000509000000000000" pitchFamily="65" charset="-120"/>
                  <a:ea typeface="Calibri" panose="020F0502020204030204" pitchFamily="34" charset="0"/>
                  <a:cs typeface="標楷體" panose="03000509000000000000" pitchFamily="65" charset="-120"/>
                </a:rPr>
                <a:t>(</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6" name="Rectangle 25444"/>
            <p:cNvSpPr/>
            <p:nvPr/>
          </p:nvSpPr>
          <p:spPr>
            <a:xfrm>
              <a:off x="776153" y="2076920"/>
              <a:ext cx="202170" cy="134784"/>
            </a:xfrm>
            <a:prstGeom prst="rect">
              <a:avLst/>
            </a:prstGeom>
            <a:ln>
              <a:noFill/>
            </a:ln>
          </p:spPr>
          <p:txBody>
            <a:bodyPr vert="horz" lIns="0" tIns="0" rIns="0" bIns="0" rtlCol="0">
              <a:noAutofit/>
            </a:bodyPr>
            <a:lstStyle/>
            <a:p>
              <a:pPr>
                <a:lnSpc>
                  <a:spcPct val="107000"/>
                </a:lnSpc>
                <a:spcAft>
                  <a:spcPts val="800"/>
                </a:spcAft>
              </a:pPr>
              <a:r>
                <a:rPr lang="en-US" sz="800" kern="100" dirty="0">
                  <a:solidFill>
                    <a:srgbClr val="000000"/>
                  </a:solidFill>
                  <a:latin typeface="標楷體" panose="03000509000000000000" pitchFamily="65" charset="-120"/>
                  <a:ea typeface="Calibri" panose="020F0502020204030204" pitchFamily="34" charset="0"/>
                  <a:cs typeface="標楷體" panose="03000509000000000000" pitchFamily="65" charset="-120"/>
                </a:rPr>
                <a:t>MAC</a:t>
              </a:r>
              <a:endParaRPr lang="zh-TW" altLang="en-US" sz="11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7" name="Rectangle 1627"/>
            <p:cNvSpPr/>
            <p:nvPr/>
          </p:nvSpPr>
          <p:spPr>
            <a:xfrm>
              <a:off x="928161" y="2076920"/>
              <a:ext cx="2021700" cy="134784"/>
            </a:xfrm>
            <a:prstGeom prst="rect">
              <a:avLst/>
            </a:prstGeom>
            <a:ln>
              <a:noFill/>
            </a:ln>
          </p:spPr>
          <p:txBody>
            <a:bodyPr vert="horz" lIns="0" tIns="0" rIns="0" bIns="0" rtlCol="0">
              <a:noAutofit/>
            </a:bodyPr>
            <a:lstStyle/>
            <a:p>
              <a:pPr>
                <a:lnSpc>
                  <a:spcPct val="107000"/>
                </a:lnSpc>
                <a:spcAft>
                  <a:spcPts val="800"/>
                </a:spcAft>
              </a:pPr>
              <a:r>
                <a:rPr lang="zh-TW" altLang="en-US" sz="800" kern="100" dirty="0">
                  <a:solidFill>
                    <a:srgbClr val="000000"/>
                  </a:solidFill>
                  <a:latin typeface="Calibri" panose="020F0502020204030204" pitchFamily="34" charset="0"/>
                  <a:ea typeface="標楷體" panose="03000509000000000000" pitchFamily="65" charset="-120"/>
                  <a:cs typeface="標楷體" panose="03000509000000000000" pitchFamily="65" charset="-120"/>
                </a:rPr>
                <a:t>管理，連線建立及維護，頻寬配置</a:t>
              </a:r>
              <a:endParaRPr lang="zh-TW" altLang="en-US" sz="11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8" name="Rectangle 1628"/>
            <p:cNvSpPr/>
            <p:nvPr/>
          </p:nvSpPr>
          <p:spPr>
            <a:xfrm>
              <a:off x="2448236" y="2076920"/>
              <a:ext cx="67390" cy="134784"/>
            </a:xfrm>
            <a:prstGeom prst="rect">
              <a:avLst/>
            </a:prstGeom>
            <a:ln>
              <a:noFill/>
            </a:ln>
          </p:spPr>
          <p:txBody>
            <a:bodyPr vert="horz" lIns="0" tIns="0" rIns="0" bIns="0" rtlCol="0">
              <a:noAutofit/>
            </a:bodyPr>
            <a:lstStyle/>
            <a:p>
              <a:pPr>
                <a:lnSpc>
                  <a:spcPct val="107000"/>
                </a:lnSpc>
                <a:spcAft>
                  <a:spcPts val="800"/>
                </a:spcAft>
              </a:pPr>
              <a:r>
                <a:rPr lang="en-US" sz="800" kern="100">
                  <a:solidFill>
                    <a:srgbClr val="000000"/>
                  </a:solidFill>
                  <a:latin typeface="標楷體" panose="03000509000000000000" pitchFamily="65" charset="-120"/>
                  <a:ea typeface="Calibri" panose="020F0502020204030204" pitchFamily="34" charset="0"/>
                  <a:cs typeface="標楷體" panose="03000509000000000000" pitchFamily="65" charset="-120"/>
                </a:rPr>
                <a:t>)</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9" name="Rectangle 1629"/>
            <p:cNvSpPr/>
            <p:nvPr/>
          </p:nvSpPr>
          <p:spPr>
            <a:xfrm>
              <a:off x="743421" y="2884810"/>
              <a:ext cx="67390" cy="134783"/>
            </a:xfrm>
            <a:prstGeom prst="rect">
              <a:avLst/>
            </a:prstGeom>
            <a:ln>
              <a:noFill/>
            </a:ln>
          </p:spPr>
          <p:txBody>
            <a:bodyPr vert="horz" lIns="0" tIns="0" rIns="0" bIns="0" rtlCol="0">
              <a:noAutofit/>
            </a:bodyPr>
            <a:lstStyle/>
            <a:p>
              <a:pPr>
                <a:lnSpc>
                  <a:spcPct val="107000"/>
                </a:lnSpc>
                <a:spcAft>
                  <a:spcPts val="800"/>
                </a:spcAft>
              </a:pPr>
              <a:r>
                <a:rPr lang="en-US" sz="800" kern="100">
                  <a:solidFill>
                    <a:srgbClr val="000000"/>
                  </a:solidFill>
                  <a:latin typeface="標楷體" panose="03000509000000000000" pitchFamily="65" charset="-120"/>
                  <a:ea typeface="Calibri" panose="020F0502020204030204" pitchFamily="34" charset="0"/>
                  <a:cs typeface="標楷體" panose="03000509000000000000" pitchFamily="65" charset="-120"/>
                </a:rPr>
                <a:t>(</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0" name="Rectangle 1630"/>
            <p:cNvSpPr/>
            <p:nvPr/>
          </p:nvSpPr>
          <p:spPr>
            <a:xfrm>
              <a:off x="794090" y="2884810"/>
              <a:ext cx="2021700" cy="134783"/>
            </a:xfrm>
            <a:prstGeom prst="rect">
              <a:avLst/>
            </a:prstGeom>
            <a:ln>
              <a:noFill/>
            </a:ln>
          </p:spPr>
          <p:txBody>
            <a:bodyPr vert="horz" lIns="0" tIns="0" rIns="0" bIns="0" rtlCol="0">
              <a:noAutofit/>
            </a:bodyPr>
            <a:lstStyle/>
            <a:p>
              <a:pPr>
                <a:lnSpc>
                  <a:spcPct val="107000"/>
                </a:lnSpc>
                <a:spcAft>
                  <a:spcPts val="800"/>
                </a:spcAft>
              </a:pPr>
              <a:r>
                <a:rPr lang="zh-TW" altLang="en-US" sz="800" kern="100">
                  <a:solidFill>
                    <a:srgbClr val="000000"/>
                  </a:solidFill>
                  <a:latin typeface="Calibri" panose="020F0502020204030204" pitchFamily="34" charset="0"/>
                  <a:ea typeface="標楷體" panose="03000509000000000000" pitchFamily="65" charset="-120"/>
                  <a:cs typeface="標楷體" panose="03000509000000000000" pitchFamily="65" charset="-120"/>
                </a:rPr>
                <a:t>認證，加、解密，安全的金鑰交換</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1" name="Rectangle 1631"/>
            <p:cNvSpPr/>
            <p:nvPr/>
          </p:nvSpPr>
          <p:spPr>
            <a:xfrm>
              <a:off x="2314165" y="2884810"/>
              <a:ext cx="67390" cy="134783"/>
            </a:xfrm>
            <a:prstGeom prst="rect">
              <a:avLst/>
            </a:prstGeom>
            <a:ln>
              <a:noFill/>
            </a:ln>
          </p:spPr>
          <p:txBody>
            <a:bodyPr vert="horz" lIns="0" tIns="0" rIns="0" bIns="0" rtlCol="0">
              <a:noAutofit/>
            </a:bodyPr>
            <a:lstStyle/>
            <a:p>
              <a:pPr>
                <a:lnSpc>
                  <a:spcPct val="107000"/>
                </a:lnSpc>
                <a:spcAft>
                  <a:spcPts val="800"/>
                </a:spcAft>
              </a:pPr>
              <a:r>
                <a:rPr lang="en-US" sz="800" kern="100">
                  <a:solidFill>
                    <a:srgbClr val="000000"/>
                  </a:solidFill>
                  <a:latin typeface="標楷體" panose="03000509000000000000" pitchFamily="65" charset="-120"/>
                  <a:ea typeface="Calibri" panose="020F0502020204030204" pitchFamily="34" charset="0"/>
                  <a:cs typeface="標楷體" panose="03000509000000000000" pitchFamily="65" charset="-120"/>
                </a:rPr>
                <a:t>)</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2" name="Shape 1632"/>
            <p:cNvSpPr/>
            <p:nvPr/>
          </p:nvSpPr>
          <p:spPr>
            <a:xfrm>
              <a:off x="771619" y="53536"/>
              <a:ext cx="1795836" cy="538126"/>
            </a:xfrm>
            <a:custGeom>
              <a:avLst/>
              <a:gdLst/>
              <a:ahLst/>
              <a:cxnLst/>
              <a:rect l="0" t="0" r="0" b="0"/>
              <a:pathLst>
                <a:path w="1795836" h="538126">
                  <a:moveTo>
                    <a:pt x="0" y="0"/>
                  </a:moveTo>
                  <a:lnTo>
                    <a:pt x="1795836" y="0"/>
                  </a:lnTo>
                  <a:lnTo>
                    <a:pt x="1795836" y="538126"/>
                  </a:lnTo>
                  <a:lnTo>
                    <a:pt x="0" y="538125"/>
                  </a:lnTo>
                  <a:lnTo>
                    <a:pt x="0" y="0"/>
                  </a:lnTo>
                  <a:close/>
                </a:path>
              </a:pathLst>
            </a:custGeom>
            <a:ln w="0" cap="flat">
              <a:miter lim="101600"/>
            </a:ln>
          </p:spPr>
          <p:style>
            <a:lnRef idx="0">
              <a:srgbClr val="000000">
                <a:alpha val="0"/>
              </a:srgbClr>
            </a:lnRef>
            <a:fillRef idx="1">
              <a:srgbClr val="4879C0">
                <a:alpha val="20000"/>
              </a:srgbClr>
            </a:fillRef>
            <a:effectRef idx="0">
              <a:scrgbClr r="0" g="0" b="0"/>
            </a:effectRef>
            <a:fontRef idx="none"/>
          </p:style>
          <p:txBody>
            <a:bodyPr/>
            <a:lstStyle/>
            <a:p>
              <a:endParaRPr lang="zh-TW" altLang="en-US">
                <a:solidFill>
                  <a:prstClr val="black"/>
                </a:solidFill>
              </a:endParaRPr>
            </a:p>
          </p:txBody>
        </p:sp>
        <p:sp>
          <p:nvSpPr>
            <p:cNvPr id="53" name="Shape 1633"/>
            <p:cNvSpPr/>
            <p:nvPr/>
          </p:nvSpPr>
          <p:spPr>
            <a:xfrm>
              <a:off x="772017" y="53859"/>
              <a:ext cx="1795382" cy="538628"/>
            </a:xfrm>
            <a:custGeom>
              <a:avLst/>
              <a:gdLst/>
              <a:ahLst/>
              <a:cxnLst/>
              <a:rect l="0" t="0" r="0" b="0"/>
              <a:pathLst>
                <a:path w="1795382" h="538628">
                  <a:moveTo>
                    <a:pt x="0" y="0"/>
                  </a:moveTo>
                  <a:lnTo>
                    <a:pt x="1795382" y="0"/>
                  </a:lnTo>
                  <a:lnTo>
                    <a:pt x="1795382" y="538628"/>
                  </a:lnTo>
                  <a:lnTo>
                    <a:pt x="0" y="538628"/>
                  </a:lnTo>
                  <a:close/>
                </a:path>
              </a:pathLst>
            </a:custGeom>
            <a:ln w="3040" cap="rnd">
              <a:round/>
            </a:ln>
          </p:spPr>
          <p:style>
            <a:lnRef idx="1">
              <a:srgbClr val="4879C0">
                <a:alpha val="20000"/>
              </a:srgbClr>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54" name="Shape 1634"/>
            <p:cNvSpPr/>
            <p:nvPr/>
          </p:nvSpPr>
          <p:spPr>
            <a:xfrm>
              <a:off x="718159" y="0"/>
              <a:ext cx="1795382" cy="538628"/>
            </a:xfrm>
            <a:custGeom>
              <a:avLst/>
              <a:gdLst/>
              <a:ahLst/>
              <a:cxnLst/>
              <a:rect l="0" t="0" r="0" b="0"/>
              <a:pathLst>
                <a:path w="1795382" h="538628">
                  <a:moveTo>
                    <a:pt x="0" y="0"/>
                  </a:moveTo>
                  <a:lnTo>
                    <a:pt x="1795382" y="0"/>
                  </a:lnTo>
                  <a:lnTo>
                    <a:pt x="1795382" y="538628"/>
                  </a:lnTo>
                  <a:lnTo>
                    <a:pt x="0" y="538628"/>
                  </a:lnTo>
                  <a:close/>
                </a:path>
              </a:pathLst>
            </a:custGeom>
            <a:ln w="3040"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55" name="Rectangle 1635"/>
            <p:cNvSpPr/>
            <p:nvPr/>
          </p:nvSpPr>
          <p:spPr>
            <a:xfrm>
              <a:off x="1255611" y="110312"/>
              <a:ext cx="808694" cy="202179"/>
            </a:xfrm>
            <a:prstGeom prst="rect">
              <a:avLst/>
            </a:prstGeom>
            <a:ln>
              <a:noFill/>
            </a:ln>
          </p:spPr>
          <p:txBody>
            <a:bodyPr vert="horz" lIns="0" tIns="0" rIns="0" bIns="0" rtlCol="0">
              <a:noAutofit/>
            </a:bodyPr>
            <a:lstStyle/>
            <a:p>
              <a:pPr>
                <a:lnSpc>
                  <a:spcPct val="107000"/>
                </a:lnSpc>
                <a:spcAft>
                  <a:spcPts val="800"/>
                </a:spcAft>
              </a:pPr>
              <a:r>
                <a:rPr lang="zh-TW" altLang="en-US" sz="2400" kern="100" dirty="0">
                  <a:solidFill>
                    <a:srgbClr val="000000"/>
                  </a:solidFill>
                  <a:latin typeface="Calibri" panose="020F0502020204030204" pitchFamily="34" charset="0"/>
                  <a:ea typeface="標楷體" panose="03000509000000000000" pitchFamily="65" charset="-120"/>
                  <a:cs typeface="標楷體" panose="03000509000000000000" pitchFamily="65" charset="-120"/>
                </a:rPr>
                <a:t>較高層級</a:t>
              </a:r>
              <a:endParaRPr lang="zh-TW" altLang="en-US" sz="24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6" name="Rectangle 1636"/>
            <p:cNvSpPr/>
            <p:nvPr/>
          </p:nvSpPr>
          <p:spPr>
            <a:xfrm>
              <a:off x="2599427" y="801694"/>
              <a:ext cx="404343" cy="269568"/>
            </a:xfrm>
            <a:prstGeom prst="rect">
              <a:avLst/>
            </a:prstGeom>
            <a:ln>
              <a:noFill/>
            </a:ln>
          </p:spPr>
          <p:txBody>
            <a:bodyPr vert="horz" lIns="0" tIns="0" rIns="0" bIns="0" rtlCol="0">
              <a:noAutofit/>
            </a:bodyPr>
            <a:lstStyle/>
            <a:p>
              <a:pPr>
                <a:lnSpc>
                  <a:spcPct val="107000"/>
                </a:lnSpc>
                <a:spcAft>
                  <a:spcPts val="800"/>
                </a:spcAft>
              </a:pPr>
              <a:r>
                <a:rPr lang="en-US" sz="1600" kern="100" dirty="0">
                  <a:solidFill>
                    <a:srgbClr val="4879C0"/>
                  </a:solidFill>
                  <a:latin typeface="標楷體" panose="03000509000000000000" pitchFamily="65" charset="-120"/>
                  <a:ea typeface="Calibri" panose="020F0502020204030204" pitchFamily="34" charset="0"/>
                  <a:cs typeface="標楷體" panose="03000509000000000000" pitchFamily="65" charset="-120"/>
                </a:rPr>
                <a:t>MAC</a:t>
              </a:r>
              <a:endParaRPr lang="zh-TW" altLang="en-US" sz="11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7" name="Rectangle 1637"/>
            <p:cNvSpPr/>
            <p:nvPr/>
          </p:nvSpPr>
          <p:spPr>
            <a:xfrm>
              <a:off x="2941342" y="816478"/>
              <a:ext cx="269562" cy="269568"/>
            </a:xfrm>
            <a:prstGeom prst="rect">
              <a:avLst/>
            </a:prstGeom>
            <a:ln>
              <a:noFill/>
            </a:ln>
          </p:spPr>
          <p:txBody>
            <a:bodyPr vert="horz" lIns="0" tIns="0" rIns="0" bIns="0" rtlCol="0">
              <a:noAutofit/>
            </a:bodyPr>
            <a:lstStyle/>
            <a:p>
              <a:pPr>
                <a:lnSpc>
                  <a:spcPct val="107000"/>
                </a:lnSpc>
                <a:spcAft>
                  <a:spcPts val="800"/>
                </a:spcAft>
              </a:pPr>
              <a:r>
                <a:rPr lang="zh-TW" altLang="en-US" sz="1600" kern="100">
                  <a:solidFill>
                    <a:srgbClr val="4879C0"/>
                  </a:solidFill>
                  <a:latin typeface="Calibri" panose="020F0502020204030204" pitchFamily="34" charset="0"/>
                  <a:ea typeface="標楷體" panose="03000509000000000000" pitchFamily="65" charset="-120"/>
                  <a:cs typeface="標楷體" panose="03000509000000000000" pitchFamily="65" charset="-120"/>
                </a:rPr>
                <a:t>層</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8" name="Rectangle 1638"/>
            <p:cNvSpPr/>
            <p:nvPr/>
          </p:nvSpPr>
          <p:spPr>
            <a:xfrm>
              <a:off x="2583413" y="762564"/>
              <a:ext cx="404343" cy="269568"/>
            </a:xfrm>
            <a:prstGeom prst="rect">
              <a:avLst/>
            </a:prstGeom>
            <a:ln>
              <a:noFill/>
            </a:ln>
          </p:spPr>
          <p:txBody>
            <a:bodyPr vert="horz" lIns="0" tIns="0" rIns="0" bIns="0" rtlCol="0">
              <a:noAutofit/>
            </a:bodyPr>
            <a:lstStyle/>
            <a:p>
              <a:pPr>
                <a:lnSpc>
                  <a:spcPct val="107000"/>
                </a:lnSpc>
                <a:spcAft>
                  <a:spcPts val="800"/>
                </a:spcAft>
              </a:pPr>
              <a:r>
                <a:rPr lang="en-US" sz="1600" kern="100" dirty="0">
                  <a:solidFill>
                    <a:srgbClr val="000000"/>
                  </a:solidFill>
                  <a:latin typeface="標楷體" panose="03000509000000000000" pitchFamily="65" charset="-120"/>
                  <a:ea typeface="Calibri" panose="020F0502020204030204" pitchFamily="34" charset="0"/>
                  <a:cs typeface="標楷體" panose="03000509000000000000" pitchFamily="65" charset="-120"/>
                </a:rPr>
                <a:t>MAC</a:t>
              </a:r>
              <a:endParaRPr lang="zh-TW" altLang="en-US" sz="11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9" name="Rectangle 1639"/>
            <p:cNvSpPr/>
            <p:nvPr/>
          </p:nvSpPr>
          <p:spPr>
            <a:xfrm>
              <a:off x="2887430" y="762564"/>
              <a:ext cx="269562" cy="269568"/>
            </a:xfrm>
            <a:prstGeom prst="rect">
              <a:avLst/>
            </a:prstGeom>
            <a:ln>
              <a:noFill/>
            </a:ln>
          </p:spPr>
          <p:txBody>
            <a:bodyPr vert="horz" lIns="0" tIns="0" rIns="0" bIns="0" rtlCol="0">
              <a:noAutofit/>
            </a:bodyPr>
            <a:lstStyle/>
            <a:p>
              <a:pPr>
                <a:lnSpc>
                  <a:spcPct val="107000"/>
                </a:lnSpc>
                <a:spcAft>
                  <a:spcPts val="800"/>
                </a:spcAft>
              </a:pPr>
              <a:r>
                <a:rPr lang="zh-TW" altLang="en-US" sz="1600" kern="100">
                  <a:solidFill>
                    <a:srgbClr val="000000"/>
                  </a:solidFill>
                  <a:latin typeface="Calibri" panose="020F0502020204030204" pitchFamily="34" charset="0"/>
                  <a:ea typeface="標楷體" panose="03000509000000000000" pitchFamily="65" charset="-120"/>
                  <a:cs typeface="標楷體" panose="03000509000000000000" pitchFamily="65" charset="-120"/>
                </a:rPr>
                <a:t>層</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4972037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0412" y="1412776"/>
            <a:ext cx="8378310" cy="2736134"/>
          </a:xfrm>
          <a:prstGeom prst="rect">
            <a:avLst/>
          </a:prstGeom>
        </p:spPr>
        <p:txBody>
          <a:bodyPr wrap="square">
            <a:spAutoFit/>
          </a:bodyPr>
          <a:lstStyle/>
          <a:p>
            <a:pPr marL="342900" marR="504190" indent="-342900" fontAlgn="base">
              <a:lnSpc>
                <a:spcPct val="107000"/>
              </a:lnSpc>
              <a:spcAft>
                <a:spcPts val="15"/>
              </a:spcAft>
              <a:buClr>
                <a:srgbClr val="660000"/>
              </a:buClr>
              <a:buSzPts val="1000"/>
              <a:buFont typeface="Wingdings" panose="05000000000000000000" pitchFamily="2" charset="2"/>
              <a:buChar char=""/>
            </a:pPr>
            <a:r>
              <a:rPr lang="en-US" altLang="zh-TW" sz="2000" kern="100" dirty="0" smtClean="0">
                <a:solidFill>
                  <a:srgbClr val="3366FF"/>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2) </a:t>
            </a:r>
            <a:r>
              <a:rPr lang="zh-TW" altLang="zh-TW" sz="2000" kern="100" dirty="0" smtClean="0">
                <a:solidFill>
                  <a:srgbClr val="33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共通子層</a:t>
            </a:r>
            <a:r>
              <a:rPr lang="en-US"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(CPS) </a:t>
            </a:r>
            <a:endParaRPr lang="zh-TW"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endParaRPr>
          </a:p>
          <a:p>
            <a:pPr marR="504190" lvl="1" fontAlgn="base">
              <a:lnSpc>
                <a:spcPct val="107000"/>
              </a:lnSpc>
              <a:spcAft>
                <a:spcPts val="15"/>
              </a:spcAft>
              <a:buClr>
                <a:srgbClr val="999966"/>
              </a:buClr>
              <a:buSzPts val="1050"/>
            </a:pPr>
            <a:r>
              <a:rPr lang="en-US"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MAC</a:t>
            </a:r>
            <a:r>
              <a:rPr lang="zh-TW"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的</a:t>
            </a:r>
            <a:r>
              <a:rPr lang="zh-TW" altLang="zh-TW" sz="2000" kern="100" dirty="0" smtClean="0">
                <a:solidFill>
                  <a:srgbClr val="33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核心層</a:t>
            </a:r>
            <a:r>
              <a:rPr lang="zh-TW"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：負責一般的</a:t>
            </a:r>
            <a:r>
              <a:rPr lang="en-US"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MAC</a:t>
            </a:r>
            <a:r>
              <a:rPr lang="zh-TW"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功能，如</a:t>
            </a:r>
            <a:r>
              <a:rPr lang="zh-TW" altLang="zh-TW" sz="2000" kern="100" dirty="0" smtClean="0">
                <a:solidFill>
                  <a:srgbClr val="33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連線建立</a:t>
            </a:r>
            <a:r>
              <a:rPr lang="zh-TW"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及維護、用戶端的</a:t>
            </a:r>
            <a:r>
              <a:rPr lang="zh-TW" altLang="zh-TW" sz="2000" kern="100" dirty="0" smtClean="0">
                <a:solidFill>
                  <a:srgbClr val="33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頻寬請求</a:t>
            </a:r>
            <a:r>
              <a:rPr lang="zh-TW"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與配置、</a:t>
            </a:r>
            <a:r>
              <a:rPr lang="zh-TW" altLang="zh-TW" sz="2000" kern="100" dirty="0" smtClean="0">
                <a:solidFill>
                  <a:srgbClr val="33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資料排程</a:t>
            </a:r>
            <a:r>
              <a:rPr lang="zh-TW"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及</a:t>
            </a:r>
            <a:r>
              <a:rPr lang="zh-TW" altLang="zh-TW" sz="2000" kern="100" dirty="0" smtClean="0">
                <a:solidFill>
                  <a:srgbClr val="33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省電機制</a:t>
            </a:r>
            <a:r>
              <a:rPr lang="zh-TW" altLang="zh-TW" sz="2000" kern="100" dirty="0" smtClean="0">
                <a:solidFill>
                  <a:srgbClr val="3366FF"/>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endParaRPr lang="zh-TW" altLang="zh-TW" sz="2000" kern="100" dirty="0" smtClean="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endParaRPr>
          </a:p>
          <a:p>
            <a:pPr marL="342900" marR="504190" indent="-342900" fontAlgn="base">
              <a:lnSpc>
                <a:spcPct val="107000"/>
              </a:lnSpc>
              <a:spcAft>
                <a:spcPts val="15"/>
              </a:spcAft>
              <a:buClr>
                <a:srgbClr val="660000"/>
              </a:buClr>
              <a:buSzPts val="1000"/>
              <a:buFont typeface="Wingdings" panose="05000000000000000000" pitchFamily="2" charset="2"/>
              <a:buChar char=""/>
            </a:pPr>
            <a:endParaRPr lang="en-US" altLang="zh-TW" sz="2000" kern="100" dirty="0" smtClean="0">
              <a:solidFill>
                <a:srgbClr val="3366FF"/>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endParaRPr>
          </a:p>
          <a:p>
            <a:pPr marL="342900" marR="504190" indent="-342900" fontAlgn="base">
              <a:lnSpc>
                <a:spcPct val="107000"/>
              </a:lnSpc>
              <a:spcAft>
                <a:spcPts val="15"/>
              </a:spcAft>
              <a:buClr>
                <a:srgbClr val="660000"/>
              </a:buClr>
              <a:buSzPts val="1000"/>
              <a:buFont typeface="Wingdings" panose="05000000000000000000" pitchFamily="2" charset="2"/>
              <a:buChar char=""/>
            </a:pPr>
            <a:r>
              <a:rPr lang="en-US" altLang="zh-TW" sz="2000" kern="100" dirty="0" smtClean="0">
                <a:solidFill>
                  <a:srgbClr val="3366FF"/>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3</a:t>
            </a:r>
            <a:r>
              <a:rPr lang="en-US" altLang="zh-TW" sz="2000" kern="100" dirty="0">
                <a:solidFill>
                  <a:srgbClr val="3366FF"/>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r>
              <a:rPr lang="zh-TW" altLang="zh-TW" sz="2000" kern="100" dirty="0">
                <a:solidFill>
                  <a:srgbClr val="33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安全子層</a:t>
            </a:r>
            <a:r>
              <a:rPr lang="en-US" altLang="zh-TW" sz="20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(SS) </a:t>
            </a:r>
            <a:endParaRPr lang="zh-TW" altLang="zh-TW" sz="20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endParaRPr>
          </a:p>
          <a:p>
            <a:pPr marR="504190" lvl="1" fontAlgn="base">
              <a:lnSpc>
                <a:spcPct val="108000"/>
              </a:lnSpc>
              <a:spcAft>
                <a:spcPts val="15"/>
              </a:spcAft>
              <a:buClr>
                <a:srgbClr val="999966"/>
              </a:buClr>
              <a:buSzPts val="1050"/>
            </a:pPr>
            <a:r>
              <a:rPr lang="zh-TW" altLang="zh-TW" sz="20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提供</a:t>
            </a:r>
            <a:r>
              <a:rPr lang="zh-TW" altLang="zh-TW" sz="2000" kern="100" dirty="0">
                <a:solidFill>
                  <a:srgbClr val="00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加密</a:t>
            </a:r>
            <a:r>
              <a:rPr lang="zh-TW" altLang="zh-TW" sz="20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，保護用戶端和基地台傳輸的隱私性，利用</a:t>
            </a:r>
            <a:r>
              <a:rPr lang="zh-TW" altLang="zh-TW" sz="2000" kern="100" dirty="0">
                <a:solidFill>
                  <a:srgbClr val="00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認證金鑰交換協定</a:t>
            </a:r>
            <a:r>
              <a:rPr lang="zh-TW" altLang="zh-TW" sz="20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以避免資料遭竊取。</a:t>
            </a:r>
            <a:r>
              <a:rPr lang="zh-TW" altLang="zh-TW" sz="20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p>
          <a:p>
            <a:pPr marR="504190" lvl="1" fontAlgn="base">
              <a:lnSpc>
                <a:spcPct val="108000"/>
              </a:lnSpc>
              <a:spcAft>
                <a:spcPts val="3240"/>
              </a:spcAft>
              <a:buClr>
                <a:srgbClr val="999966"/>
              </a:buClr>
              <a:buSzPts val="1050"/>
            </a:pPr>
            <a:r>
              <a:rPr lang="zh-TW" altLang="zh-TW" sz="20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包含</a:t>
            </a:r>
            <a:r>
              <a:rPr lang="zh-TW" altLang="zh-TW" sz="2000" kern="100" dirty="0">
                <a:solidFill>
                  <a:srgbClr val="00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數位認證</a:t>
            </a:r>
            <a:r>
              <a:rPr lang="zh-TW" altLang="zh-TW" sz="20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的金鑰管理協定，強化了傳輸的安全性。</a:t>
            </a:r>
            <a:r>
              <a:rPr lang="zh-TW" altLang="zh-TW" sz="20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p>
        </p:txBody>
      </p:sp>
    </p:spTree>
    <p:extLst>
      <p:ext uri="{BB962C8B-B14F-4D97-AF65-F5344CB8AC3E}">
        <p14:creationId xmlns:p14="http://schemas.microsoft.com/office/powerpoint/2010/main" val="87814671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23873" y="796036"/>
            <a:ext cx="7360276" cy="5386026"/>
          </a:xfrm>
          <a:prstGeom prst="rect">
            <a:avLst/>
          </a:prstGeom>
        </p:spPr>
        <p:txBody>
          <a:bodyPr wrap="square">
            <a:spAutoFit/>
          </a:bodyPr>
          <a:lstStyle/>
          <a:p>
            <a:pPr marL="434340" indent="-6350" algn="ctr">
              <a:lnSpc>
                <a:spcPct val="107000"/>
              </a:lnSpc>
              <a:spcAft>
                <a:spcPts val="15"/>
              </a:spcAft>
            </a:pPr>
            <a:r>
              <a:rPr lang="zh-TW" altLang="zh-TW" sz="4400" b="1" kern="100" dirty="0">
                <a:solidFill>
                  <a:srgbClr val="420000"/>
                </a:solidFill>
                <a:latin typeface="標楷體" panose="03000509000000000000" pitchFamily="65" charset="-120"/>
                <a:ea typeface="標楷體" panose="03000509000000000000" pitchFamily="65" charset="-120"/>
                <a:cs typeface="細明體" panose="02020509000000000000" pitchFamily="49" charset="-120"/>
              </a:rPr>
              <a:t>省電機制</a:t>
            </a:r>
            <a:r>
              <a:rPr lang="en-US" altLang="zh-TW" sz="3000" b="1" kern="100" dirty="0">
                <a:solidFill>
                  <a:srgbClr val="420000"/>
                </a:solidFill>
                <a:latin typeface="Times New Roman" panose="02020603050405020304" pitchFamily="18" charset="0"/>
                <a:ea typeface="Times New Roman" panose="02020603050405020304" pitchFamily="18" charset="0"/>
              </a:rPr>
              <a:t>(Power Saving Mechanism) </a:t>
            </a:r>
            <a:endParaRPr lang="zh-TW" altLang="zh-TW" sz="3000" b="1" kern="100" dirty="0">
              <a:solidFill>
                <a:srgbClr val="420000"/>
              </a:solidFill>
              <a:latin typeface="Times New Roman" panose="02020603050405020304" pitchFamily="18" charset="0"/>
              <a:ea typeface="Times New Roman" panose="02020603050405020304" pitchFamily="18" charset="0"/>
            </a:endParaRPr>
          </a:p>
          <a:p>
            <a:pPr marL="342900" indent="-342900" fontAlgn="base">
              <a:lnSpc>
                <a:spcPct val="103000"/>
              </a:lnSpc>
              <a:spcAft>
                <a:spcPts val="95"/>
              </a:spcAft>
              <a:buClr>
                <a:srgbClr val="660000"/>
              </a:buClr>
              <a:buSzPts val="1400"/>
              <a:buFont typeface="Wingdings" panose="05000000000000000000" pitchFamily="2" charset="2"/>
              <a:buChar char=""/>
            </a:pP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目的：有效</a:t>
            </a:r>
            <a:r>
              <a:rPr lang="zh-TW" altLang="zh-TW" sz="1600" kern="100" dirty="0">
                <a:solidFill>
                  <a:srgbClr val="00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延長</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用戶端電量耗損，維持資料流的服務品質。</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p>
          <a:p>
            <a:pPr marL="342900" indent="-342900" fontAlgn="base">
              <a:lnSpc>
                <a:spcPct val="112000"/>
              </a:lnSpc>
              <a:spcAft>
                <a:spcPts val="20"/>
              </a:spcAft>
              <a:buClr>
                <a:srgbClr val="660000"/>
              </a:buClr>
              <a:buSzPts val="1400"/>
              <a:buFont typeface="Wingdings" panose="05000000000000000000" pitchFamily="2" charset="2"/>
              <a:buChar char=""/>
            </a:pP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共含兩種模式：</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endParaRPr lang="en-US"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endParaRPr>
          </a:p>
          <a:p>
            <a:pPr fontAlgn="base">
              <a:lnSpc>
                <a:spcPct val="112000"/>
              </a:lnSpc>
              <a:spcAft>
                <a:spcPts val="20"/>
              </a:spcAft>
              <a:buClr>
                <a:srgbClr val="660000"/>
              </a:buClr>
              <a:buSzPts val="1400"/>
            </a:pPr>
            <a:r>
              <a:rPr lang="zh-TW" altLang="zh-TW" sz="1600" kern="100" dirty="0">
                <a:solidFill>
                  <a:srgbClr val="0066FF"/>
                </a:solidFill>
                <a:latin typeface="標楷體" panose="03000509000000000000" pitchFamily="65" charset="-120"/>
                <a:ea typeface="標楷體" panose="03000509000000000000" pitchFamily="65" charset="-120"/>
                <a:cs typeface="細明體" panose="02020509000000000000" pitchFamily="49" charset="-120"/>
              </a:rPr>
              <a:t>閒置模式</a:t>
            </a:r>
            <a:r>
              <a:rPr lang="en-US" altLang="zh-TW" sz="1600" kern="100" dirty="0">
                <a:solidFill>
                  <a:srgbClr val="0066FF"/>
                </a:solidFill>
                <a:latin typeface="標楷體" panose="03000509000000000000" pitchFamily="65" charset="-120"/>
                <a:ea typeface="標楷體" panose="03000509000000000000" pitchFamily="65" charset="-120"/>
                <a:cs typeface="Calibri" panose="020F0502020204030204" pitchFamily="34" charset="0"/>
              </a:rPr>
              <a:t>(Idle Mode)</a:t>
            </a:r>
            <a:r>
              <a:rPr lang="zh-TW" altLang="zh-TW" sz="1600" kern="100" dirty="0">
                <a:solidFill>
                  <a:srgbClr val="0066FF"/>
                </a:solidFill>
                <a:latin typeface="標楷體" panose="03000509000000000000" pitchFamily="65" charset="-120"/>
                <a:ea typeface="標楷體" panose="03000509000000000000" pitchFamily="65" charset="-120"/>
                <a:cs typeface="細明體" panose="02020509000000000000" pitchFamily="49" charset="-120"/>
              </a:rPr>
              <a:t>：</a:t>
            </a:r>
            <a:r>
              <a:rPr lang="zh-TW" altLang="zh-TW" sz="1600" kern="100" dirty="0">
                <a:solidFill>
                  <a:srgbClr val="0066FF"/>
                </a:solidFill>
                <a:latin typeface="標楷體" panose="03000509000000000000" pitchFamily="65" charset="-120"/>
                <a:ea typeface="標楷體" panose="03000509000000000000" pitchFamily="65" charset="-120"/>
                <a:cs typeface="Calibri" panose="020F0502020204030204" pitchFamily="34" charset="0"/>
              </a:rPr>
              <a:t> </a:t>
            </a:r>
            <a:endParaRPr lang="zh-TW" altLang="zh-TW" sz="1600" kern="100" dirty="0">
              <a:solidFill>
                <a:srgbClr val="000000"/>
              </a:solidFill>
              <a:latin typeface="標楷體" panose="03000509000000000000" pitchFamily="65" charset="-120"/>
              <a:ea typeface="標楷體" panose="03000509000000000000" pitchFamily="65" charset="-120"/>
              <a:cs typeface="Calibri" panose="020F0502020204030204" pitchFamily="34" charset="0"/>
            </a:endParaRPr>
          </a:p>
          <a:p>
            <a:pPr fontAlgn="base">
              <a:lnSpc>
                <a:spcPct val="103000"/>
              </a:lnSpc>
              <a:spcAft>
                <a:spcPts val="190"/>
              </a:spcAft>
              <a:buClr>
                <a:srgbClr val="660000"/>
              </a:buClr>
              <a:buSzPts val="1400"/>
            </a:pP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使用時機：用戶端</a:t>
            </a:r>
            <a:r>
              <a:rPr lang="zh-TW" altLang="zh-TW" sz="1600" kern="100" dirty="0">
                <a:solidFill>
                  <a:srgbClr val="33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大範圍移動</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且無資料需要傳</a:t>
            </a:r>
            <a:r>
              <a:rPr lang="en-US"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收</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p>
          <a:p>
            <a:pPr fontAlgn="base">
              <a:lnSpc>
                <a:spcPct val="103000"/>
              </a:lnSpc>
              <a:spcAft>
                <a:spcPts val="70"/>
              </a:spcAft>
              <a:buClr>
                <a:srgbClr val="660000"/>
              </a:buClr>
              <a:buSzPts val="1400"/>
            </a:pP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優點：避免</a:t>
            </a:r>
            <a:r>
              <a:rPr lang="zh-TW" altLang="zh-TW" sz="1600" kern="100" dirty="0">
                <a:solidFill>
                  <a:srgbClr val="33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不必要的換手</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、減少多餘的功率耗損</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p>
          <a:p>
            <a:pPr fontAlgn="base">
              <a:lnSpc>
                <a:spcPct val="107000"/>
              </a:lnSpc>
              <a:spcAft>
                <a:spcPts val="20"/>
              </a:spcAft>
              <a:buClr>
                <a:srgbClr val="660000"/>
              </a:buClr>
              <a:buSzPts val="1400"/>
            </a:pP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實現方式：利用</a:t>
            </a:r>
            <a:r>
              <a:rPr lang="zh-TW" altLang="zh-TW" sz="1600" kern="100" dirty="0">
                <a:solidFill>
                  <a:srgbClr val="33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遠端傳呼</a:t>
            </a:r>
            <a:r>
              <a:rPr lang="en-US"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(Paging)</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及</a:t>
            </a:r>
            <a:r>
              <a:rPr lang="zh-TW" altLang="zh-TW" sz="1600" kern="100" dirty="0">
                <a:solidFill>
                  <a:srgbClr val="33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位置更新</a:t>
            </a:r>
            <a:r>
              <a:rPr lang="en-US"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(Location Update)</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，使後端網路能找尋該用戶端</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p>
          <a:p>
            <a:pPr marL="1377950">
              <a:lnSpc>
                <a:spcPct val="107000"/>
              </a:lnSpc>
              <a:spcAft>
                <a:spcPts val="265"/>
              </a:spcAft>
            </a:pPr>
            <a:r>
              <a:rPr lang="en-US" altLang="zh-TW" sz="1600" kern="100" dirty="0">
                <a:solidFill>
                  <a:srgbClr val="0066FF"/>
                </a:solidFill>
                <a:latin typeface="標楷體" panose="03000509000000000000" pitchFamily="65" charset="-120"/>
                <a:ea typeface="標楷體" panose="03000509000000000000" pitchFamily="65" charset="-120"/>
                <a:cs typeface="Calibri" panose="020F0502020204030204" pitchFamily="34" charset="0"/>
              </a:rPr>
              <a:t> </a:t>
            </a:r>
            <a:endParaRPr lang="zh-TW" altLang="zh-TW" sz="1600" kern="100" dirty="0">
              <a:solidFill>
                <a:srgbClr val="000000"/>
              </a:solidFill>
              <a:latin typeface="標楷體" panose="03000509000000000000" pitchFamily="65" charset="-120"/>
              <a:ea typeface="標楷體" panose="03000509000000000000" pitchFamily="65" charset="-120"/>
              <a:cs typeface="Calibri" panose="020F0502020204030204" pitchFamily="34" charset="0"/>
            </a:endParaRPr>
          </a:p>
          <a:p>
            <a:pPr marR="432435" fontAlgn="base">
              <a:lnSpc>
                <a:spcPct val="107000"/>
              </a:lnSpc>
              <a:buClr>
                <a:srgbClr val="999966"/>
              </a:buClr>
              <a:buSzPts val="1050"/>
            </a:pPr>
            <a:r>
              <a:rPr lang="zh-TW" altLang="zh-TW" sz="1600" kern="100" dirty="0">
                <a:solidFill>
                  <a:srgbClr val="00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睡眠模式</a:t>
            </a:r>
            <a:r>
              <a:rPr lang="en-US" altLang="zh-TW" sz="1600" kern="100" dirty="0">
                <a:solidFill>
                  <a:srgbClr val="0066FF"/>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(Sleep Mode) </a:t>
            </a:r>
            <a:endParaRPr lang="en-US"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endParaRPr>
          </a:p>
          <a:p>
            <a:pPr marR="432435" fontAlgn="base">
              <a:lnSpc>
                <a:spcPct val="107000"/>
              </a:lnSpc>
              <a:buClr>
                <a:srgbClr val="999966"/>
              </a:buClr>
              <a:buSzPts val="1050"/>
            </a:pP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使用時機：有效</a:t>
            </a:r>
            <a:r>
              <a:rPr lang="zh-TW" altLang="zh-TW" sz="1600" kern="100" dirty="0">
                <a:solidFill>
                  <a:srgbClr val="33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提高用電效益</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，並維持服務品質的需求</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endParaRPr lang="en-US"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endParaRPr>
          </a:p>
          <a:p>
            <a:pPr marR="432435" fontAlgn="base">
              <a:lnSpc>
                <a:spcPct val="107000"/>
              </a:lnSpc>
              <a:buClr>
                <a:srgbClr val="999966"/>
              </a:buClr>
              <a:buSzPts val="1050"/>
            </a:pP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實現方式：定義兩種行為，一是</a:t>
            </a:r>
            <a:r>
              <a:rPr lang="zh-TW" altLang="zh-TW" sz="1600" kern="100" dirty="0">
                <a:solidFill>
                  <a:srgbClr val="00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睡眠</a:t>
            </a:r>
            <a:r>
              <a:rPr lang="en-US" altLang="zh-TW" sz="1600" kern="100" dirty="0">
                <a:solidFill>
                  <a:srgbClr val="0066FF"/>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(sleep)</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，二是</a:t>
            </a:r>
            <a:r>
              <a:rPr lang="zh-TW" altLang="zh-TW" sz="1600" kern="100" dirty="0">
                <a:solidFill>
                  <a:srgbClr val="00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監聽</a:t>
            </a:r>
            <a:r>
              <a:rPr lang="en-US" altLang="zh-TW" sz="1600" kern="100" dirty="0">
                <a:solidFill>
                  <a:srgbClr val="0066FF"/>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(listen)</a:t>
            </a:r>
            <a:r>
              <a:rPr lang="en-US"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endPar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endParaRPr>
          </a:p>
          <a:p>
            <a:pPr marL="342900" marR="432435" indent="-342900" fontAlgn="base">
              <a:lnSpc>
                <a:spcPct val="107000"/>
              </a:lnSpc>
              <a:spcAft>
                <a:spcPts val="15"/>
              </a:spcAft>
              <a:buClr>
                <a:srgbClr val="999966"/>
              </a:buClr>
              <a:buSzPts val="1050"/>
              <a:buFont typeface="Wingdings" panose="05000000000000000000" pitchFamily="2" charset="2"/>
              <a:buChar char=""/>
            </a:pPr>
            <a:r>
              <a:rPr lang="zh-TW" altLang="zh-TW" sz="1600" kern="100" dirty="0">
                <a:solidFill>
                  <a:srgbClr val="00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睡眠</a:t>
            </a:r>
            <a:r>
              <a:rPr lang="en-US" altLang="zh-TW" sz="1600" kern="100" dirty="0">
                <a:solidFill>
                  <a:srgbClr val="0066FF"/>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(sleep)</a:t>
            </a:r>
            <a:r>
              <a:rPr lang="en-US"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：這段時間稱睡眠時間</a:t>
            </a:r>
            <a:r>
              <a:rPr lang="en-US"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(Sleep Window)</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a:t>
            </a:r>
            <a:r>
              <a:rPr lang="zh-TW" altLang="zh-TW" sz="1600" kern="100" dirty="0">
                <a:solidFill>
                  <a:srgbClr val="00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不</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可收</a:t>
            </a:r>
            <a:r>
              <a:rPr lang="en-US"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送資料</a:t>
            </a:r>
            <a:r>
              <a:rPr lang="en-US"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endPar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endParaRPr>
          </a:p>
          <a:p>
            <a:pPr marL="342900" marR="432435" indent="-342900" fontAlgn="base">
              <a:lnSpc>
                <a:spcPct val="107000"/>
              </a:lnSpc>
              <a:spcAft>
                <a:spcPts val="15"/>
              </a:spcAft>
              <a:buClr>
                <a:srgbClr val="999966"/>
              </a:buClr>
              <a:buSzPts val="1050"/>
              <a:buFont typeface="Wingdings" panose="05000000000000000000" pitchFamily="2" charset="2"/>
              <a:buChar char=""/>
            </a:pPr>
            <a:r>
              <a:rPr lang="zh-TW" altLang="zh-TW" sz="1600" kern="100" dirty="0">
                <a:solidFill>
                  <a:srgbClr val="00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監聽</a:t>
            </a:r>
            <a:r>
              <a:rPr lang="en-US" altLang="zh-TW" sz="1600" kern="100" dirty="0">
                <a:solidFill>
                  <a:srgbClr val="0066FF"/>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(listen)</a:t>
            </a:r>
            <a:r>
              <a:rPr lang="zh-TW" altLang="zh-TW" sz="1600" kern="100" dirty="0">
                <a:solidFill>
                  <a:srgbClr val="00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這段時間稱監聽時間</a:t>
            </a:r>
            <a:r>
              <a:rPr lang="en-US"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(Listening Window)</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，可收</a:t>
            </a:r>
            <a:r>
              <a:rPr lang="en-US"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送資料。</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p>
          <a:p>
            <a:pPr marL="342900" marR="432435" indent="-342900" fontAlgn="base">
              <a:lnSpc>
                <a:spcPct val="90000"/>
              </a:lnSpc>
              <a:spcAft>
                <a:spcPts val="435"/>
              </a:spcAft>
              <a:buClr>
                <a:srgbClr val="999966"/>
              </a:buClr>
              <a:buSzPts val="1050"/>
              <a:buFont typeface="Wingdings" panose="05000000000000000000" pitchFamily="2" charset="2"/>
              <a:buChar char=""/>
            </a:pPr>
            <a:r>
              <a:rPr lang="zh-TW" altLang="zh-TW" sz="1600" kern="100" dirty="0">
                <a:solidFill>
                  <a:srgbClr val="00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睡眠週期</a:t>
            </a:r>
            <a:r>
              <a:rPr lang="en-US" altLang="zh-TW" sz="1600" kern="100" dirty="0">
                <a:solidFill>
                  <a:srgbClr val="0066FF"/>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(Sleep Cycle)</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：一睡眠時間和一監聽時間合稱。</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p>
          <a:p>
            <a:pPr fontAlgn="base">
              <a:lnSpc>
                <a:spcPct val="103000"/>
              </a:lnSpc>
              <a:spcAft>
                <a:spcPts val="230"/>
              </a:spcAft>
              <a:buClr>
                <a:srgbClr val="660000"/>
              </a:buClr>
              <a:buSzPts val="800"/>
            </a:pP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運作方式：</a:t>
            </a:r>
            <a:r>
              <a:rPr lang="en-US"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MSS</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首先發送睡眠</a:t>
            </a:r>
            <a:r>
              <a:rPr lang="zh-TW" altLang="zh-TW" sz="1600" kern="100" dirty="0">
                <a:solidFill>
                  <a:srgbClr val="00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請求</a:t>
            </a:r>
            <a:r>
              <a:rPr lang="en-US" altLang="zh-TW" sz="1600" kern="100" dirty="0">
                <a:solidFill>
                  <a:srgbClr val="0066FF"/>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a:t>
            </a:r>
            <a:r>
              <a:rPr lang="en-US" altLang="zh-TW" sz="1600" kern="100" dirty="0" err="1">
                <a:solidFill>
                  <a:srgbClr val="0066FF"/>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Req</a:t>
            </a:r>
            <a:r>
              <a:rPr lang="en-US" altLang="zh-TW" sz="1600" kern="100" dirty="0">
                <a:solidFill>
                  <a:srgbClr val="0066FF"/>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給</a:t>
            </a:r>
            <a:r>
              <a:rPr lang="en-US"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BS</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a:t>
            </a:r>
            <a:r>
              <a:rPr lang="en-US"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BS</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決定一套最佳的睡眠配置</a:t>
            </a:r>
            <a:r>
              <a:rPr lang="zh-TW" altLang="zh-TW" sz="1600" kern="100" dirty="0">
                <a:solidFill>
                  <a:srgbClr val="00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回應</a:t>
            </a:r>
            <a:r>
              <a:rPr lang="en-US" altLang="zh-TW" sz="1600" kern="100" dirty="0">
                <a:solidFill>
                  <a:srgbClr val="0066FF"/>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a:t>
            </a:r>
            <a:r>
              <a:rPr lang="en-US" altLang="zh-TW" sz="1600" kern="100" dirty="0" err="1">
                <a:solidFill>
                  <a:srgbClr val="0066FF"/>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Rsp</a:t>
            </a:r>
            <a:r>
              <a:rPr lang="en-US" altLang="zh-TW" sz="1600" kern="100" dirty="0">
                <a:solidFill>
                  <a:srgbClr val="0066FF"/>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給</a:t>
            </a:r>
            <a:r>
              <a:rPr lang="en-US"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MSS</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a:t>
            </a:r>
            <a:r>
              <a:rPr lang="en-US"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MSS</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收到</a:t>
            </a:r>
            <a:r>
              <a:rPr lang="en-US"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BS</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的配置後入</a:t>
            </a:r>
            <a:r>
              <a:rPr lang="zh-TW" altLang="zh-TW" sz="1600" kern="100" dirty="0">
                <a:solidFill>
                  <a:srgbClr val="00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睡眠模式</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，直到睡眠模式中斷恢復</a:t>
            </a:r>
            <a:r>
              <a:rPr lang="zh-TW" altLang="zh-TW" sz="1600" kern="100" dirty="0">
                <a:solidFill>
                  <a:srgbClr val="00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清醒模式</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p>
          <a:p>
            <a:pPr fontAlgn="base">
              <a:lnSpc>
                <a:spcPct val="103000"/>
              </a:lnSpc>
              <a:spcAft>
                <a:spcPts val="70"/>
              </a:spcAft>
              <a:buClr>
                <a:srgbClr val="660000"/>
              </a:buClr>
              <a:buSzPts val="800"/>
            </a:pP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支援：</a:t>
            </a:r>
            <a:r>
              <a:rPr lang="en-US" altLang="zh-TW" sz="1600" kern="100" dirty="0">
                <a:solidFill>
                  <a:srgbClr val="0066FF"/>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3</a:t>
            </a:r>
            <a:r>
              <a:rPr lang="zh-TW" altLang="zh-TW" sz="1600" kern="100" dirty="0">
                <a:solidFill>
                  <a:srgbClr val="00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種</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模式</a:t>
            </a:r>
            <a:r>
              <a:rPr lang="zh-TW" altLang="zh-TW" sz="16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p>
        </p:txBody>
      </p:sp>
    </p:spTree>
    <p:extLst>
      <p:ext uri="{BB962C8B-B14F-4D97-AF65-F5344CB8AC3E}">
        <p14:creationId xmlns:p14="http://schemas.microsoft.com/office/powerpoint/2010/main" val="1733916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130" y="543697"/>
            <a:ext cx="8334632" cy="5857103"/>
          </a:xfrm>
        </p:spPr>
      </p:pic>
    </p:spTree>
    <p:extLst>
      <p:ext uri="{BB962C8B-B14F-4D97-AF65-F5344CB8AC3E}">
        <p14:creationId xmlns:p14="http://schemas.microsoft.com/office/powerpoint/2010/main" val="114039403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061"/>
          <p:cNvGrpSpPr/>
          <p:nvPr/>
        </p:nvGrpSpPr>
        <p:grpSpPr>
          <a:xfrm>
            <a:off x="1062455" y="967425"/>
            <a:ext cx="6896701" cy="4853826"/>
            <a:chOff x="0" y="0"/>
            <a:chExt cx="4430754" cy="1702386"/>
          </a:xfrm>
        </p:grpSpPr>
        <p:sp>
          <p:nvSpPr>
            <p:cNvPr id="4" name="Shape 2420"/>
            <p:cNvSpPr/>
            <p:nvPr/>
          </p:nvSpPr>
          <p:spPr>
            <a:xfrm>
              <a:off x="367740" y="183519"/>
              <a:ext cx="998129" cy="241191"/>
            </a:xfrm>
            <a:custGeom>
              <a:avLst/>
              <a:gdLst/>
              <a:ahLst/>
              <a:cxnLst/>
              <a:rect l="0" t="0" r="0" b="0"/>
              <a:pathLst>
                <a:path w="998129" h="241191">
                  <a:moveTo>
                    <a:pt x="0" y="0"/>
                  </a:moveTo>
                  <a:lnTo>
                    <a:pt x="998129" y="0"/>
                  </a:lnTo>
                  <a:lnTo>
                    <a:pt x="998129" y="241191"/>
                  </a:lnTo>
                  <a:lnTo>
                    <a:pt x="0" y="241191"/>
                  </a:lnTo>
                  <a:close/>
                </a:path>
              </a:pathLst>
            </a:custGeom>
            <a:ln w="1776"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5" name="Shape 2421"/>
            <p:cNvSpPr/>
            <p:nvPr/>
          </p:nvSpPr>
          <p:spPr>
            <a:xfrm>
              <a:off x="1365863" y="187714"/>
              <a:ext cx="630396" cy="236996"/>
            </a:xfrm>
            <a:custGeom>
              <a:avLst/>
              <a:gdLst/>
              <a:ahLst/>
              <a:cxnLst/>
              <a:rect l="0" t="0" r="0" b="0"/>
              <a:pathLst>
                <a:path w="630396" h="236996">
                  <a:moveTo>
                    <a:pt x="0" y="0"/>
                  </a:moveTo>
                  <a:lnTo>
                    <a:pt x="630396" y="0"/>
                  </a:lnTo>
                  <a:lnTo>
                    <a:pt x="630396" y="236996"/>
                  </a:lnTo>
                  <a:lnTo>
                    <a:pt x="0" y="236996"/>
                  </a:lnTo>
                  <a:close/>
                </a:path>
              </a:pathLst>
            </a:custGeom>
            <a:ln w="1776"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6" name="Shape 2422"/>
            <p:cNvSpPr/>
            <p:nvPr/>
          </p:nvSpPr>
          <p:spPr>
            <a:xfrm>
              <a:off x="1996260" y="187714"/>
              <a:ext cx="1407881" cy="236996"/>
            </a:xfrm>
            <a:custGeom>
              <a:avLst/>
              <a:gdLst/>
              <a:ahLst/>
              <a:cxnLst/>
              <a:rect l="0" t="0" r="0" b="0"/>
              <a:pathLst>
                <a:path w="1407881" h="236996">
                  <a:moveTo>
                    <a:pt x="0" y="0"/>
                  </a:moveTo>
                  <a:lnTo>
                    <a:pt x="1407881" y="0"/>
                  </a:lnTo>
                  <a:lnTo>
                    <a:pt x="1407881" y="236996"/>
                  </a:lnTo>
                  <a:lnTo>
                    <a:pt x="0" y="236996"/>
                  </a:lnTo>
                  <a:close/>
                </a:path>
              </a:pathLst>
            </a:custGeom>
            <a:ln w="1776"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7" name="Shape 2423"/>
            <p:cNvSpPr/>
            <p:nvPr/>
          </p:nvSpPr>
          <p:spPr>
            <a:xfrm>
              <a:off x="3404141" y="183519"/>
              <a:ext cx="546345" cy="241191"/>
            </a:xfrm>
            <a:custGeom>
              <a:avLst/>
              <a:gdLst/>
              <a:ahLst/>
              <a:cxnLst/>
              <a:rect l="0" t="0" r="0" b="0"/>
              <a:pathLst>
                <a:path w="546345" h="241191">
                  <a:moveTo>
                    <a:pt x="0" y="0"/>
                  </a:moveTo>
                  <a:lnTo>
                    <a:pt x="546345" y="0"/>
                  </a:lnTo>
                  <a:lnTo>
                    <a:pt x="546345" y="241191"/>
                  </a:lnTo>
                  <a:lnTo>
                    <a:pt x="0" y="241191"/>
                  </a:lnTo>
                  <a:close/>
                </a:path>
              </a:pathLst>
            </a:custGeom>
            <a:ln w="1776"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8" name="Shape 2424"/>
            <p:cNvSpPr/>
            <p:nvPr/>
          </p:nvSpPr>
          <p:spPr>
            <a:xfrm>
              <a:off x="442129" y="183520"/>
              <a:ext cx="828329" cy="0"/>
            </a:xfrm>
            <a:custGeom>
              <a:avLst/>
              <a:gdLst/>
              <a:ahLst/>
              <a:cxnLst/>
              <a:rect l="0" t="0" r="0" b="0"/>
              <a:pathLst>
                <a:path w="828329">
                  <a:moveTo>
                    <a:pt x="0" y="0"/>
                  </a:moveTo>
                  <a:lnTo>
                    <a:pt x="828329" y="0"/>
                  </a:lnTo>
                </a:path>
              </a:pathLst>
            </a:custGeom>
            <a:ln w="15981"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9" name="Shape 2425"/>
            <p:cNvSpPr/>
            <p:nvPr/>
          </p:nvSpPr>
          <p:spPr>
            <a:xfrm>
              <a:off x="346723" y="148890"/>
              <a:ext cx="104078" cy="69258"/>
            </a:xfrm>
            <a:custGeom>
              <a:avLst/>
              <a:gdLst/>
              <a:ahLst/>
              <a:cxnLst/>
              <a:rect l="0" t="0" r="0" b="0"/>
              <a:pathLst>
                <a:path w="104078" h="69258">
                  <a:moveTo>
                    <a:pt x="104078" y="0"/>
                  </a:moveTo>
                  <a:lnTo>
                    <a:pt x="104078" y="69258"/>
                  </a:lnTo>
                  <a:lnTo>
                    <a:pt x="0" y="34632"/>
                  </a:lnTo>
                  <a:lnTo>
                    <a:pt x="104078"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10" name="Shape 2426"/>
            <p:cNvSpPr/>
            <p:nvPr/>
          </p:nvSpPr>
          <p:spPr>
            <a:xfrm>
              <a:off x="1261786" y="148892"/>
              <a:ext cx="104078" cy="69252"/>
            </a:xfrm>
            <a:custGeom>
              <a:avLst/>
              <a:gdLst/>
              <a:ahLst/>
              <a:cxnLst/>
              <a:rect l="0" t="0" r="0" b="0"/>
              <a:pathLst>
                <a:path w="104078" h="69252">
                  <a:moveTo>
                    <a:pt x="0" y="0"/>
                  </a:moveTo>
                  <a:lnTo>
                    <a:pt x="104078" y="34632"/>
                  </a:lnTo>
                  <a:lnTo>
                    <a:pt x="0" y="69252"/>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11" name="Shape 2427"/>
            <p:cNvSpPr/>
            <p:nvPr/>
          </p:nvSpPr>
          <p:spPr>
            <a:xfrm>
              <a:off x="1426246" y="183520"/>
              <a:ext cx="460597" cy="0"/>
            </a:xfrm>
            <a:custGeom>
              <a:avLst/>
              <a:gdLst/>
              <a:ahLst/>
              <a:cxnLst/>
              <a:rect l="0" t="0" r="0" b="0"/>
              <a:pathLst>
                <a:path w="460597">
                  <a:moveTo>
                    <a:pt x="0" y="0"/>
                  </a:moveTo>
                  <a:lnTo>
                    <a:pt x="460597" y="0"/>
                  </a:lnTo>
                </a:path>
              </a:pathLst>
            </a:custGeom>
            <a:ln w="15981"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12" name="Shape 2428"/>
            <p:cNvSpPr/>
            <p:nvPr/>
          </p:nvSpPr>
          <p:spPr>
            <a:xfrm>
              <a:off x="1330843" y="148890"/>
              <a:ext cx="104078" cy="69258"/>
            </a:xfrm>
            <a:custGeom>
              <a:avLst/>
              <a:gdLst/>
              <a:ahLst/>
              <a:cxnLst/>
              <a:rect l="0" t="0" r="0" b="0"/>
              <a:pathLst>
                <a:path w="104078" h="69258">
                  <a:moveTo>
                    <a:pt x="104078" y="0"/>
                  </a:moveTo>
                  <a:lnTo>
                    <a:pt x="104078" y="69258"/>
                  </a:lnTo>
                  <a:lnTo>
                    <a:pt x="0" y="34632"/>
                  </a:lnTo>
                  <a:lnTo>
                    <a:pt x="104078"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13" name="Shape 2429"/>
            <p:cNvSpPr/>
            <p:nvPr/>
          </p:nvSpPr>
          <p:spPr>
            <a:xfrm>
              <a:off x="1878170" y="148892"/>
              <a:ext cx="104078" cy="69252"/>
            </a:xfrm>
            <a:custGeom>
              <a:avLst/>
              <a:gdLst/>
              <a:ahLst/>
              <a:cxnLst/>
              <a:rect l="0" t="0" r="0" b="0"/>
              <a:pathLst>
                <a:path w="104078" h="69252">
                  <a:moveTo>
                    <a:pt x="0" y="0"/>
                  </a:moveTo>
                  <a:lnTo>
                    <a:pt x="104078" y="34632"/>
                  </a:lnTo>
                  <a:lnTo>
                    <a:pt x="0" y="69252"/>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14" name="Shape 2430"/>
            <p:cNvSpPr/>
            <p:nvPr/>
          </p:nvSpPr>
          <p:spPr>
            <a:xfrm>
              <a:off x="2070650" y="183520"/>
              <a:ext cx="1231082" cy="0"/>
            </a:xfrm>
            <a:custGeom>
              <a:avLst/>
              <a:gdLst/>
              <a:ahLst/>
              <a:cxnLst/>
              <a:rect l="0" t="0" r="0" b="0"/>
              <a:pathLst>
                <a:path w="1231082">
                  <a:moveTo>
                    <a:pt x="0" y="0"/>
                  </a:moveTo>
                  <a:lnTo>
                    <a:pt x="1231082" y="0"/>
                  </a:lnTo>
                </a:path>
              </a:pathLst>
            </a:custGeom>
            <a:ln w="15981"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15" name="Shape 2431"/>
            <p:cNvSpPr/>
            <p:nvPr/>
          </p:nvSpPr>
          <p:spPr>
            <a:xfrm>
              <a:off x="1975248" y="148890"/>
              <a:ext cx="104078" cy="69258"/>
            </a:xfrm>
            <a:custGeom>
              <a:avLst/>
              <a:gdLst/>
              <a:ahLst/>
              <a:cxnLst/>
              <a:rect l="0" t="0" r="0" b="0"/>
              <a:pathLst>
                <a:path w="104078" h="69258">
                  <a:moveTo>
                    <a:pt x="104078" y="0"/>
                  </a:moveTo>
                  <a:lnTo>
                    <a:pt x="104078" y="69258"/>
                  </a:lnTo>
                  <a:lnTo>
                    <a:pt x="0" y="34632"/>
                  </a:lnTo>
                  <a:lnTo>
                    <a:pt x="104078"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16" name="Shape 2432"/>
            <p:cNvSpPr/>
            <p:nvPr/>
          </p:nvSpPr>
          <p:spPr>
            <a:xfrm>
              <a:off x="3293060" y="148892"/>
              <a:ext cx="104078" cy="69252"/>
            </a:xfrm>
            <a:custGeom>
              <a:avLst/>
              <a:gdLst/>
              <a:ahLst/>
              <a:cxnLst/>
              <a:rect l="0" t="0" r="0" b="0"/>
              <a:pathLst>
                <a:path w="104078" h="69252">
                  <a:moveTo>
                    <a:pt x="0" y="0"/>
                  </a:moveTo>
                  <a:lnTo>
                    <a:pt x="104078" y="34632"/>
                  </a:lnTo>
                  <a:lnTo>
                    <a:pt x="0" y="69252"/>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17" name="Shape 2433"/>
            <p:cNvSpPr/>
            <p:nvPr/>
          </p:nvSpPr>
          <p:spPr>
            <a:xfrm>
              <a:off x="3471529" y="183520"/>
              <a:ext cx="397560" cy="0"/>
            </a:xfrm>
            <a:custGeom>
              <a:avLst/>
              <a:gdLst/>
              <a:ahLst/>
              <a:cxnLst/>
              <a:rect l="0" t="0" r="0" b="0"/>
              <a:pathLst>
                <a:path w="397560">
                  <a:moveTo>
                    <a:pt x="0" y="0"/>
                  </a:moveTo>
                  <a:lnTo>
                    <a:pt x="397560" y="0"/>
                  </a:lnTo>
                </a:path>
              </a:pathLst>
            </a:custGeom>
            <a:ln w="15981"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18" name="Shape 2434"/>
            <p:cNvSpPr/>
            <p:nvPr/>
          </p:nvSpPr>
          <p:spPr>
            <a:xfrm>
              <a:off x="3376127" y="148890"/>
              <a:ext cx="104078" cy="69258"/>
            </a:xfrm>
            <a:custGeom>
              <a:avLst/>
              <a:gdLst/>
              <a:ahLst/>
              <a:cxnLst/>
              <a:rect l="0" t="0" r="0" b="0"/>
              <a:pathLst>
                <a:path w="104078" h="69258">
                  <a:moveTo>
                    <a:pt x="104078" y="0"/>
                  </a:moveTo>
                  <a:lnTo>
                    <a:pt x="104078" y="69258"/>
                  </a:lnTo>
                  <a:lnTo>
                    <a:pt x="0" y="34632"/>
                  </a:lnTo>
                  <a:lnTo>
                    <a:pt x="104078"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19" name="Shape 2435"/>
            <p:cNvSpPr/>
            <p:nvPr/>
          </p:nvSpPr>
          <p:spPr>
            <a:xfrm>
              <a:off x="3860416" y="148892"/>
              <a:ext cx="104079" cy="69252"/>
            </a:xfrm>
            <a:custGeom>
              <a:avLst/>
              <a:gdLst/>
              <a:ahLst/>
              <a:cxnLst/>
              <a:rect l="0" t="0" r="0" b="0"/>
              <a:pathLst>
                <a:path w="104079" h="69252">
                  <a:moveTo>
                    <a:pt x="0" y="0"/>
                  </a:moveTo>
                  <a:lnTo>
                    <a:pt x="104079" y="34632"/>
                  </a:lnTo>
                  <a:lnTo>
                    <a:pt x="0" y="69252"/>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20" name="Shape 2436"/>
            <p:cNvSpPr/>
            <p:nvPr/>
          </p:nvSpPr>
          <p:spPr>
            <a:xfrm>
              <a:off x="4006518" y="183520"/>
              <a:ext cx="154099" cy="0"/>
            </a:xfrm>
            <a:custGeom>
              <a:avLst/>
              <a:gdLst/>
              <a:ahLst/>
              <a:cxnLst/>
              <a:rect l="0" t="0" r="0" b="0"/>
              <a:pathLst>
                <a:path w="154099">
                  <a:moveTo>
                    <a:pt x="0" y="0"/>
                  </a:moveTo>
                  <a:lnTo>
                    <a:pt x="154099" y="0"/>
                  </a:lnTo>
                </a:path>
              </a:pathLst>
            </a:custGeom>
            <a:ln w="15981" cap="rnd">
              <a:custDash>
                <a:ds d="125837" sp="251675"/>
              </a:custDash>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21" name="Shape 2437"/>
            <p:cNvSpPr/>
            <p:nvPr/>
          </p:nvSpPr>
          <p:spPr>
            <a:xfrm>
              <a:off x="133088" y="176529"/>
              <a:ext cx="154099" cy="0"/>
            </a:xfrm>
            <a:custGeom>
              <a:avLst/>
              <a:gdLst/>
              <a:ahLst/>
              <a:cxnLst/>
              <a:rect l="0" t="0" r="0" b="0"/>
              <a:pathLst>
                <a:path w="154099">
                  <a:moveTo>
                    <a:pt x="0" y="0"/>
                  </a:moveTo>
                  <a:lnTo>
                    <a:pt x="154099" y="0"/>
                  </a:lnTo>
                </a:path>
              </a:pathLst>
            </a:custGeom>
            <a:ln w="15981" cap="rnd">
              <a:custDash>
                <a:ds d="125837" sp="251675"/>
              </a:custDash>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22" name="Rectangle 2438"/>
            <p:cNvSpPr/>
            <p:nvPr/>
          </p:nvSpPr>
          <p:spPr>
            <a:xfrm>
              <a:off x="2470033" y="0"/>
              <a:ext cx="552119" cy="137765"/>
            </a:xfrm>
            <a:prstGeom prst="rect">
              <a:avLst/>
            </a:prstGeom>
            <a:ln>
              <a:noFill/>
            </a:ln>
          </p:spPr>
          <p:txBody>
            <a:bodyPr vert="horz" lIns="0" tIns="0" rIns="0" bIns="0" rtlCol="0">
              <a:noAutofit/>
            </a:bodyPr>
            <a:lstStyle/>
            <a:p>
              <a:pPr>
                <a:lnSpc>
                  <a:spcPct val="107000"/>
                </a:lnSpc>
                <a:spcAft>
                  <a:spcPts val="800"/>
                </a:spcAft>
              </a:pPr>
              <a:r>
                <a:rPr lang="zh-TW" altLang="en-US" sz="1400" kern="100" dirty="0">
                  <a:solidFill>
                    <a:srgbClr val="000000"/>
                  </a:solidFill>
                  <a:latin typeface="Calibri" panose="020F0502020204030204" pitchFamily="34" charset="0"/>
                  <a:ea typeface="標楷體" panose="03000509000000000000" pitchFamily="65" charset="-120"/>
                  <a:cs typeface="標楷體" panose="03000509000000000000" pitchFamily="65" charset="-120"/>
                </a:rPr>
                <a:t>睡眠模式</a:t>
              </a:r>
              <a:endParaRPr lang="zh-TW" altLang="en-US" sz="14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3" name="Rectangle 2439"/>
            <p:cNvSpPr/>
            <p:nvPr/>
          </p:nvSpPr>
          <p:spPr>
            <a:xfrm>
              <a:off x="603241" y="0"/>
              <a:ext cx="552120" cy="137765"/>
            </a:xfrm>
            <a:prstGeom prst="rect">
              <a:avLst/>
            </a:prstGeom>
            <a:ln>
              <a:noFill/>
            </a:ln>
          </p:spPr>
          <p:txBody>
            <a:bodyPr vert="horz" lIns="0" tIns="0" rIns="0" bIns="0" rtlCol="0">
              <a:noAutofit/>
            </a:bodyPr>
            <a:lstStyle/>
            <a:p>
              <a:pPr>
                <a:lnSpc>
                  <a:spcPct val="107000"/>
                </a:lnSpc>
                <a:spcAft>
                  <a:spcPts val="800"/>
                </a:spcAft>
              </a:pPr>
              <a:r>
                <a:rPr lang="zh-TW" altLang="en-US" sz="1400" kern="100" dirty="0">
                  <a:solidFill>
                    <a:srgbClr val="000000"/>
                  </a:solidFill>
                  <a:latin typeface="Calibri" panose="020F0502020204030204" pitchFamily="34" charset="0"/>
                  <a:ea typeface="標楷體" panose="03000509000000000000" pitchFamily="65" charset="-120"/>
                  <a:cs typeface="標楷體" panose="03000509000000000000" pitchFamily="65" charset="-120"/>
                </a:rPr>
                <a:t>睡眠模式</a:t>
              </a:r>
              <a:endParaRPr lang="zh-TW" altLang="en-US" sz="14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Rectangle 2440"/>
            <p:cNvSpPr/>
            <p:nvPr/>
          </p:nvSpPr>
          <p:spPr>
            <a:xfrm>
              <a:off x="1450827" y="0"/>
              <a:ext cx="552119" cy="137765"/>
            </a:xfrm>
            <a:prstGeom prst="rect">
              <a:avLst/>
            </a:prstGeom>
            <a:ln>
              <a:noFill/>
            </a:ln>
          </p:spPr>
          <p:txBody>
            <a:bodyPr vert="horz" lIns="0" tIns="0" rIns="0" bIns="0" rtlCol="0">
              <a:noAutofit/>
            </a:bodyPr>
            <a:lstStyle/>
            <a:p>
              <a:pPr>
                <a:lnSpc>
                  <a:spcPct val="107000"/>
                </a:lnSpc>
                <a:spcAft>
                  <a:spcPts val="800"/>
                </a:spcAft>
              </a:pPr>
              <a:r>
                <a:rPr lang="zh-TW" altLang="en-US" sz="1400" kern="100" dirty="0">
                  <a:solidFill>
                    <a:srgbClr val="000000"/>
                  </a:solidFill>
                  <a:latin typeface="Calibri" panose="020F0502020204030204" pitchFamily="34" charset="0"/>
                  <a:ea typeface="標楷體" panose="03000509000000000000" pitchFamily="65" charset="-120"/>
                  <a:cs typeface="標楷體" panose="03000509000000000000" pitchFamily="65" charset="-120"/>
                </a:rPr>
                <a:t>清醒模式</a:t>
              </a:r>
              <a:endParaRPr lang="zh-TW" altLang="en-US" sz="14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5" name="Rectangle 2441"/>
            <p:cNvSpPr/>
            <p:nvPr/>
          </p:nvSpPr>
          <p:spPr>
            <a:xfrm>
              <a:off x="3461082" y="0"/>
              <a:ext cx="552119" cy="137765"/>
            </a:xfrm>
            <a:prstGeom prst="rect">
              <a:avLst/>
            </a:prstGeom>
            <a:ln>
              <a:noFill/>
            </a:ln>
          </p:spPr>
          <p:txBody>
            <a:bodyPr vert="horz" lIns="0" tIns="0" rIns="0" bIns="0" rtlCol="0">
              <a:noAutofit/>
            </a:bodyPr>
            <a:lstStyle/>
            <a:p>
              <a:pPr>
                <a:lnSpc>
                  <a:spcPct val="107000"/>
                </a:lnSpc>
                <a:spcAft>
                  <a:spcPts val="800"/>
                </a:spcAft>
              </a:pPr>
              <a:r>
                <a:rPr lang="zh-TW" altLang="en-US" sz="1400" kern="100" dirty="0">
                  <a:solidFill>
                    <a:srgbClr val="000000"/>
                  </a:solidFill>
                  <a:latin typeface="Calibri" panose="020F0502020204030204" pitchFamily="34" charset="0"/>
                  <a:ea typeface="標楷體" panose="03000509000000000000" pitchFamily="65" charset="-120"/>
                  <a:cs typeface="標楷體" panose="03000509000000000000" pitchFamily="65" charset="-120"/>
                </a:rPr>
                <a:t>清醒模式</a:t>
              </a:r>
              <a:endParaRPr lang="zh-TW" altLang="en-US" sz="14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6" name="Shape 2442"/>
            <p:cNvSpPr/>
            <p:nvPr/>
          </p:nvSpPr>
          <p:spPr>
            <a:xfrm>
              <a:off x="3" y="749788"/>
              <a:ext cx="0" cy="685117"/>
            </a:xfrm>
            <a:custGeom>
              <a:avLst/>
              <a:gdLst/>
              <a:ahLst/>
              <a:cxnLst/>
              <a:rect l="0" t="0" r="0" b="0"/>
              <a:pathLst>
                <a:path h="685117">
                  <a:moveTo>
                    <a:pt x="0" y="0"/>
                  </a:moveTo>
                  <a:lnTo>
                    <a:pt x="0" y="685117"/>
                  </a:lnTo>
                </a:path>
              </a:pathLst>
            </a:custGeom>
            <a:ln w="1776"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27" name="Shape 2443"/>
            <p:cNvSpPr/>
            <p:nvPr/>
          </p:nvSpPr>
          <p:spPr>
            <a:xfrm>
              <a:off x="4139600" y="749788"/>
              <a:ext cx="0" cy="678125"/>
            </a:xfrm>
            <a:custGeom>
              <a:avLst/>
              <a:gdLst/>
              <a:ahLst/>
              <a:cxnLst/>
              <a:rect l="0" t="0" r="0" b="0"/>
              <a:pathLst>
                <a:path h="678125">
                  <a:moveTo>
                    <a:pt x="0" y="0"/>
                  </a:moveTo>
                  <a:lnTo>
                    <a:pt x="0" y="678125"/>
                  </a:lnTo>
                </a:path>
              </a:pathLst>
            </a:custGeom>
            <a:ln w="1776"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28" name="Shape 2444"/>
            <p:cNvSpPr/>
            <p:nvPr/>
          </p:nvSpPr>
          <p:spPr>
            <a:xfrm>
              <a:off x="3054149" y="980490"/>
              <a:ext cx="1029185" cy="0"/>
            </a:xfrm>
            <a:custGeom>
              <a:avLst/>
              <a:gdLst/>
              <a:ahLst/>
              <a:cxnLst/>
              <a:rect l="0" t="0" r="0" b="0"/>
              <a:pathLst>
                <a:path w="1029185">
                  <a:moveTo>
                    <a:pt x="0" y="0"/>
                  </a:moveTo>
                  <a:lnTo>
                    <a:pt x="1029185" y="0"/>
                  </a:lnTo>
                </a:path>
              </a:pathLst>
            </a:custGeom>
            <a:ln w="1776"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29" name="Shape 2445"/>
            <p:cNvSpPr/>
            <p:nvPr/>
          </p:nvSpPr>
          <p:spPr>
            <a:xfrm>
              <a:off x="2997887" y="960072"/>
              <a:ext cx="61380" cy="40835"/>
            </a:xfrm>
            <a:custGeom>
              <a:avLst/>
              <a:gdLst/>
              <a:ahLst/>
              <a:cxnLst/>
              <a:rect l="0" t="0" r="0" b="0"/>
              <a:pathLst>
                <a:path w="61380" h="40835">
                  <a:moveTo>
                    <a:pt x="61380" y="0"/>
                  </a:moveTo>
                  <a:lnTo>
                    <a:pt x="61380" y="40835"/>
                  </a:lnTo>
                  <a:lnTo>
                    <a:pt x="0" y="20420"/>
                  </a:lnTo>
                  <a:lnTo>
                    <a:pt x="6138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30" name="Shape 2446"/>
            <p:cNvSpPr/>
            <p:nvPr/>
          </p:nvSpPr>
          <p:spPr>
            <a:xfrm>
              <a:off x="4078226" y="960071"/>
              <a:ext cx="61379" cy="40835"/>
            </a:xfrm>
            <a:custGeom>
              <a:avLst/>
              <a:gdLst/>
              <a:ahLst/>
              <a:cxnLst/>
              <a:rect l="0" t="0" r="0" b="0"/>
              <a:pathLst>
                <a:path w="61379" h="40835">
                  <a:moveTo>
                    <a:pt x="0" y="0"/>
                  </a:moveTo>
                  <a:lnTo>
                    <a:pt x="61379" y="20420"/>
                  </a:lnTo>
                  <a:lnTo>
                    <a:pt x="0" y="40835"/>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31" name="Shape 2447"/>
            <p:cNvSpPr/>
            <p:nvPr/>
          </p:nvSpPr>
          <p:spPr>
            <a:xfrm>
              <a:off x="56267" y="994472"/>
              <a:ext cx="1029185" cy="0"/>
            </a:xfrm>
            <a:custGeom>
              <a:avLst/>
              <a:gdLst/>
              <a:ahLst/>
              <a:cxnLst/>
              <a:rect l="0" t="0" r="0" b="0"/>
              <a:pathLst>
                <a:path w="1029185">
                  <a:moveTo>
                    <a:pt x="0" y="0"/>
                  </a:moveTo>
                  <a:lnTo>
                    <a:pt x="1029185" y="0"/>
                  </a:lnTo>
                </a:path>
              </a:pathLst>
            </a:custGeom>
            <a:ln w="1776"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32" name="Shape 2448"/>
            <p:cNvSpPr/>
            <p:nvPr/>
          </p:nvSpPr>
          <p:spPr>
            <a:xfrm>
              <a:off x="7" y="974050"/>
              <a:ext cx="61380" cy="40841"/>
            </a:xfrm>
            <a:custGeom>
              <a:avLst/>
              <a:gdLst/>
              <a:ahLst/>
              <a:cxnLst/>
              <a:rect l="0" t="0" r="0" b="0"/>
              <a:pathLst>
                <a:path w="61380" h="40841">
                  <a:moveTo>
                    <a:pt x="61380" y="0"/>
                  </a:moveTo>
                  <a:lnTo>
                    <a:pt x="61380" y="40841"/>
                  </a:lnTo>
                  <a:lnTo>
                    <a:pt x="0" y="20420"/>
                  </a:lnTo>
                  <a:lnTo>
                    <a:pt x="6138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33" name="Shape 2449"/>
            <p:cNvSpPr/>
            <p:nvPr/>
          </p:nvSpPr>
          <p:spPr>
            <a:xfrm>
              <a:off x="1080345" y="974049"/>
              <a:ext cx="61374" cy="40841"/>
            </a:xfrm>
            <a:custGeom>
              <a:avLst/>
              <a:gdLst/>
              <a:ahLst/>
              <a:cxnLst/>
              <a:rect l="0" t="0" r="0" b="0"/>
              <a:pathLst>
                <a:path w="61374" h="40841">
                  <a:moveTo>
                    <a:pt x="0" y="0"/>
                  </a:moveTo>
                  <a:lnTo>
                    <a:pt x="61374" y="20420"/>
                  </a:lnTo>
                  <a:lnTo>
                    <a:pt x="0" y="40841"/>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34" name="Shape 2450"/>
            <p:cNvSpPr/>
            <p:nvPr/>
          </p:nvSpPr>
          <p:spPr>
            <a:xfrm>
              <a:off x="1197983" y="994472"/>
              <a:ext cx="1029185" cy="0"/>
            </a:xfrm>
            <a:custGeom>
              <a:avLst/>
              <a:gdLst/>
              <a:ahLst/>
              <a:cxnLst/>
              <a:rect l="0" t="0" r="0" b="0"/>
              <a:pathLst>
                <a:path w="1029185">
                  <a:moveTo>
                    <a:pt x="0" y="0"/>
                  </a:moveTo>
                  <a:lnTo>
                    <a:pt x="1029185" y="0"/>
                  </a:lnTo>
                </a:path>
              </a:pathLst>
            </a:custGeom>
            <a:ln w="1776"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35" name="Shape 2451"/>
            <p:cNvSpPr/>
            <p:nvPr/>
          </p:nvSpPr>
          <p:spPr>
            <a:xfrm>
              <a:off x="1141721" y="974050"/>
              <a:ext cx="61380" cy="40841"/>
            </a:xfrm>
            <a:custGeom>
              <a:avLst/>
              <a:gdLst/>
              <a:ahLst/>
              <a:cxnLst/>
              <a:rect l="0" t="0" r="0" b="0"/>
              <a:pathLst>
                <a:path w="61380" h="40841">
                  <a:moveTo>
                    <a:pt x="61380" y="0"/>
                  </a:moveTo>
                  <a:lnTo>
                    <a:pt x="61380" y="40841"/>
                  </a:lnTo>
                  <a:lnTo>
                    <a:pt x="0" y="20420"/>
                  </a:lnTo>
                  <a:lnTo>
                    <a:pt x="6138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36" name="Shape 2452"/>
            <p:cNvSpPr/>
            <p:nvPr/>
          </p:nvSpPr>
          <p:spPr>
            <a:xfrm>
              <a:off x="2222059" y="974049"/>
              <a:ext cx="61380" cy="40841"/>
            </a:xfrm>
            <a:custGeom>
              <a:avLst/>
              <a:gdLst/>
              <a:ahLst/>
              <a:cxnLst/>
              <a:rect l="0" t="0" r="0" b="0"/>
              <a:pathLst>
                <a:path w="61380" h="40841">
                  <a:moveTo>
                    <a:pt x="0" y="0"/>
                  </a:moveTo>
                  <a:lnTo>
                    <a:pt x="61380" y="20420"/>
                  </a:lnTo>
                  <a:lnTo>
                    <a:pt x="0" y="40841"/>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37" name="Rectangle 2453"/>
            <p:cNvSpPr/>
            <p:nvPr/>
          </p:nvSpPr>
          <p:spPr>
            <a:xfrm>
              <a:off x="320692" y="748035"/>
              <a:ext cx="552119" cy="137765"/>
            </a:xfrm>
            <a:prstGeom prst="rect">
              <a:avLst/>
            </a:prstGeom>
            <a:ln>
              <a:noFill/>
            </a:ln>
          </p:spPr>
          <p:txBody>
            <a:bodyPr vert="horz" lIns="0" tIns="0" rIns="0" bIns="0" rtlCol="0">
              <a:noAutofit/>
            </a:bodyPr>
            <a:lstStyle/>
            <a:p>
              <a:pPr>
                <a:lnSpc>
                  <a:spcPct val="107000"/>
                </a:lnSpc>
                <a:spcAft>
                  <a:spcPts val="800"/>
                </a:spcAft>
              </a:pPr>
              <a:r>
                <a:rPr lang="zh-TW" altLang="en-US" sz="800" kern="100">
                  <a:solidFill>
                    <a:srgbClr val="000000"/>
                  </a:solidFill>
                  <a:latin typeface="Calibri" panose="020F0502020204030204" pitchFamily="34" charset="0"/>
                  <a:ea typeface="標楷體" panose="03000509000000000000" pitchFamily="65" charset="-120"/>
                  <a:cs typeface="標楷體" panose="03000509000000000000" pitchFamily="65" charset="-120"/>
                </a:rPr>
                <a:t>睡眠週期</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38" name="Rectangle 2454"/>
            <p:cNvSpPr/>
            <p:nvPr/>
          </p:nvSpPr>
          <p:spPr>
            <a:xfrm>
              <a:off x="735819" y="726675"/>
              <a:ext cx="45965" cy="181023"/>
            </a:xfrm>
            <a:prstGeom prst="rect">
              <a:avLst/>
            </a:prstGeom>
            <a:ln>
              <a:noFill/>
            </a:ln>
          </p:spPr>
          <p:txBody>
            <a:bodyPr vert="horz" lIns="0" tIns="0" rIns="0" bIns="0" rtlCol="0">
              <a:noAutofit/>
            </a:bodyPr>
            <a:lstStyle/>
            <a:p>
              <a:pPr>
                <a:lnSpc>
                  <a:spcPct val="107000"/>
                </a:lnSpc>
                <a:spcAft>
                  <a:spcPts val="800"/>
                </a:spcAft>
              </a:pPr>
              <a:r>
                <a:rPr lang="en-US" sz="800"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39" name="Rectangle 2455"/>
            <p:cNvSpPr/>
            <p:nvPr/>
          </p:nvSpPr>
          <p:spPr>
            <a:xfrm>
              <a:off x="770379" y="748035"/>
              <a:ext cx="138030" cy="137765"/>
            </a:xfrm>
            <a:prstGeom prst="rect">
              <a:avLst/>
            </a:prstGeom>
            <a:ln>
              <a:noFill/>
            </a:ln>
          </p:spPr>
          <p:txBody>
            <a:bodyPr vert="horz" lIns="0" tIns="0" rIns="0" bIns="0" rtlCol="0">
              <a:noAutofit/>
            </a:bodyPr>
            <a:lstStyle/>
            <a:p>
              <a:pPr>
                <a:lnSpc>
                  <a:spcPct val="107000"/>
                </a:lnSpc>
                <a:spcAft>
                  <a:spcPts val="800"/>
                </a:spcAft>
              </a:pPr>
              <a:r>
                <a:rPr lang="zh-TW" altLang="en-US" sz="800" kern="100">
                  <a:solidFill>
                    <a:srgbClr val="000000"/>
                  </a:solidFill>
                  <a:latin typeface="Calibri" panose="020F0502020204030204" pitchFamily="34" charset="0"/>
                  <a:ea typeface="標楷體" panose="03000509000000000000" pitchFamily="65" charset="-120"/>
                  <a:cs typeface="標楷體" panose="03000509000000000000" pitchFamily="65" charset="-120"/>
                </a:rPr>
                <a:t>一</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0" name="Rectangle 2456"/>
            <p:cNvSpPr/>
            <p:nvPr/>
          </p:nvSpPr>
          <p:spPr>
            <a:xfrm>
              <a:off x="874161" y="726675"/>
              <a:ext cx="45965" cy="181023"/>
            </a:xfrm>
            <a:prstGeom prst="rect">
              <a:avLst/>
            </a:prstGeom>
            <a:ln>
              <a:noFill/>
            </a:ln>
          </p:spPr>
          <p:txBody>
            <a:bodyPr vert="horz" lIns="0" tIns="0" rIns="0" bIns="0" rtlCol="0">
              <a:noAutofit/>
            </a:bodyPr>
            <a:lstStyle/>
            <a:p>
              <a:pPr>
                <a:lnSpc>
                  <a:spcPct val="107000"/>
                </a:lnSpc>
                <a:spcAft>
                  <a:spcPts val="800"/>
                </a:spcAft>
              </a:pPr>
              <a:r>
                <a:rPr lang="en-US" sz="800"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1" name="Rectangle 2457"/>
            <p:cNvSpPr/>
            <p:nvPr/>
          </p:nvSpPr>
          <p:spPr>
            <a:xfrm>
              <a:off x="1441432" y="748035"/>
              <a:ext cx="552119" cy="137765"/>
            </a:xfrm>
            <a:prstGeom prst="rect">
              <a:avLst/>
            </a:prstGeom>
            <a:ln>
              <a:noFill/>
            </a:ln>
          </p:spPr>
          <p:txBody>
            <a:bodyPr vert="horz" lIns="0" tIns="0" rIns="0" bIns="0" rtlCol="0">
              <a:noAutofit/>
            </a:bodyPr>
            <a:lstStyle/>
            <a:p>
              <a:pPr>
                <a:lnSpc>
                  <a:spcPct val="107000"/>
                </a:lnSpc>
                <a:spcAft>
                  <a:spcPts val="800"/>
                </a:spcAft>
              </a:pPr>
              <a:r>
                <a:rPr lang="zh-TW" altLang="en-US" sz="800" kern="100">
                  <a:solidFill>
                    <a:srgbClr val="000000"/>
                  </a:solidFill>
                  <a:latin typeface="Calibri" panose="020F0502020204030204" pitchFamily="34" charset="0"/>
                  <a:ea typeface="標楷體" panose="03000509000000000000" pitchFamily="65" charset="-120"/>
                  <a:cs typeface="標楷體" panose="03000509000000000000" pitchFamily="65" charset="-120"/>
                </a:rPr>
                <a:t>睡眠週期</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2" name="Rectangle 2458"/>
            <p:cNvSpPr/>
            <p:nvPr/>
          </p:nvSpPr>
          <p:spPr>
            <a:xfrm>
              <a:off x="1856559" y="726675"/>
              <a:ext cx="45965" cy="181023"/>
            </a:xfrm>
            <a:prstGeom prst="rect">
              <a:avLst/>
            </a:prstGeom>
            <a:ln>
              <a:noFill/>
            </a:ln>
          </p:spPr>
          <p:txBody>
            <a:bodyPr vert="horz" lIns="0" tIns="0" rIns="0" bIns="0" rtlCol="0">
              <a:noAutofit/>
            </a:bodyPr>
            <a:lstStyle/>
            <a:p>
              <a:pPr>
                <a:lnSpc>
                  <a:spcPct val="107000"/>
                </a:lnSpc>
                <a:spcAft>
                  <a:spcPts val="800"/>
                </a:spcAft>
              </a:pPr>
              <a:r>
                <a:rPr lang="en-US" sz="800"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3" name="Rectangle 2459"/>
            <p:cNvSpPr/>
            <p:nvPr/>
          </p:nvSpPr>
          <p:spPr>
            <a:xfrm>
              <a:off x="1891119" y="748035"/>
              <a:ext cx="138030" cy="137765"/>
            </a:xfrm>
            <a:prstGeom prst="rect">
              <a:avLst/>
            </a:prstGeom>
            <a:ln>
              <a:noFill/>
            </a:ln>
          </p:spPr>
          <p:txBody>
            <a:bodyPr vert="horz" lIns="0" tIns="0" rIns="0" bIns="0" rtlCol="0">
              <a:noAutofit/>
            </a:bodyPr>
            <a:lstStyle/>
            <a:p>
              <a:pPr>
                <a:lnSpc>
                  <a:spcPct val="107000"/>
                </a:lnSpc>
                <a:spcAft>
                  <a:spcPts val="800"/>
                </a:spcAft>
              </a:pPr>
              <a:r>
                <a:rPr lang="zh-TW" altLang="en-US" sz="800" kern="100">
                  <a:solidFill>
                    <a:srgbClr val="000000"/>
                  </a:solidFill>
                  <a:latin typeface="Calibri" panose="020F0502020204030204" pitchFamily="34" charset="0"/>
                  <a:ea typeface="標楷體" panose="03000509000000000000" pitchFamily="65" charset="-120"/>
                  <a:cs typeface="標楷體" panose="03000509000000000000" pitchFamily="65" charset="-120"/>
                </a:rPr>
                <a:t>二</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4" name="Rectangle 2460"/>
            <p:cNvSpPr/>
            <p:nvPr/>
          </p:nvSpPr>
          <p:spPr>
            <a:xfrm>
              <a:off x="1994901" y="726675"/>
              <a:ext cx="45965" cy="181023"/>
            </a:xfrm>
            <a:prstGeom prst="rect">
              <a:avLst/>
            </a:prstGeom>
            <a:ln>
              <a:noFill/>
            </a:ln>
          </p:spPr>
          <p:txBody>
            <a:bodyPr vert="horz" lIns="0" tIns="0" rIns="0" bIns="0" rtlCol="0">
              <a:noAutofit/>
            </a:bodyPr>
            <a:lstStyle/>
            <a:p>
              <a:pPr>
                <a:lnSpc>
                  <a:spcPct val="107000"/>
                </a:lnSpc>
                <a:spcAft>
                  <a:spcPts val="800"/>
                </a:spcAft>
              </a:pPr>
              <a:r>
                <a:rPr lang="en-US" sz="800"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5" name="Rectangle 2461"/>
            <p:cNvSpPr/>
            <p:nvPr/>
          </p:nvSpPr>
          <p:spPr>
            <a:xfrm>
              <a:off x="3285843" y="748035"/>
              <a:ext cx="552119" cy="137765"/>
            </a:xfrm>
            <a:prstGeom prst="rect">
              <a:avLst/>
            </a:prstGeom>
            <a:ln>
              <a:noFill/>
            </a:ln>
          </p:spPr>
          <p:txBody>
            <a:bodyPr vert="horz" lIns="0" tIns="0" rIns="0" bIns="0" rtlCol="0">
              <a:noAutofit/>
            </a:bodyPr>
            <a:lstStyle/>
            <a:p>
              <a:pPr>
                <a:lnSpc>
                  <a:spcPct val="107000"/>
                </a:lnSpc>
                <a:spcAft>
                  <a:spcPts val="800"/>
                </a:spcAft>
              </a:pPr>
              <a:r>
                <a:rPr lang="zh-TW" altLang="en-US" sz="1400" kern="100" dirty="0">
                  <a:solidFill>
                    <a:srgbClr val="000000"/>
                  </a:solidFill>
                  <a:latin typeface="Calibri" panose="020F0502020204030204" pitchFamily="34" charset="0"/>
                  <a:ea typeface="標楷體" panose="03000509000000000000" pitchFamily="65" charset="-120"/>
                  <a:cs typeface="標楷體" panose="03000509000000000000" pitchFamily="65" charset="-120"/>
                </a:rPr>
                <a:t>睡眠週期</a:t>
              </a:r>
              <a:endParaRPr lang="zh-TW" altLang="en-US" sz="14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6" name="Rectangle 25554"/>
            <p:cNvSpPr/>
            <p:nvPr/>
          </p:nvSpPr>
          <p:spPr>
            <a:xfrm>
              <a:off x="3700970" y="726675"/>
              <a:ext cx="45965" cy="181023"/>
            </a:xfrm>
            <a:prstGeom prst="rect">
              <a:avLst/>
            </a:prstGeom>
            <a:ln>
              <a:noFill/>
            </a:ln>
          </p:spPr>
          <p:txBody>
            <a:bodyPr vert="horz" lIns="0" tIns="0" rIns="0" bIns="0" rtlCol="0">
              <a:noAutofit/>
            </a:bodyPr>
            <a:lstStyle/>
            <a:p>
              <a:pPr>
                <a:lnSpc>
                  <a:spcPct val="107000"/>
                </a:lnSpc>
                <a:spcAft>
                  <a:spcPts val="800"/>
                </a:spcAft>
              </a:pPr>
              <a:r>
                <a:rPr lang="en-US" sz="800"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7" name="Rectangle 25555"/>
            <p:cNvSpPr/>
            <p:nvPr/>
          </p:nvSpPr>
          <p:spPr>
            <a:xfrm>
              <a:off x="3810460" y="726675"/>
              <a:ext cx="45965" cy="181023"/>
            </a:xfrm>
            <a:prstGeom prst="rect">
              <a:avLst/>
            </a:prstGeom>
            <a:ln>
              <a:noFill/>
            </a:ln>
          </p:spPr>
          <p:txBody>
            <a:bodyPr vert="horz" lIns="0" tIns="0" rIns="0" bIns="0" rtlCol="0">
              <a:noAutofit/>
            </a:bodyPr>
            <a:lstStyle/>
            <a:p>
              <a:pPr>
                <a:lnSpc>
                  <a:spcPct val="107000"/>
                </a:lnSpc>
                <a:spcAft>
                  <a:spcPts val="800"/>
                </a:spcAft>
              </a:pPr>
              <a:r>
                <a:rPr lang="en-US" sz="800"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8" name="Rectangle 25556"/>
            <p:cNvSpPr/>
            <p:nvPr/>
          </p:nvSpPr>
          <p:spPr>
            <a:xfrm>
              <a:off x="3735530" y="726675"/>
              <a:ext cx="99681" cy="181023"/>
            </a:xfrm>
            <a:prstGeom prst="rect">
              <a:avLst/>
            </a:prstGeom>
            <a:ln>
              <a:noFill/>
            </a:ln>
          </p:spPr>
          <p:txBody>
            <a:bodyPr vert="horz" lIns="0" tIns="0" rIns="0" bIns="0" rtlCol="0">
              <a:noAutofit/>
            </a:bodyPr>
            <a:lstStyle/>
            <a:p>
              <a:pPr>
                <a:lnSpc>
                  <a:spcPct val="107000"/>
                </a:lnSpc>
                <a:spcAft>
                  <a:spcPts val="800"/>
                </a:spcAft>
              </a:pPr>
              <a:r>
                <a:rPr lang="en-US" sz="800"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N</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9" name="Shape 2463"/>
            <p:cNvSpPr/>
            <p:nvPr/>
          </p:nvSpPr>
          <p:spPr>
            <a:xfrm>
              <a:off x="1148721" y="749788"/>
              <a:ext cx="0" cy="377510"/>
            </a:xfrm>
            <a:custGeom>
              <a:avLst/>
              <a:gdLst/>
              <a:ahLst/>
              <a:cxnLst/>
              <a:rect l="0" t="0" r="0" b="0"/>
              <a:pathLst>
                <a:path h="377510">
                  <a:moveTo>
                    <a:pt x="0" y="0"/>
                  </a:moveTo>
                  <a:lnTo>
                    <a:pt x="0" y="377510"/>
                  </a:lnTo>
                </a:path>
              </a:pathLst>
            </a:custGeom>
            <a:ln w="1776"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50" name="Shape 2464"/>
            <p:cNvSpPr/>
            <p:nvPr/>
          </p:nvSpPr>
          <p:spPr>
            <a:xfrm>
              <a:off x="2283433" y="749788"/>
              <a:ext cx="0" cy="398485"/>
            </a:xfrm>
            <a:custGeom>
              <a:avLst/>
              <a:gdLst/>
              <a:ahLst/>
              <a:cxnLst/>
              <a:rect l="0" t="0" r="0" b="0"/>
              <a:pathLst>
                <a:path h="398485">
                  <a:moveTo>
                    <a:pt x="0" y="0"/>
                  </a:moveTo>
                  <a:lnTo>
                    <a:pt x="0" y="398485"/>
                  </a:lnTo>
                </a:path>
              </a:pathLst>
            </a:custGeom>
            <a:ln w="1776"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51" name="Shape 2465"/>
            <p:cNvSpPr/>
            <p:nvPr/>
          </p:nvSpPr>
          <p:spPr>
            <a:xfrm>
              <a:off x="2997881" y="749788"/>
              <a:ext cx="0" cy="398485"/>
            </a:xfrm>
            <a:custGeom>
              <a:avLst/>
              <a:gdLst/>
              <a:ahLst/>
              <a:cxnLst/>
              <a:rect l="0" t="0" r="0" b="0"/>
              <a:pathLst>
                <a:path h="398485">
                  <a:moveTo>
                    <a:pt x="0" y="0"/>
                  </a:moveTo>
                  <a:lnTo>
                    <a:pt x="0" y="398485"/>
                  </a:lnTo>
                </a:path>
              </a:pathLst>
            </a:custGeom>
            <a:ln w="1776"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52" name="Rectangle 2466"/>
            <p:cNvSpPr/>
            <p:nvPr/>
          </p:nvSpPr>
          <p:spPr>
            <a:xfrm>
              <a:off x="2486195" y="903834"/>
              <a:ext cx="443671" cy="258607"/>
            </a:xfrm>
            <a:prstGeom prst="rect">
              <a:avLst/>
            </a:prstGeom>
            <a:ln>
              <a:noFill/>
            </a:ln>
          </p:spPr>
          <p:txBody>
            <a:bodyPr vert="horz" lIns="0" tIns="0" rIns="0" bIns="0" rtlCol="0">
              <a:noAutofit/>
            </a:bodyPr>
            <a:lstStyle/>
            <a:p>
              <a:pPr>
                <a:lnSpc>
                  <a:spcPct val="107000"/>
                </a:lnSpc>
                <a:spcAft>
                  <a:spcPts val="800"/>
                </a:spcAft>
              </a:pPr>
              <a:r>
                <a:rPr lang="en-US" sz="1150"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 . . .</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3" name="Shape 2467"/>
            <p:cNvSpPr/>
            <p:nvPr/>
          </p:nvSpPr>
          <p:spPr>
            <a:xfrm>
              <a:off x="0" y="1434903"/>
              <a:ext cx="4139598" cy="0"/>
            </a:xfrm>
            <a:custGeom>
              <a:avLst/>
              <a:gdLst/>
              <a:ahLst/>
              <a:cxnLst/>
              <a:rect l="0" t="0" r="0" b="0"/>
              <a:pathLst>
                <a:path w="4139598">
                  <a:moveTo>
                    <a:pt x="0" y="0"/>
                  </a:moveTo>
                  <a:lnTo>
                    <a:pt x="4139598" y="0"/>
                  </a:lnTo>
                </a:path>
              </a:pathLst>
            </a:custGeom>
            <a:ln w="1776"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54" name="Shape 2468"/>
            <p:cNvSpPr/>
            <p:nvPr/>
          </p:nvSpPr>
          <p:spPr>
            <a:xfrm>
              <a:off x="827925" y="1232167"/>
              <a:ext cx="319401" cy="201337"/>
            </a:xfrm>
            <a:custGeom>
              <a:avLst/>
              <a:gdLst/>
              <a:ahLst/>
              <a:cxnLst/>
              <a:rect l="0" t="0" r="0" b="0"/>
              <a:pathLst>
                <a:path w="319401" h="201337">
                  <a:moveTo>
                    <a:pt x="0" y="0"/>
                  </a:moveTo>
                  <a:lnTo>
                    <a:pt x="319401" y="0"/>
                  </a:lnTo>
                  <a:lnTo>
                    <a:pt x="319401" y="201337"/>
                  </a:lnTo>
                  <a:lnTo>
                    <a:pt x="0" y="201337"/>
                  </a:lnTo>
                  <a:close/>
                </a:path>
              </a:pathLst>
            </a:custGeom>
            <a:ln w="1776"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55" name="Shape 2469"/>
            <p:cNvSpPr/>
            <p:nvPr/>
          </p:nvSpPr>
          <p:spPr>
            <a:xfrm>
              <a:off x="1962640" y="1232167"/>
              <a:ext cx="317300" cy="201337"/>
            </a:xfrm>
            <a:custGeom>
              <a:avLst/>
              <a:gdLst/>
              <a:ahLst/>
              <a:cxnLst/>
              <a:rect l="0" t="0" r="0" b="0"/>
              <a:pathLst>
                <a:path w="317300" h="201337">
                  <a:moveTo>
                    <a:pt x="0" y="0"/>
                  </a:moveTo>
                  <a:lnTo>
                    <a:pt x="317300" y="0"/>
                  </a:lnTo>
                  <a:lnTo>
                    <a:pt x="317300" y="201337"/>
                  </a:lnTo>
                  <a:lnTo>
                    <a:pt x="0" y="201337"/>
                  </a:lnTo>
                  <a:close/>
                </a:path>
              </a:pathLst>
            </a:custGeom>
            <a:ln w="1776"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56" name="Shape 2470"/>
            <p:cNvSpPr/>
            <p:nvPr/>
          </p:nvSpPr>
          <p:spPr>
            <a:xfrm>
              <a:off x="3818102" y="1234260"/>
              <a:ext cx="321503" cy="199245"/>
            </a:xfrm>
            <a:custGeom>
              <a:avLst/>
              <a:gdLst/>
              <a:ahLst/>
              <a:cxnLst/>
              <a:rect l="0" t="0" r="0" b="0"/>
              <a:pathLst>
                <a:path w="321503" h="199245">
                  <a:moveTo>
                    <a:pt x="0" y="0"/>
                  </a:moveTo>
                  <a:lnTo>
                    <a:pt x="321503" y="0"/>
                  </a:lnTo>
                  <a:lnTo>
                    <a:pt x="321503" y="199245"/>
                  </a:lnTo>
                  <a:lnTo>
                    <a:pt x="0" y="199245"/>
                  </a:lnTo>
                  <a:close/>
                </a:path>
              </a:pathLst>
            </a:custGeom>
            <a:ln w="1776"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57" name="Shape 2471"/>
            <p:cNvSpPr/>
            <p:nvPr/>
          </p:nvSpPr>
          <p:spPr>
            <a:xfrm>
              <a:off x="61875" y="1353807"/>
              <a:ext cx="709784" cy="0"/>
            </a:xfrm>
            <a:custGeom>
              <a:avLst/>
              <a:gdLst/>
              <a:ahLst/>
              <a:cxnLst/>
              <a:rect l="0" t="0" r="0" b="0"/>
              <a:pathLst>
                <a:path w="709784">
                  <a:moveTo>
                    <a:pt x="0" y="0"/>
                  </a:moveTo>
                  <a:lnTo>
                    <a:pt x="709784" y="0"/>
                  </a:lnTo>
                </a:path>
              </a:pathLst>
            </a:custGeom>
            <a:ln w="1776" cap="rnd">
              <a:custDash>
                <a:ds d="97874" sp="69910"/>
              </a:custDash>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58" name="Shape 2472"/>
            <p:cNvSpPr/>
            <p:nvPr/>
          </p:nvSpPr>
          <p:spPr>
            <a:xfrm>
              <a:off x="5611" y="1333386"/>
              <a:ext cx="61380" cy="40841"/>
            </a:xfrm>
            <a:custGeom>
              <a:avLst/>
              <a:gdLst/>
              <a:ahLst/>
              <a:cxnLst/>
              <a:rect l="0" t="0" r="0" b="0"/>
              <a:pathLst>
                <a:path w="61380" h="40841">
                  <a:moveTo>
                    <a:pt x="61380" y="0"/>
                  </a:moveTo>
                  <a:lnTo>
                    <a:pt x="61380" y="40841"/>
                  </a:lnTo>
                  <a:lnTo>
                    <a:pt x="0" y="20420"/>
                  </a:lnTo>
                  <a:lnTo>
                    <a:pt x="6138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59" name="Shape 2473"/>
            <p:cNvSpPr/>
            <p:nvPr/>
          </p:nvSpPr>
          <p:spPr>
            <a:xfrm>
              <a:off x="766549" y="1333385"/>
              <a:ext cx="61374" cy="40841"/>
            </a:xfrm>
            <a:custGeom>
              <a:avLst/>
              <a:gdLst/>
              <a:ahLst/>
              <a:cxnLst/>
              <a:rect l="0" t="0" r="0" b="0"/>
              <a:pathLst>
                <a:path w="61374" h="40841">
                  <a:moveTo>
                    <a:pt x="0" y="0"/>
                  </a:moveTo>
                  <a:lnTo>
                    <a:pt x="61374" y="20420"/>
                  </a:lnTo>
                  <a:lnTo>
                    <a:pt x="0" y="40841"/>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60" name="Shape 2474"/>
            <p:cNvSpPr/>
            <p:nvPr/>
          </p:nvSpPr>
          <p:spPr>
            <a:xfrm>
              <a:off x="1196587" y="1353807"/>
              <a:ext cx="709784" cy="0"/>
            </a:xfrm>
            <a:custGeom>
              <a:avLst/>
              <a:gdLst/>
              <a:ahLst/>
              <a:cxnLst/>
              <a:rect l="0" t="0" r="0" b="0"/>
              <a:pathLst>
                <a:path w="709784">
                  <a:moveTo>
                    <a:pt x="0" y="0"/>
                  </a:moveTo>
                  <a:lnTo>
                    <a:pt x="709784" y="0"/>
                  </a:lnTo>
                </a:path>
              </a:pathLst>
            </a:custGeom>
            <a:ln w="1776" cap="rnd">
              <a:custDash>
                <a:ds d="97874" sp="69910"/>
              </a:custDash>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61" name="Shape 2475"/>
            <p:cNvSpPr/>
            <p:nvPr/>
          </p:nvSpPr>
          <p:spPr>
            <a:xfrm>
              <a:off x="1140325" y="1333386"/>
              <a:ext cx="61374" cy="40841"/>
            </a:xfrm>
            <a:custGeom>
              <a:avLst/>
              <a:gdLst/>
              <a:ahLst/>
              <a:cxnLst/>
              <a:rect l="0" t="0" r="0" b="0"/>
              <a:pathLst>
                <a:path w="61374" h="40841">
                  <a:moveTo>
                    <a:pt x="61374" y="0"/>
                  </a:moveTo>
                  <a:lnTo>
                    <a:pt x="61374" y="40841"/>
                  </a:lnTo>
                  <a:lnTo>
                    <a:pt x="0" y="20420"/>
                  </a:lnTo>
                  <a:lnTo>
                    <a:pt x="61374"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62" name="Shape 2476"/>
            <p:cNvSpPr/>
            <p:nvPr/>
          </p:nvSpPr>
          <p:spPr>
            <a:xfrm>
              <a:off x="1901257" y="1333385"/>
              <a:ext cx="61380" cy="40841"/>
            </a:xfrm>
            <a:custGeom>
              <a:avLst/>
              <a:gdLst/>
              <a:ahLst/>
              <a:cxnLst/>
              <a:rect l="0" t="0" r="0" b="0"/>
              <a:pathLst>
                <a:path w="61380" h="40841">
                  <a:moveTo>
                    <a:pt x="0" y="0"/>
                  </a:moveTo>
                  <a:lnTo>
                    <a:pt x="61380" y="20420"/>
                  </a:lnTo>
                  <a:lnTo>
                    <a:pt x="0" y="40841"/>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63" name="Shape 2477"/>
            <p:cNvSpPr/>
            <p:nvPr/>
          </p:nvSpPr>
          <p:spPr>
            <a:xfrm>
              <a:off x="3052051" y="1353807"/>
              <a:ext cx="709784" cy="0"/>
            </a:xfrm>
            <a:custGeom>
              <a:avLst/>
              <a:gdLst/>
              <a:ahLst/>
              <a:cxnLst/>
              <a:rect l="0" t="0" r="0" b="0"/>
              <a:pathLst>
                <a:path w="709784">
                  <a:moveTo>
                    <a:pt x="0" y="0"/>
                  </a:moveTo>
                  <a:lnTo>
                    <a:pt x="709784" y="0"/>
                  </a:lnTo>
                </a:path>
              </a:pathLst>
            </a:custGeom>
            <a:ln w="1776" cap="rnd">
              <a:custDash>
                <a:ds d="97874" sp="69910"/>
              </a:custDash>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64" name="Shape 2478"/>
            <p:cNvSpPr/>
            <p:nvPr/>
          </p:nvSpPr>
          <p:spPr>
            <a:xfrm>
              <a:off x="2995786" y="1333386"/>
              <a:ext cx="61380" cy="40841"/>
            </a:xfrm>
            <a:custGeom>
              <a:avLst/>
              <a:gdLst/>
              <a:ahLst/>
              <a:cxnLst/>
              <a:rect l="0" t="0" r="0" b="0"/>
              <a:pathLst>
                <a:path w="61380" h="40841">
                  <a:moveTo>
                    <a:pt x="61380" y="0"/>
                  </a:moveTo>
                  <a:lnTo>
                    <a:pt x="61380" y="40841"/>
                  </a:lnTo>
                  <a:lnTo>
                    <a:pt x="0" y="20420"/>
                  </a:lnTo>
                  <a:lnTo>
                    <a:pt x="6138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65" name="Shape 2479"/>
            <p:cNvSpPr/>
            <p:nvPr/>
          </p:nvSpPr>
          <p:spPr>
            <a:xfrm>
              <a:off x="3756724" y="1333385"/>
              <a:ext cx="61380" cy="40841"/>
            </a:xfrm>
            <a:custGeom>
              <a:avLst/>
              <a:gdLst/>
              <a:ahLst/>
              <a:cxnLst/>
              <a:rect l="0" t="0" r="0" b="0"/>
              <a:pathLst>
                <a:path w="61380" h="40841">
                  <a:moveTo>
                    <a:pt x="0" y="0"/>
                  </a:moveTo>
                  <a:lnTo>
                    <a:pt x="61380" y="20420"/>
                  </a:lnTo>
                  <a:lnTo>
                    <a:pt x="0" y="40841"/>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66" name="Rectangle 2480"/>
            <p:cNvSpPr/>
            <p:nvPr/>
          </p:nvSpPr>
          <p:spPr>
            <a:xfrm>
              <a:off x="265130" y="1226218"/>
              <a:ext cx="552119" cy="137765"/>
            </a:xfrm>
            <a:prstGeom prst="rect">
              <a:avLst/>
            </a:prstGeom>
            <a:ln>
              <a:noFill/>
            </a:ln>
          </p:spPr>
          <p:txBody>
            <a:bodyPr vert="horz" lIns="0" tIns="0" rIns="0" bIns="0" rtlCol="0">
              <a:noAutofit/>
            </a:bodyPr>
            <a:lstStyle/>
            <a:p>
              <a:pPr>
                <a:lnSpc>
                  <a:spcPct val="107000"/>
                </a:lnSpc>
                <a:spcAft>
                  <a:spcPts val="800"/>
                </a:spcAft>
              </a:pPr>
              <a:r>
                <a:rPr lang="zh-TW" altLang="en-US" sz="1400" kern="100" dirty="0">
                  <a:solidFill>
                    <a:srgbClr val="000000"/>
                  </a:solidFill>
                  <a:latin typeface="Calibri" panose="020F0502020204030204" pitchFamily="34" charset="0"/>
                  <a:ea typeface="標楷體" panose="03000509000000000000" pitchFamily="65" charset="-120"/>
                  <a:cs typeface="標楷體" panose="03000509000000000000" pitchFamily="65" charset="-120"/>
                </a:rPr>
                <a:t>睡眠時間</a:t>
              </a:r>
              <a:endParaRPr lang="zh-TW" altLang="en-US" sz="14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67" name="Rectangle 2481"/>
            <p:cNvSpPr/>
            <p:nvPr/>
          </p:nvSpPr>
          <p:spPr>
            <a:xfrm>
              <a:off x="680258" y="1204858"/>
              <a:ext cx="172537" cy="181023"/>
            </a:xfrm>
            <a:prstGeom prst="rect">
              <a:avLst/>
            </a:prstGeom>
            <a:ln>
              <a:noFill/>
            </a:ln>
          </p:spPr>
          <p:txBody>
            <a:bodyPr vert="horz" lIns="0" tIns="0" rIns="0" bIns="0" rtlCol="0">
              <a:noAutofit/>
            </a:bodyPr>
            <a:lstStyle/>
            <a:p>
              <a:pPr>
                <a:lnSpc>
                  <a:spcPct val="107000"/>
                </a:lnSpc>
                <a:spcAft>
                  <a:spcPts val="800"/>
                </a:spcAft>
              </a:pPr>
              <a:r>
                <a:rPr lang="en-US" sz="800"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#1</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68" name="Rectangle 2482"/>
            <p:cNvSpPr/>
            <p:nvPr/>
          </p:nvSpPr>
          <p:spPr>
            <a:xfrm>
              <a:off x="1322875" y="1226218"/>
              <a:ext cx="552119" cy="137765"/>
            </a:xfrm>
            <a:prstGeom prst="rect">
              <a:avLst/>
            </a:prstGeom>
            <a:ln>
              <a:noFill/>
            </a:ln>
          </p:spPr>
          <p:txBody>
            <a:bodyPr vert="horz" lIns="0" tIns="0" rIns="0" bIns="0" rtlCol="0">
              <a:noAutofit/>
            </a:bodyPr>
            <a:lstStyle/>
            <a:p>
              <a:pPr>
                <a:lnSpc>
                  <a:spcPct val="107000"/>
                </a:lnSpc>
                <a:spcAft>
                  <a:spcPts val="800"/>
                </a:spcAft>
              </a:pPr>
              <a:r>
                <a:rPr lang="zh-TW" altLang="en-US" sz="800" kern="100">
                  <a:solidFill>
                    <a:srgbClr val="000000"/>
                  </a:solidFill>
                  <a:latin typeface="Calibri" panose="020F0502020204030204" pitchFamily="34" charset="0"/>
                  <a:ea typeface="標楷體" panose="03000509000000000000" pitchFamily="65" charset="-120"/>
                  <a:cs typeface="標楷體" panose="03000509000000000000" pitchFamily="65" charset="-120"/>
                </a:rPr>
                <a:t>睡眠時間</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69" name="Rectangle 2483"/>
            <p:cNvSpPr/>
            <p:nvPr/>
          </p:nvSpPr>
          <p:spPr>
            <a:xfrm>
              <a:off x="1738003" y="1204858"/>
              <a:ext cx="172537" cy="181023"/>
            </a:xfrm>
            <a:prstGeom prst="rect">
              <a:avLst/>
            </a:prstGeom>
            <a:ln>
              <a:noFill/>
            </a:ln>
          </p:spPr>
          <p:txBody>
            <a:bodyPr vert="horz" lIns="0" tIns="0" rIns="0" bIns="0" rtlCol="0">
              <a:noAutofit/>
            </a:bodyPr>
            <a:lstStyle/>
            <a:p>
              <a:pPr>
                <a:lnSpc>
                  <a:spcPct val="107000"/>
                </a:lnSpc>
                <a:spcAft>
                  <a:spcPts val="800"/>
                </a:spcAft>
              </a:pPr>
              <a:r>
                <a:rPr lang="en-US" sz="800"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#2</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70" name="Rectangle 2484"/>
            <p:cNvSpPr/>
            <p:nvPr/>
          </p:nvSpPr>
          <p:spPr>
            <a:xfrm>
              <a:off x="3153587" y="1226218"/>
              <a:ext cx="552119" cy="137765"/>
            </a:xfrm>
            <a:prstGeom prst="rect">
              <a:avLst/>
            </a:prstGeom>
            <a:ln>
              <a:noFill/>
            </a:ln>
          </p:spPr>
          <p:txBody>
            <a:bodyPr vert="horz" lIns="0" tIns="0" rIns="0" bIns="0" rtlCol="0">
              <a:noAutofit/>
            </a:bodyPr>
            <a:lstStyle/>
            <a:p>
              <a:pPr>
                <a:lnSpc>
                  <a:spcPct val="107000"/>
                </a:lnSpc>
                <a:spcAft>
                  <a:spcPts val="800"/>
                </a:spcAft>
              </a:pPr>
              <a:r>
                <a:rPr lang="zh-TW" altLang="en-US" sz="800" kern="100">
                  <a:solidFill>
                    <a:srgbClr val="000000"/>
                  </a:solidFill>
                  <a:latin typeface="Calibri" panose="020F0502020204030204" pitchFamily="34" charset="0"/>
                  <a:ea typeface="標楷體" panose="03000509000000000000" pitchFamily="65" charset="-120"/>
                  <a:cs typeface="標楷體" panose="03000509000000000000" pitchFamily="65" charset="-120"/>
                </a:rPr>
                <a:t>睡眠時間</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71" name="Rectangle 2485"/>
            <p:cNvSpPr/>
            <p:nvPr/>
          </p:nvSpPr>
          <p:spPr>
            <a:xfrm>
              <a:off x="3568714" y="1204858"/>
              <a:ext cx="203203" cy="181023"/>
            </a:xfrm>
            <a:prstGeom prst="rect">
              <a:avLst/>
            </a:prstGeom>
            <a:ln>
              <a:noFill/>
            </a:ln>
          </p:spPr>
          <p:txBody>
            <a:bodyPr vert="horz" lIns="0" tIns="0" rIns="0" bIns="0" rtlCol="0">
              <a:noAutofit/>
            </a:bodyPr>
            <a:lstStyle/>
            <a:p>
              <a:pPr>
                <a:lnSpc>
                  <a:spcPct val="107000"/>
                </a:lnSpc>
                <a:spcAft>
                  <a:spcPts val="800"/>
                </a:spcAft>
              </a:pPr>
              <a:r>
                <a:rPr lang="en-US" sz="800"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#N</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72" name="Rectangle 2486"/>
            <p:cNvSpPr/>
            <p:nvPr/>
          </p:nvSpPr>
          <p:spPr>
            <a:xfrm>
              <a:off x="780200" y="1564622"/>
              <a:ext cx="552119" cy="137764"/>
            </a:xfrm>
            <a:prstGeom prst="rect">
              <a:avLst/>
            </a:prstGeom>
            <a:ln>
              <a:noFill/>
            </a:ln>
          </p:spPr>
          <p:txBody>
            <a:bodyPr vert="horz" lIns="0" tIns="0" rIns="0" bIns="0" rtlCol="0">
              <a:noAutofit/>
            </a:bodyPr>
            <a:lstStyle/>
            <a:p>
              <a:pPr>
                <a:lnSpc>
                  <a:spcPct val="107000"/>
                </a:lnSpc>
                <a:spcAft>
                  <a:spcPts val="800"/>
                </a:spcAft>
              </a:pPr>
              <a:r>
                <a:rPr lang="zh-TW" altLang="en-US" sz="1400" kern="100" dirty="0">
                  <a:solidFill>
                    <a:srgbClr val="000000"/>
                  </a:solidFill>
                  <a:latin typeface="Calibri" panose="020F0502020204030204" pitchFamily="34" charset="0"/>
                  <a:ea typeface="標楷體" panose="03000509000000000000" pitchFamily="65" charset="-120"/>
                  <a:cs typeface="標楷體" panose="03000509000000000000" pitchFamily="65" charset="-120"/>
                </a:rPr>
                <a:t>監聽時間</a:t>
              </a:r>
              <a:endParaRPr lang="zh-TW" altLang="en-US" sz="14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73" name="Shape 2487"/>
            <p:cNvSpPr/>
            <p:nvPr/>
          </p:nvSpPr>
          <p:spPr>
            <a:xfrm>
              <a:off x="875783" y="1475450"/>
              <a:ext cx="213177" cy="0"/>
            </a:xfrm>
            <a:custGeom>
              <a:avLst/>
              <a:gdLst/>
              <a:ahLst/>
              <a:cxnLst/>
              <a:rect l="0" t="0" r="0" b="0"/>
              <a:pathLst>
                <a:path w="213177">
                  <a:moveTo>
                    <a:pt x="0" y="0"/>
                  </a:moveTo>
                  <a:lnTo>
                    <a:pt x="213177" y="0"/>
                  </a:lnTo>
                </a:path>
              </a:pathLst>
            </a:custGeom>
            <a:ln w="1776" cap="rnd">
              <a:custDash>
                <a:ds d="97874" sp="69910"/>
              </a:custDash>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74" name="Shape 2488"/>
            <p:cNvSpPr/>
            <p:nvPr/>
          </p:nvSpPr>
          <p:spPr>
            <a:xfrm>
              <a:off x="819518" y="1455029"/>
              <a:ext cx="61380" cy="40841"/>
            </a:xfrm>
            <a:custGeom>
              <a:avLst/>
              <a:gdLst/>
              <a:ahLst/>
              <a:cxnLst/>
              <a:rect l="0" t="0" r="0" b="0"/>
              <a:pathLst>
                <a:path w="61380" h="40841">
                  <a:moveTo>
                    <a:pt x="61380" y="0"/>
                  </a:moveTo>
                  <a:lnTo>
                    <a:pt x="61380" y="40841"/>
                  </a:lnTo>
                  <a:lnTo>
                    <a:pt x="0" y="20420"/>
                  </a:lnTo>
                  <a:lnTo>
                    <a:pt x="6138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75" name="Shape 2489"/>
            <p:cNvSpPr/>
            <p:nvPr/>
          </p:nvSpPr>
          <p:spPr>
            <a:xfrm>
              <a:off x="1083847" y="1455028"/>
              <a:ext cx="61374" cy="40841"/>
            </a:xfrm>
            <a:custGeom>
              <a:avLst/>
              <a:gdLst/>
              <a:ahLst/>
              <a:cxnLst/>
              <a:rect l="0" t="0" r="0" b="0"/>
              <a:pathLst>
                <a:path w="61374" h="40841">
                  <a:moveTo>
                    <a:pt x="0" y="0"/>
                  </a:moveTo>
                  <a:lnTo>
                    <a:pt x="61374" y="20420"/>
                  </a:lnTo>
                  <a:lnTo>
                    <a:pt x="0" y="40841"/>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76" name="Rectangle 2490"/>
            <p:cNvSpPr/>
            <p:nvPr/>
          </p:nvSpPr>
          <p:spPr>
            <a:xfrm>
              <a:off x="1925357" y="1558930"/>
              <a:ext cx="552119" cy="137764"/>
            </a:xfrm>
            <a:prstGeom prst="rect">
              <a:avLst/>
            </a:prstGeom>
            <a:ln>
              <a:noFill/>
            </a:ln>
          </p:spPr>
          <p:txBody>
            <a:bodyPr vert="horz" lIns="0" tIns="0" rIns="0" bIns="0" rtlCol="0">
              <a:noAutofit/>
            </a:bodyPr>
            <a:lstStyle/>
            <a:p>
              <a:pPr>
                <a:lnSpc>
                  <a:spcPct val="107000"/>
                </a:lnSpc>
                <a:spcAft>
                  <a:spcPts val="800"/>
                </a:spcAft>
              </a:pPr>
              <a:r>
                <a:rPr lang="zh-TW" altLang="en-US" sz="1400" kern="100" dirty="0">
                  <a:solidFill>
                    <a:srgbClr val="000000"/>
                  </a:solidFill>
                  <a:latin typeface="Calibri" panose="020F0502020204030204" pitchFamily="34" charset="0"/>
                  <a:ea typeface="標楷體" panose="03000509000000000000" pitchFamily="65" charset="-120"/>
                  <a:cs typeface="標楷體" panose="03000509000000000000" pitchFamily="65" charset="-120"/>
                </a:rPr>
                <a:t>監聽時間</a:t>
              </a:r>
              <a:endParaRPr lang="zh-TW" altLang="en-US" sz="14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77" name="Shape 2491"/>
            <p:cNvSpPr/>
            <p:nvPr/>
          </p:nvSpPr>
          <p:spPr>
            <a:xfrm>
              <a:off x="2021002" y="1469798"/>
              <a:ext cx="213177" cy="0"/>
            </a:xfrm>
            <a:custGeom>
              <a:avLst/>
              <a:gdLst/>
              <a:ahLst/>
              <a:cxnLst/>
              <a:rect l="0" t="0" r="0" b="0"/>
              <a:pathLst>
                <a:path w="213177">
                  <a:moveTo>
                    <a:pt x="0" y="0"/>
                  </a:moveTo>
                  <a:lnTo>
                    <a:pt x="213177" y="0"/>
                  </a:lnTo>
                </a:path>
              </a:pathLst>
            </a:custGeom>
            <a:ln w="1776" cap="rnd">
              <a:custDash>
                <a:ds d="97874" sp="69910"/>
              </a:custDash>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78" name="Shape 2492"/>
            <p:cNvSpPr/>
            <p:nvPr/>
          </p:nvSpPr>
          <p:spPr>
            <a:xfrm>
              <a:off x="1964740" y="1449381"/>
              <a:ext cx="61380" cy="40835"/>
            </a:xfrm>
            <a:custGeom>
              <a:avLst/>
              <a:gdLst/>
              <a:ahLst/>
              <a:cxnLst/>
              <a:rect l="0" t="0" r="0" b="0"/>
              <a:pathLst>
                <a:path w="61380" h="40835">
                  <a:moveTo>
                    <a:pt x="61380" y="0"/>
                  </a:moveTo>
                  <a:lnTo>
                    <a:pt x="61380" y="40835"/>
                  </a:lnTo>
                  <a:lnTo>
                    <a:pt x="0" y="20415"/>
                  </a:lnTo>
                  <a:lnTo>
                    <a:pt x="6138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79" name="Shape 2493"/>
            <p:cNvSpPr/>
            <p:nvPr/>
          </p:nvSpPr>
          <p:spPr>
            <a:xfrm>
              <a:off x="2229064" y="1449380"/>
              <a:ext cx="61380" cy="40835"/>
            </a:xfrm>
            <a:custGeom>
              <a:avLst/>
              <a:gdLst/>
              <a:ahLst/>
              <a:cxnLst/>
              <a:rect l="0" t="0" r="0" b="0"/>
              <a:pathLst>
                <a:path w="61380" h="40835">
                  <a:moveTo>
                    <a:pt x="0" y="0"/>
                  </a:moveTo>
                  <a:lnTo>
                    <a:pt x="61380" y="20415"/>
                  </a:lnTo>
                  <a:lnTo>
                    <a:pt x="0" y="40835"/>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80" name="Rectangle 2494"/>
            <p:cNvSpPr/>
            <p:nvPr/>
          </p:nvSpPr>
          <p:spPr>
            <a:xfrm>
              <a:off x="3846863" y="1548894"/>
              <a:ext cx="552119" cy="137765"/>
            </a:xfrm>
            <a:prstGeom prst="rect">
              <a:avLst/>
            </a:prstGeom>
            <a:ln>
              <a:noFill/>
            </a:ln>
          </p:spPr>
          <p:txBody>
            <a:bodyPr vert="horz" lIns="0" tIns="0" rIns="0" bIns="0" rtlCol="0">
              <a:noAutofit/>
            </a:bodyPr>
            <a:lstStyle/>
            <a:p>
              <a:pPr>
                <a:lnSpc>
                  <a:spcPct val="107000"/>
                </a:lnSpc>
                <a:spcAft>
                  <a:spcPts val="800"/>
                </a:spcAft>
              </a:pPr>
              <a:r>
                <a:rPr lang="zh-TW" altLang="en-US" sz="800" kern="100" dirty="0">
                  <a:solidFill>
                    <a:srgbClr val="000000"/>
                  </a:solidFill>
                  <a:latin typeface="Calibri" panose="020F0502020204030204" pitchFamily="34" charset="0"/>
                  <a:ea typeface="標楷體" panose="03000509000000000000" pitchFamily="65" charset="-120"/>
                  <a:cs typeface="標楷體" panose="03000509000000000000" pitchFamily="65" charset="-120"/>
                </a:rPr>
                <a:t>監聽時間</a:t>
              </a:r>
              <a:endParaRPr lang="zh-TW" altLang="en-US" sz="11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81" name="Shape 2495"/>
            <p:cNvSpPr/>
            <p:nvPr/>
          </p:nvSpPr>
          <p:spPr>
            <a:xfrm>
              <a:off x="3884170" y="1480285"/>
              <a:ext cx="213177" cy="0"/>
            </a:xfrm>
            <a:custGeom>
              <a:avLst/>
              <a:gdLst/>
              <a:ahLst/>
              <a:cxnLst/>
              <a:rect l="0" t="0" r="0" b="0"/>
              <a:pathLst>
                <a:path w="213177">
                  <a:moveTo>
                    <a:pt x="0" y="0"/>
                  </a:moveTo>
                  <a:lnTo>
                    <a:pt x="213177" y="0"/>
                  </a:lnTo>
                </a:path>
              </a:pathLst>
            </a:custGeom>
            <a:ln w="1776" cap="rnd">
              <a:custDash>
                <a:ds d="97874" sp="69910"/>
              </a:custDash>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82" name="Shape 2496"/>
            <p:cNvSpPr/>
            <p:nvPr/>
          </p:nvSpPr>
          <p:spPr>
            <a:xfrm>
              <a:off x="3827907" y="1459863"/>
              <a:ext cx="61380" cy="40841"/>
            </a:xfrm>
            <a:custGeom>
              <a:avLst/>
              <a:gdLst/>
              <a:ahLst/>
              <a:cxnLst/>
              <a:rect l="0" t="0" r="0" b="0"/>
              <a:pathLst>
                <a:path w="61380" h="40841">
                  <a:moveTo>
                    <a:pt x="61380" y="0"/>
                  </a:moveTo>
                  <a:lnTo>
                    <a:pt x="61380" y="40841"/>
                  </a:lnTo>
                  <a:lnTo>
                    <a:pt x="0" y="20420"/>
                  </a:lnTo>
                  <a:lnTo>
                    <a:pt x="6138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83" name="Shape 2497"/>
            <p:cNvSpPr/>
            <p:nvPr/>
          </p:nvSpPr>
          <p:spPr>
            <a:xfrm>
              <a:off x="4092236" y="1459863"/>
              <a:ext cx="61374" cy="40841"/>
            </a:xfrm>
            <a:custGeom>
              <a:avLst/>
              <a:gdLst/>
              <a:ahLst/>
              <a:cxnLst/>
              <a:rect l="0" t="0" r="0" b="0"/>
              <a:pathLst>
                <a:path w="61374" h="40841">
                  <a:moveTo>
                    <a:pt x="0" y="0"/>
                  </a:moveTo>
                  <a:lnTo>
                    <a:pt x="61374" y="20420"/>
                  </a:lnTo>
                  <a:lnTo>
                    <a:pt x="0" y="40841"/>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84" name="Shape 2498"/>
            <p:cNvSpPr/>
            <p:nvPr/>
          </p:nvSpPr>
          <p:spPr>
            <a:xfrm>
              <a:off x="55520" y="424708"/>
              <a:ext cx="1919722" cy="315942"/>
            </a:xfrm>
            <a:custGeom>
              <a:avLst/>
              <a:gdLst/>
              <a:ahLst/>
              <a:cxnLst/>
              <a:rect l="0" t="0" r="0" b="0"/>
              <a:pathLst>
                <a:path w="1919722" h="315942">
                  <a:moveTo>
                    <a:pt x="1919722" y="0"/>
                  </a:moveTo>
                  <a:lnTo>
                    <a:pt x="0" y="315942"/>
                  </a:lnTo>
                </a:path>
              </a:pathLst>
            </a:custGeom>
            <a:ln w="1776"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85" name="Shape 2499"/>
            <p:cNvSpPr/>
            <p:nvPr/>
          </p:nvSpPr>
          <p:spPr>
            <a:xfrm>
              <a:off x="7" y="719671"/>
              <a:ext cx="63887" cy="40298"/>
            </a:xfrm>
            <a:custGeom>
              <a:avLst/>
              <a:gdLst/>
              <a:ahLst/>
              <a:cxnLst/>
              <a:rect l="0" t="0" r="0" b="0"/>
              <a:pathLst>
                <a:path w="63887" h="40298">
                  <a:moveTo>
                    <a:pt x="57232" y="0"/>
                  </a:moveTo>
                  <a:lnTo>
                    <a:pt x="63887" y="40298"/>
                  </a:lnTo>
                  <a:lnTo>
                    <a:pt x="0" y="30115"/>
                  </a:lnTo>
                  <a:lnTo>
                    <a:pt x="57232"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86" name="Shape 2500"/>
            <p:cNvSpPr/>
            <p:nvPr/>
          </p:nvSpPr>
          <p:spPr>
            <a:xfrm>
              <a:off x="3404138" y="424708"/>
              <a:ext cx="684014" cy="302342"/>
            </a:xfrm>
            <a:custGeom>
              <a:avLst/>
              <a:gdLst/>
              <a:ahLst/>
              <a:cxnLst/>
              <a:rect l="0" t="0" r="0" b="0"/>
              <a:pathLst>
                <a:path w="684014" h="302342">
                  <a:moveTo>
                    <a:pt x="0" y="0"/>
                  </a:moveTo>
                  <a:lnTo>
                    <a:pt x="684014" y="302342"/>
                  </a:lnTo>
                </a:path>
              </a:pathLst>
            </a:custGeom>
            <a:ln w="1776"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87" name="Shape 2501"/>
            <p:cNvSpPr/>
            <p:nvPr/>
          </p:nvSpPr>
          <p:spPr>
            <a:xfrm>
              <a:off x="4075198" y="706314"/>
              <a:ext cx="64409" cy="43471"/>
            </a:xfrm>
            <a:custGeom>
              <a:avLst/>
              <a:gdLst/>
              <a:ahLst/>
              <a:cxnLst/>
              <a:rect l="0" t="0" r="0" b="0"/>
              <a:pathLst>
                <a:path w="64409" h="43471">
                  <a:moveTo>
                    <a:pt x="16568" y="0"/>
                  </a:moveTo>
                  <a:lnTo>
                    <a:pt x="64409" y="43471"/>
                  </a:lnTo>
                  <a:lnTo>
                    <a:pt x="0" y="37340"/>
                  </a:lnTo>
                  <a:lnTo>
                    <a:pt x="16568"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88" name="Shape 2502"/>
            <p:cNvSpPr/>
            <p:nvPr/>
          </p:nvSpPr>
          <p:spPr>
            <a:xfrm>
              <a:off x="367732" y="78655"/>
              <a:ext cx="3582746" cy="346052"/>
            </a:xfrm>
            <a:custGeom>
              <a:avLst/>
              <a:gdLst/>
              <a:ahLst/>
              <a:cxnLst/>
              <a:rect l="0" t="0" r="0" b="0"/>
              <a:pathLst>
                <a:path w="3582746" h="346052">
                  <a:moveTo>
                    <a:pt x="0" y="0"/>
                  </a:moveTo>
                  <a:lnTo>
                    <a:pt x="0" y="346052"/>
                  </a:lnTo>
                  <a:lnTo>
                    <a:pt x="3582746" y="346052"/>
                  </a:lnTo>
                </a:path>
              </a:pathLst>
            </a:custGeom>
            <a:ln w="1776"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89" name="Shape 2503"/>
            <p:cNvSpPr/>
            <p:nvPr/>
          </p:nvSpPr>
          <p:spPr>
            <a:xfrm>
              <a:off x="1365859" y="85648"/>
              <a:ext cx="0" cy="339060"/>
            </a:xfrm>
            <a:custGeom>
              <a:avLst/>
              <a:gdLst/>
              <a:ahLst/>
              <a:cxnLst/>
              <a:rect l="0" t="0" r="0" b="0"/>
              <a:pathLst>
                <a:path h="339060">
                  <a:moveTo>
                    <a:pt x="0" y="339060"/>
                  </a:moveTo>
                  <a:lnTo>
                    <a:pt x="0" y="0"/>
                  </a:lnTo>
                </a:path>
              </a:pathLst>
            </a:custGeom>
            <a:ln w="1776"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90" name="Shape 2504"/>
            <p:cNvSpPr/>
            <p:nvPr/>
          </p:nvSpPr>
          <p:spPr>
            <a:xfrm>
              <a:off x="1996254" y="85648"/>
              <a:ext cx="0" cy="339060"/>
            </a:xfrm>
            <a:custGeom>
              <a:avLst/>
              <a:gdLst/>
              <a:ahLst/>
              <a:cxnLst/>
              <a:rect l="0" t="0" r="0" b="0"/>
              <a:pathLst>
                <a:path h="339060">
                  <a:moveTo>
                    <a:pt x="0" y="339060"/>
                  </a:moveTo>
                  <a:lnTo>
                    <a:pt x="0" y="0"/>
                  </a:lnTo>
                </a:path>
              </a:pathLst>
            </a:custGeom>
            <a:ln w="1776"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91" name="Shape 2505"/>
            <p:cNvSpPr/>
            <p:nvPr/>
          </p:nvSpPr>
          <p:spPr>
            <a:xfrm>
              <a:off x="3404138" y="89144"/>
              <a:ext cx="0" cy="335564"/>
            </a:xfrm>
            <a:custGeom>
              <a:avLst/>
              <a:gdLst/>
              <a:ahLst/>
              <a:cxnLst/>
              <a:rect l="0" t="0" r="0" b="0"/>
              <a:pathLst>
                <a:path h="335564">
                  <a:moveTo>
                    <a:pt x="0" y="335564"/>
                  </a:moveTo>
                  <a:lnTo>
                    <a:pt x="0" y="0"/>
                  </a:lnTo>
                </a:path>
              </a:pathLst>
            </a:custGeom>
            <a:ln w="1776"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92" name="Shape 2506"/>
            <p:cNvSpPr/>
            <p:nvPr/>
          </p:nvSpPr>
          <p:spPr>
            <a:xfrm>
              <a:off x="3950480" y="82152"/>
              <a:ext cx="0" cy="342556"/>
            </a:xfrm>
            <a:custGeom>
              <a:avLst/>
              <a:gdLst/>
              <a:ahLst/>
              <a:cxnLst/>
              <a:rect l="0" t="0" r="0" b="0"/>
              <a:pathLst>
                <a:path h="342556">
                  <a:moveTo>
                    <a:pt x="0" y="342556"/>
                  </a:moveTo>
                  <a:lnTo>
                    <a:pt x="0" y="0"/>
                  </a:lnTo>
                </a:path>
              </a:pathLst>
            </a:custGeom>
            <a:ln w="1776"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93" name="Rectangle 2507"/>
            <p:cNvSpPr/>
            <p:nvPr/>
          </p:nvSpPr>
          <p:spPr>
            <a:xfrm>
              <a:off x="4154694" y="235970"/>
              <a:ext cx="276060" cy="137765"/>
            </a:xfrm>
            <a:prstGeom prst="rect">
              <a:avLst/>
            </a:prstGeom>
            <a:ln>
              <a:noFill/>
            </a:ln>
          </p:spPr>
          <p:txBody>
            <a:bodyPr vert="horz" lIns="0" tIns="0" rIns="0" bIns="0" rtlCol="0">
              <a:noAutofit/>
            </a:bodyPr>
            <a:lstStyle/>
            <a:p>
              <a:pPr>
                <a:lnSpc>
                  <a:spcPct val="107000"/>
                </a:lnSpc>
                <a:spcAft>
                  <a:spcPts val="800"/>
                </a:spcAft>
              </a:pPr>
              <a:r>
                <a:rPr lang="zh-TW" altLang="en-US" sz="800" kern="100">
                  <a:solidFill>
                    <a:srgbClr val="000000"/>
                  </a:solidFill>
                  <a:latin typeface="Calibri" panose="020F0502020204030204" pitchFamily="34" charset="0"/>
                  <a:ea typeface="標楷體" panose="03000509000000000000" pitchFamily="65" charset="-120"/>
                  <a:cs typeface="標楷體" panose="03000509000000000000" pitchFamily="65" charset="-120"/>
                </a:rPr>
                <a:t>時間</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02292607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3756" y="1438368"/>
            <a:ext cx="7814256" cy="4573560"/>
          </a:xfrm>
          <a:prstGeom prst="rect">
            <a:avLst/>
          </a:prstGeom>
        </p:spPr>
        <p:txBody>
          <a:bodyPr wrap="square">
            <a:spAutoFit/>
          </a:bodyPr>
          <a:lstStyle/>
          <a:p>
            <a:pPr marL="342900" indent="-342900" fontAlgn="base">
              <a:lnSpc>
                <a:spcPct val="103000"/>
              </a:lnSpc>
              <a:spcAft>
                <a:spcPts val="95"/>
              </a:spcAft>
              <a:buClr>
                <a:srgbClr val="660000"/>
              </a:buClr>
              <a:buSzPts val="1400"/>
              <a:buFont typeface="Wingdings" panose="05000000000000000000" pitchFamily="2" charset="2"/>
              <a:buChar char=""/>
            </a:pP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省電類別</a:t>
            </a:r>
            <a:r>
              <a:rPr lang="en-US" altLang="zh-TW" sz="2400" b="1"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一</a:t>
            </a:r>
            <a:r>
              <a:rPr lang="en-US" altLang="zh-TW" sz="2400" b="1"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p>
          <a:p>
            <a:pPr marL="742950" lvl="1" indent="-285750" fontAlgn="base">
              <a:lnSpc>
                <a:spcPct val="107000"/>
              </a:lnSpc>
              <a:spcAft>
                <a:spcPts val="5"/>
              </a:spcAft>
              <a:buClr>
                <a:srgbClr val="999966"/>
              </a:buClr>
              <a:buSzPts val="1350"/>
              <a:buFont typeface="Wingdings" panose="05000000000000000000" pitchFamily="2" charset="2"/>
              <a:buChar char=""/>
            </a:pP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適用：到達時間不固定且允許較長延遲的</a:t>
            </a:r>
            <a:r>
              <a:rPr lang="zh-TW" altLang="zh-TW" sz="2400" kern="100" dirty="0">
                <a:solidFill>
                  <a:srgbClr val="00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非即時性</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資料流等資料，如： </a:t>
            </a:r>
            <a:r>
              <a:rPr lang="en-US" altLang="zh-TW" sz="2400" kern="100" dirty="0" err="1">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nrtPS</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或</a:t>
            </a:r>
            <a:r>
              <a:rPr lang="en-US"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BE</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等。</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p>
          <a:p>
            <a:pPr marL="742950" lvl="1" indent="-285750" fontAlgn="base">
              <a:lnSpc>
                <a:spcPct val="107000"/>
              </a:lnSpc>
              <a:buClr>
                <a:srgbClr val="999966"/>
              </a:buClr>
              <a:buSzPts val="1350"/>
              <a:buFont typeface="Wingdings" panose="05000000000000000000" pitchFamily="2" charset="2"/>
              <a:buChar char=""/>
            </a:pP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初始化參數：</a:t>
            </a:r>
            <a:r>
              <a:rPr lang="zh-TW" altLang="zh-TW" sz="2400" kern="100" dirty="0">
                <a:solidFill>
                  <a:srgbClr val="33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初始睡眠時間</a:t>
            </a:r>
            <a:r>
              <a:rPr lang="en-US"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(Initial Sleep Window)</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a:t>
            </a:r>
            <a:r>
              <a:rPr lang="zh-TW" altLang="zh-TW" sz="2400" kern="100" dirty="0">
                <a:solidFill>
                  <a:srgbClr val="33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最大睡眠時間</a:t>
            </a:r>
            <a:r>
              <a:rPr lang="en-US"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endPar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endParaRPr>
          </a:p>
          <a:p>
            <a:pPr marL="917575" marR="363855" indent="-6350" algn="just">
              <a:lnSpc>
                <a:spcPct val="110000"/>
              </a:lnSpc>
              <a:spcAft>
                <a:spcPts val="330"/>
              </a:spcAft>
            </a:pPr>
            <a:r>
              <a:rPr lang="en-US" altLang="zh-TW" sz="2400" kern="100" dirty="0">
                <a:solidFill>
                  <a:srgbClr val="000000"/>
                </a:solidFill>
                <a:latin typeface="標楷體" panose="03000509000000000000" pitchFamily="65" charset="-120"/>
                <a:ea typeface="標楷體" panose="03000509000000000000" pitchFamily="65" charset="-120"/>
                <a:cs typeface="Calibri" panose="020F0502020204030204" pitchFamily="34" charset="0"/>
              </a:rPr>
              <a:t>Maximum Sleep Window) </a:t>
            </a:r>
            <a:endParaRPr lang="zh-TW" altLang="zh-TW" sz="2400" kern="100" dirty="0">
              <a:solidFill>
                <a:srgbClr val="000000"/>
              </a:solidFill>
              <a:latin typeface="標楷體" panose="03000509000000000000" pitchFamily="65" charset="-120"/>
              <a:ea typeface="標楷體" panose="03000509000000000000" pitchFamily="65" charset="-120"/>
              <a:cs typeface="Calibri" panose="020F0502020204030204" pitchFamily="34" charset="0"/>
            </a:endParaRPr>
          </a:p>
          <a:p>
            <a:pPr marL="742950" lvl="1" indent="-285750" fontAlgn="base">
              <a:lnSpc>
                <a:spcPct val="107000"/>
              </a:lnSpc>
              <a:spcAft>
                <a:spcPts val="5"/>
              </a:spcAft>
              <a:buClr>
                <a:srgbClr val="999966"/>
              </a:buClr>
              <a:buSzPts val="1350"/>
              <a:buFont typeface="Wingdings" panose="05000000000000000000" pitchFamily="2" charset="2"/>
              <a:buChar char=""/>
            </a:pP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運作方式：</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p>
          <a:p>
            <a:pPr marL="342900" indent="-342900" fontAlgn="base">
              <a:lnSpc>
                <a:spcPct val="112000"/>
              </a:lnSpc>
              <a:spcAft>
                <a:spcPts val="135"/>
              </a:spcAft>
              <a:buClr>
                <a:srgbClr val="660000"/>
              </a:buClr>
              <a:buSzPts val="1400"/>
              <a:buFont typeface="Wingdings" panose="05000000000000000000" pitchFamily="2" charset="2"/>
              <a:buChar char=""/>
            </a:pPr>
            <a:r>
              <a:rPr lang="en-US"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MSS</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在監聽時間</a:t>
            </a:r>
            <a:r>
              <a:rPr lang="zh-TW" altLang="zh-TW" sz="2400" kern="100" dirty="0">
                <a:solidFill>
                  <a:srgbClr val="00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無</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收到</a:t>
            </a:r>
            <a:r>
              <a:rPr lang="en-US"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BS</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通知時，睡眠時間以</a:t>
            </a:r>
            <a:r>
              <a:rPr lang="zh-TW" altLang="zh-TW" sz="2400" kern="100" dirty="0">
                <a:solidFill>
                  <a:srgbClr val="00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兩倍</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方式遞增，以上不斷重覆直到</a:t>
            </a:r>
            <a:r>
              <a:rPr lang="zh-TW" altLang="zh-TW" sz="2400" kern="100" dirty="0">
                <a:solidFill>
                  <a:srgbClr val="00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最大睡眠</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時間</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p>
          <a:p>
            <a:pPr marL="342900" indent="-342900" fontAlgn="base">
              <a:lnSpc>
                <a:spcPct val="112000"/>
              </a:lnSpc>
              <a:spcAft>
                <a:spcPts val="20"/>
              </a:spcAft>
              <a:buClr>
                <a:srgbClr val="660000"/>
              </a:buClr>
              <a:buSzPts val="1400"/>
              <a:buFont typeface="Wingdings" panose="05000000000000000000" pitchFamily="2" charset="2"/>
              <a:buChar char=""/>
            </a:pPr>
            <a:r>
              <a:rPr lang="en-US"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MSS</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在監聽時間</a:t>
            </a:r>
            <a:r>
              <a:rPr lang="zh-TW" altLang="zh-TW" sz="2400" kern="100" dirty="0">
                <a:solidFill>
                  <a:srgbClr val="00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有</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收到</a:t>
            </a:r>
            <a:r>
              <a:rPr lang="en-US"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BS</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通知時，省電模式</a:t>
            </a:r>
            <a:r>
              <a:rPr lang="zh-TW" altLang="zh-TW" sz="2400" kern="100" dirty="0">
                <a:solidFill>
                  <a:srgbClr val="00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結束</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以將資料傳收直到完畢</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p>
        </p:txBody>
      </p:sp>
    </p:spTree>
    <p:extLst>
      <p:ext uri="{BB962C8B-B14F-4D97-AF65-F5344CB8AC3E}">
        <p14:creationId xmlns:p14="http://schemas.microsoft.com/office/powerpoint/2010/main" val="356173198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690"/>
          <p:cNvGrpSpPr/>
          <p:nvPr/>
        </p:nvGrpSpPr>
        <p:grpSpPr>
          <a:xfrm>
            <a:off x="1033529" y="1300766"/>
            <a:ext cx="7543800" cy="4649274"/>
            <a:chOff x="1" y="0"/>
            <a:chExt cx="5718824" cy="2433411"/>
          </a:xfrm>
        </p:grpSpPr>
        <p:sp>
          <p:nvSpPr>
            <p:cNvPr id="3" name="Shape 2629"/>
            <p:cNvSpPr/>
            <p:nvPr/>
          </p:nvSpPr>
          <p:spPr>
            <a:xfrm>
              <a:off x="442569" y="789286"/>
              <a:ext cx="0" cy="799124"/>
            </a:xfrm>
            <a:custGeom>
              <a:avLst/>
              <a:gdLst/>
              <a:ahLst/>
              <a:cxnLst/>
              <a:rect l="0" t="0" r="0" b="0"/>
              <a:pathLst>
                <a:path h="799124">
                  <a:moveTo>
                    <a:pt x="0" y="0"/>
                  </a:moveTo>
                  <a:lnTo>
                    <a:pt x="0" y="799124"/>
                  </a:lnTo>
                </a:path>
              </a:pathLst>
            </a:custGeom>
            <a:ln w="2000"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4" name="Shape 2630"/>
            <p:cNvSpPr/>
            <p:nvPr/>
          </p:nvSpPr>
          <p:spPr>
            <a:xfrm>
              <a:off x="5097127" y="789286"/>
              <a:ext cx="0" cy="790969"/>
            </a:xfrm>
            <a:custGeom>
              <a:avLst/>
              <a:gdLst/>
              <a:ahLst/>
              <a:cxnLst/>
              <a:rect l="0" t="0" r="0" b="0"/>
              <a:pathLst>
                <a:path h="790969">
                  <a:moveTo>
                    <a:pt x="0" y="0"/>
                  </a:moveTo>
                  <a:lnTo>
                    <a:pt x="0" y="790969"/>
                  </a:lnTo>
                </a:path>
              </a:pathLst>
            </a:custGeom>
            <a:ln w="2000"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5" name="Shape 2631"/>
            <p:cNvSpPr/>
            <p:nvPr/>
          </p:nvSpPr>
          <p:spPr>
            <a:xfrm>
              <a:off x="3876646" y="1058377"/>
              <a:ext cx="1157215" cy="0"/>
            </a:xfrm>
            <a:custGeom>
              <a:avLst/>
              <a:gdLst/>
              <a:ahLst/>
              <a:cxnLst/>
              <a:rect l="0" t="0" r="0" b="0"/>
              <a:pathLst>
                <a:path w="1157215">
                  <a:moveTo>
                    <a:pt x="0" y="0"/>
                  </a:moveTo>
                  <a:lnTo>
                    <a:pt x="1157215" y="0"/>
                  </a:lnTo>
                </a:path>
              </a:pathLst>
            </a:custGeom>
            <a:ln w="2000"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6" name="Shape 2632"/>
            <p:cNvSpPr/>
            <p:nvPr/>
          </p:nvSpPr>
          <p:spPr>
            <a:xfrm>
              <a:off x="3813384" y="1034559"/>
              <a:ext cx="69009" cy="47637"/>
            </a:xfrm>
            <a:custGeom>
              <a:avLst/>
              <a:gdLst/>
              <a:ahLst/>
              <a:cxnLst/>
              <a:rect l="0" t="0" r="0" b="0"/>
              <a:pathLst>
                <a:path w="69009" h="47637">
                  <a:moveTo>
                    <a:pt x="69009" y="0"/>
                  </a:moveTo>
                  <a:lnTo>
                    <a:pt x="69009" y="47637"/>
                  </a:lnTo>
                  <a:lnTo>
                    <a:pt x="0" y="23819"/>
                  </a:lnTo>
                  <a:lnTo>
                    <a:pt x="69009"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7" name="Shape 2633"/>
            <p:cNvSpPr/>
            <p:nvPr/>
          </p:nvSpPr>
          <p:spPr>
            <a:xfrm>
              <a:off x="5028114" y="1034559"/>
              <a:ext cx="69009" cy="47637"/>
            </a:xfrm>
            <a:custGeom>
              <a:avLst/>
              <a:gdLst/>
              <a:ahLst/>
              <a:cxnLst/>
              <a:rect l="0" t="0" r="0" b="0"/>
              <a:pathLst>
                <a:path w="69009" h="47637">
                  <a:moveTo>
                    <a:pt x="0" y="0"/>
                  </a:moveTo>
                  <a:lnTo>
                    <a:pt x="69009" y="23819"/>
                  </a:lnTo>
                  <a:lnTo>
                    <a:pt x="0" y="47637"/>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8" name="Shape 2634"/>
            <p:cNvSpPr/>
            <p:nvPr/>
          </p:nvSpPr>
          <p:spPr>
            <a:xfrm>
              <a:off x="505833" y="1074624"/>
              <a:ext cx="819804" cy="58"/>
            </a:xfrm>
            <a:custGeom>
              <a:avLst/>
              <a:gdLst/>
              <a:ahLst/>
              <a:cxnLst/>
              <a:rect l="0" t="0" r="0" b="0"/>
              <a:pathLst>
                <a:path w="819804" h="58">
                  <a:moveTo>
                    <a:pt x="0" y="58"/>
                  </a:moveTo>
                  <a:lnTo>
                    <a:pt x="819804" y="0"/>
                  </a:lnTo>
                </a:path>
              </a:pathLst>
            </a:custGeom>
            <a:ln w="2000"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9" name="Shape 2635"/>
            <p:cNvSpPr/>
            <p:nvPr/>
          </p:nvSpPr>
          <p:spPr>
            <a:xfrm>
              <a:off x="442570" y="1050863"/>
              <a:ext cx="69015" cy="47637"/>
            </a:xfrm>
            <a:custGeom>
              <a:avLst/>
              <a:gdLst/>
              <a:ahLst/>
              <a:cxnLst/>
              <a:rect l="0" t="0" r="0" b="0"/>
              <a:pathLst>
                <a:path w="69015" h="47637">
                  <a:moveTo>
                    <a:pt x="69009" y="0"/>
                  </a:moveTo>
                  <a:lnTo>
                    <a:pt x="69015" y="47637"/>
                  </a:lnTo>
                  <a:lnTo>
                    <a:pt x="0" y="23825"/>
                  </a:lnTo>
                  <a:lnTo>
                    <a:pt x="69009"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10" name="Shape 2636"/>
            <p:cNvSpPr/>
            <p:nvPr/>
          </p:nvSpPr>
          <p:spPr>
            <a:xfrm>
              <a:off x="1319885" y="1050805"/>
              <a:ext cx="69015" cy="47631"/>
            </a:xfrm>
            <a:custGeom>
              <a:avLst/>
              <a:gdLst/>
              <a:ahLst/>
              <a:cxnLst/>
              <a:rect l="0" t="0" r="0" b="0"/>
              <a:pathLst>
                <a:path w="69015" h="47631">
                  <a:moveTo>
                    <a:pt x="0" y="0"/>
                  </a:moveTo>
                  <a:lnTo>
                    <a:pt x="69015" y="23812"/>
                  </a:lnTo>
                  <a:lnTo>
                    <a:pt x="6" y="47631"/>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11" name="Shape 2637"/>
            <p:cNvSpPr/>
            <p:nvPr/>
          </p:nvSpPr>
          <p:spPr>
            <a:xfrm>
              <a:off x="1452167" y="1074620"/>
              <a:ext cx="1494626" cy="65"/>
            </a:xfrm>
            <a:custGeom>
              <a:avLst/>
              <a:gdLst/>
              <a:ahLst/>
              <a:cxnLst/>
              <a:rect l="0" t="0" r="0" b="0"/>
              <a:pathLst>
                <a:path w="1494626" h="65">
                  <a:moveTo>
                    <a:pt x="0" y="0"/>
                  </a:moveTo>
                  <a:lnTo>
                    <a:pt x="1494626" y="65"/>
                  </a:lnTo>
                </a:path>
              </a:pathLst>
            </a:custGeom>
            <a:ln w="2000"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12" name="Shape 2638"/>
            <p:cNvSpPr/>
            <p:nvPr/>
          </p:nvSpPr>
          <p:spPr>
            <a:xfrm>
              <a:off x="1388902" y="1050800"/>
              <a:ext cx="69015" cy="47637"/>
            </a:xfrm>
            <a:custGeom>
              <a:avLst/>
              <a:gdLst/>
              <a:ahLst/>
              <a:cxnLst/>
              <a:rect l="0" t="0" r="0" b="0"/>
              <a:pathLst>
                <a:path w="69015" h="47637">
                  <a:moveTo>
                    <a:pt x="69015" y="0"/>
                  </a:moveTo>
                  <a:lnTo>
                    <a:pt x="69015" y="47637"/>
                  </a:lnTo>
                  <a:lnTo>
                    <a:pt x="0" y="23819"/>
                  </a:lnTo>
                  <a:lnTo>
                    <a:pt x="69015"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13" name="Shape 2639"/>
            <p:cNvSpPr/>
            <p:nvPr/>
          </p:nvSpPr>
          <p:spPr>
            <a:xfrm>
              <a:off x="2941043" y="1050864"/>
              <a:ext cx="69015" cy="47637"/>
            </a:xfrm>
            <a:custGeom>
              <a:avLst/>
              <a:gdLst/>
              <a:ahLst/>
              <a:cxnLst/>
              <a:rect l="0" t="0" r="0" b="0"/>
              <a:pathLst>
                <a:path w="69015" h="47637">
                  <a:moveTo>
                    <a:pt x="0" y="0"/>
                  </a:moveTo>
                  <a:lnTo>
                    <a:pt x="69015" y="23825"/>
                  </a:lnTo>
                  <a:lnTo>
                    <a:pt x="0" y="47637"/>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14" name="Rectangle 2640"/>
            <p:cNvSpPr/>
            <p:nvPr/>
          </p:nvSpPr>
          <p:spPr>
            <a:xfrm>
              <a:off x="614038" y="787258"/>
              <a:ext cx="620792" cy="160688"/>
            </a:xfrm>
            <a:prstGeom prst="rect">
              <a:avLst/>
            </a:prstGeom>
            <a:ln>
              <a:noFill/>
            </a:ln>
          </p:spPr>
          <p:txBody>
            <a:bodyPr vert="horz" lIns="0" tIns="0" rIns="0" bIns="0" rtlCol="0">
              <a:noAutofit/>
            </a:bodyPr>
            <a:lstStyle/>
            <a:p>
              <a:pPr>
                <a:lnSpc>
                  <a:spcPct val="107000"/>
                </a:lnSpc>
                <a:spcAft>
                  <a:spcPts val="800"/>
                </a:spcAft>
              </a:pPr>
              <a:r>
                <a:rPr lang="zh-TW" altLang="en-US" sz="950" kern="100">
                  <a:solidFill>
                    <a:srgbClr val="000000"/>
                  </a:solidFill>
                  <a:latin typeface="Calibri" panose="020F0502020204030204" pitchFamily="34" charset="0"/>
                  <a:ea typeface="標楷體" panose="03000509000000000000" pitchFamily="65" charset="-120"/>
                  <a:cs typeface="標楷體" panose="03000509000000000000" pitchFamily="65" charset="-120"/>
                </a:rPr>
                <a:t>睡眠週期</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Rectangle 2641"/>
            <p:cNvSpPr/>
            <p:nvPr/>
          </p:nvSpPr>
          <p:spPr>
            <a:xfrm>
              <a:off x="1080799" y="762343"/>
              <a:ext cx="51682" cy="211144"/>
            </a:xfrm>
            <a:prstGeom prst="rect">
              <a:avLst/>
            </a:prstGeom>
            <a:ln>
              <a:noFill/>
            </a:ln>
          </p:spPr>
          <p:txBody>
            <a:bodyPr vert="horz" lIns="0" tIns="0" rIns="0" bIns="0" rtlCol="0">
              <a:noAutofit/>
            </a:bodyPr>
            <a:lstStyle/>
            <a:p>
              <a:pPr>
                <a:lnSpc>
                  <a:spcPct val="107000"/>
                </a:lnSpc>
                <a:spcAft>
                  <a:spcPts val="800"/>
                </a:spcAft>
              </a:pPr>
              <a:r>
                <a:rPr lang="en-US" sz="950"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Rectangle 2642"/>
            <p:cNvSpPr/>
            <p:nvPr/>
          </p:nvSpPr>
          <p:spPr>
            <a:xfrm>
              <a:off x="1119657" y="787258"/>
              <a:ext cx="155198" cy="160688"/>
            </a:xfrm>
            <a:prstGeom prst="rect">
              <a:avLst/>
            </a:prstGeom>
            <a:ln>
              <a:noFill/>
            </a:ln>
          </p:spPr>
          <p:txBody>
            <a:bodyPr vert="horz" lIns="0" tIns="0" rIns="0" bIns="0" rtlCol="0">
              <a:noAutofit/>
            </a:bodyPr>
            <a:lstStyle/>
            <a:p>
              <a:pPr>
                <a:lnSpc>
                  <a:spcPct val="107000"/>
                </a:lnSpc>
                <a:spcAft>
                  <a:spcPts val="800"/>
                </a:spcAft>
              </a:pPr>
              <a:r>
                <a:rPr lang="zh-TW" altLang="en-US" sz="950" kern="100">
                  <a:solidFill>
                    <a:srgbClr val="000000"/>
                  </a:solidFill>
                  <a:latin typeface="Calibri" panose="020F0502020204030204" pitchFamily="34" charset="0"/>
                  <a:ea typeface="標楷體" panose="03000509000000000000" pitchFamily="65" charset="-120"/>
                  <a:cs typeface="標楷體" panose="03000509000000000000" pitchFamily="65" charset="-120"/>
                </a:rPr>
                <a:t>一</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643"/>
            <p:cNvSpPr/>
            <p:nvPr/>
          </p:nvSpPr>
          <p:spPr>
            <a:xfrm>
              <a:off x="1236347" y="762343"/>
              <a:ext cx="51682" cy="211144"/>
            </a:xfrm>
            <a:prstGeom prst="rect">
              <a:avLst/>
            </a:prstGeom>
            <a:ln>
              <a:noFill/>
            </a:ln>
          </p:spPr>
          <p:txBody>
            <a:bodyPr vert="horz" lIns="0" tIns="0" rIns="0" bIns="0" rtlCol="0">
              <a:noAutofit/>
            </a:bodyPr>
            <a:lstStyle/>
            <a:p>
              <a:pPr>
                <a:lnSpc>
                  <a:spcPct val="107000"/>
                </a:lnSpc>
                <a:spcAft>
                  <a:spcPts val="800"/>
                </a:spcAft>
              </a:pPr>
              <a:r>
                <a:rPr lang="en-US" sz="950"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Rectangle 2644"/>
            <p:cNvSpPr/>
            <p:nvPr/>
          </p:nvSpPr>
          <p:spPr>
            <a:xfrm>
              <a:off x="1874175" y="787258"/>
              <a:ext cx="620792" cy="160688"/>
            </a:xfrm>
            <a:prstGeom prst="rect">
              <a:avLst/>
            </a:prstGeom>
            <a:ln>
              <a:noFill/>
            </a:ln>
          </p:spPr>
          <p:txBody>
            <a:bodyPr vert="horz" lIns="0" tIns="0" rIns="0" bIns="0" rtlCol="0">
              <a:noAutofit/>
            </a:bodyPr>
            <a:lstStyle/>
            <a:p>
              <a:pPr>
                <a:lnSpc>
                  <a:spcPct val="107000"/>
                </a:lnSpc>
                <a:spcAft>
                  <a:spcPts val="800"/>
                </a:spcAft>
              </a:pPr>
              <a:r>
                <a:rPr lang="zh-TW" altLang="en-US" sz="950" kern="100">
                  <a:solidFill>
                    <a:srgbClr val="000000"/>
                  </a:solidFill>
                  <a:latin typeface="Calibri" panose="020F0502020204030204" pitchFamily="34" charset="0"/>
                  <a:ea typeface="標楷體" panose="03000509000000000000" pitchFamily="65" charset="-120"/>
                  <a:cs typeface="標楷體" panose="03000509000000000000" pitchFamily="65" charset="-120"/>
                </a:rPr>
                <a:t>睡眠週期</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Rectangle 2645"/>
            <p:cNvSpPr/>
            <p:nvPr/>
          </p:nvSpPr>
          <p:spPr>
            <a:xfrm>
              <a:off x="2340936" y="762343"/>
              <a:ext cx="51682" cy="211144"/>
            </a:xfrm>
            <a:prstGeom prst="rect">
              <a:avLst/>
            </a:prstGeom>
            <a:ln>
              <a:noFill/>
            </a:ln>
          </p:spPr>
          <p:txBody>
            <a:bodyPr vert="horz" lIns="0" tIns="0" rIns="0" bIns="0" rtlCol="0">
              <a:noAutofit/>
            </a:bodyPr>
            <a:lstStyle/>
            <a:p>
              <a:pPr>
                <a:lnSpc>
                  <a:spcPct val="107000"/>
                </a:lnSpc>
                <a:spcAft>
                  <a:spcPts val="800"/>
                </a:spcAft>
              </a:pPr>
              <a:r>
                <a:rPr lang="en-US" sz="950"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Rectangle 2646"/>
            <p:cNvSpPr/>
            <p:nvPr/>
          </p:nvSpPr>
          <p:spPr>
            <a:xfrm>
              <a:off x="2379793" y="787258"/>
              <a:ext cx="155198" cy="160688"/>
            </a:xfrm>
            <a:prstGeom prst="rect">
              <a:avLst/>
            </a:prstGeom>
            <a:ln>
              <a:noFill/>
            </a:ln>
          </p:spPr>
          <p:txBody>
            <a:bodyPr vert="horz" lIns="0" tIns="0" rIns="0" bIns="0" rtlCol="0">
              <a:noAutofit/>
            </a:bodyPr>
            <a:lstStyle/>
            <a:p>
              <a:pPr>
                <a:lnSpc>
                  <a:spcPct val="107000"/>
                </a:lnSpc>
                <a:spcAft>
                  <a:spcPts val="800"/>
                </a:spcAft>
              </a:pPr>
              <a:r>
                <a:rPr lang="zh-TW" altLang="en-US" sz="950" kern="100">
                  <a:solidFill>
                    <a:srgbClr val="000000"/>
                  </a:solidFill>
                  <a:latin typeface="Calibri" panose="020F0502020204030204" pitchFamily="34" charset="0"/>
                  <a:ea typeface="標楷體" panose="03000509000000000000" pitchFamily="65" charset="-120"/>
                  <a:cs typeface="標楷體" panose="03000509000000000000" pitchFamily="65" charset="-120"/>
                </a:rPr>
                <a:t>二</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1" name="Rectangle 2647"/>
            <p:cNvSpPr/>
            <p:nvPr/>
          </p:nvSpPr>
          <p:spPr>
            <a:xfrm>
              <a:off x="2496484" y="762343"/>
              <a:ext cx="51682" cy="211144"/>
            </a:xfrm>
            <a:prstGeom prst="rect">
              <a:avLst/>
            </a:prstGeom>
            <a:ln>
              <a:noFill/>
            </a:ln>
          </p:spPr>
          <p:txBody>
            <a:bodyPr vert="horz" lIns="0" tIns="0" rIns="0" bIns="0" rtlCol="0">
              <a:noAutofit/>
            </a:bodyPr>
            <a:lstStyle/>
            <a:p>
              <a:pPr>
                <a:lnSpc>
                  <a:spcPct val="107000"/>
                </a:lnSpc>
                <a:spcAft>
                  <a:spcPts val="800"/>
                </a:spcAft>
              </a:pPr>
              <a:r>
                <a:rPr lang="en-US" sz="950"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Rectangle 2648"/>
            <p:cNvSpPr/>
            <p:nvPr/>
          </p:nvSpPr>
          <p:spPr>
            <a:xfrm>
              <a:off x="4137031" y="787258"/>
              <a:ext cx="620792" cy="160688"/>
            </a:xfrm>
            <a:prstGeom prst="rect">
              <a:avLst/>
            </a:prstGeom>
            <a:ln>
              <a:noFill/>
            </a:ln>
          </p:spPr>
          <p:txBody>
            <a:bodyPr vert="horz" lIns="0" tIns="0" rIns="0" bIns="0" rtlCol="0">
              <a:noAutofit/>
            </a:bodyPr>
            <a:lstStyle/>
            <a:p>
              <a:pPr>
                <a:lnSpc>
                  <a:spcPct val="107000"/>
                </a:lnSpc>
                <a:spcAft>
                  <a:spcPts val="800"/>
                </a:spcAft>
              </a:pPr>
              <a:r>
                <a:rPr lang="zh-TW" altLang="en-US" sz="950" kern="100">
                  <a:solidFill>
                    <a:srgbClr val="000000"/>
                  </a:solidFill>
                  <a:latin typeface="Calibri" panose="020F0502020204030204" pitchFamily="34" charset="0"/>
                  <a:ea typeface="標楷體" panose="03000509000000000000" pitchFamily="65" charset="-120"/>
                  <a:cs typeface="標楷體" panose="03000509000000000000" pitchFamily="65" charset="-120"/>
                </a:rPr>
                <a:t>睡眠週期</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3" name="Rectangle 28283"/>
            <p:cNvSpPr/>
            <p:nvPr/>
          </p:nvSpPr>
          <p:spPr>
            <a:xfrm>
              <a:off x="4726899" y="762343"/>
              <a:ext cx="51682" cy="211144"/>
            </a:xfrm>
            <a:prstGeom prst="rect">
              <a:avLst/>
            </a:prstGeom>
            <a:ln>
              <a:noFill/>
            </a:ln>
          </p:spPr>
          <p:txBody>
            <a:bodyPr vert="horz" lIns="0" tIns="0" rIns="0" bIns="0" rtlCol="0">
              <a:noAutofit/>
            </a:bodyPr>
            <a:lstStyle/>
            <a:p>
              <a:pPr>
                <a:lnSpc>
                  <a:spcPct val="107000"/>
                </a:lnSpc>
                <a:spcAft>
                  <a:spcPts val="800"/>
                </a:spcAft>
              </a:pPr>
              <a:r>
                <a:rPr lang="en-US" sz="950"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Rectangle 28284"/>
            <p:cNvSpPr/>
            <p:nvPr/>
          </p:nvSpPr>
          <p:spPr>
            <a:xfrm>
              <a:off x="4642649" y="762343"/>
              <a:ext cx="112079" cy="211144"/>
            </a:xfrm>
            <a:prstGeom prst="rect">
              <a:avLst/>
            </a:prstGeom>
            <a:ln>
              <a:noFill/>
            </a:ln>
          </p:spPr>
          <p:txBody>
            <a:bodyPr vert="horz" lIns="0" tIns="0" rIns="0" bIns="0" rtlCol="0">
              <a:noAutofit/>
            </a:bodyPr>
            <a:lstStyle/>
            <a:p>
              <a:pPr>
                <a:lnSpc>
                  <a:spcPct val="107000"/>
                </a:lnSpc>
                <a:spcAft>
                  <a:spcPts val="800"/>
                </a:spcAft>
              </a:pPr>
              <a:r>
                <a:rPr lang="en-US" sz="950"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N</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5" name="Rectangle 28282"/>
            <p:cNvSpPr/>
            <p:nvPr/>
          </p:nvSpPr>
          <p:spPr>
            <a:xfrm>
              <a:off x="4603791" y="762343"/>
              <a:ext cx="51682" cy="211144"/>
            </a:xfrm>
            <a:prstGeom prst="rect">
              <a:avLst/>
            </a:prstGeom>
            <a:ln>
              <a:noFill/>
            </a:ln>
          </p:spPr>
          <p:txBody>
            <a:bodyPr vert="horz" lIns="0" tIns="0" rIns="0" bIns="0" rtlCol="0">
              <a:noAutofit/>
            </a:bodyPr>
            <a:lstStyle/>
            <a:p>
              <a:pPr>
                <a:lnSpc>
                  <a:spcPct val="107000"/>
                </a:lnSpc>
                <a:spcAft>
                  <a:spcPts val="800"/>
                </a:spcAft>
              </a:pPr>
              <a:r>
                <a:rPr lang="en-US" sz="950"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6" name="Shape 2650"/>
            <p:cNvSpPr/>
            <p:nvPr/>
          </p:nvSpPr>
          <p:spPr>
            <a:xfrm>
              <a:off x="1388908" y="800700"/>
              <a:ext cx="0" cy="440335"/>
            </a:xfrm>
            <a:custGeom>
              <a:avLst/>
              <a:gdLst/>
              <a:ahLst/>
              <a:cxnLst/>
              <a:rect l="0" t="0" r="0" b="0"/>
              <a:pathLst>
                <a:path h="440335">
                  <a:moveTo>
                    <a:pt x="0" y="0"/>
                  </a:moveTo>
                  <a:lnTo>
                    <a:pt x="0" y="440335"/>
                  </a:lnTo>
                </a:path>
              </a:pathLst>
            </a:custGeom>
            <a:ln w="2000"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27" name="Shape 2651"/>
            <p:cNvSpPr/>
            <p:nvPr/>
          </p:nvSpPr>
          <p:spPr>
            <a:xfrm>
              <a:off x="3010063" y="789284"/>
              <a:ext cx="0" cy="464795"/>
            </a:xfrm>
            <a:custGeom>
              <a:avLst/>
              <a:gdLst/>
              <a:ahLst/>
              <a:cxnLst/>
              <a:rect l="0" t="0" r="0" b="0"/>
              <a:pathLst>
                <a:path h="464795">
                  <a:moveTo>
                    <a:pt x="0" y="0"/>
                  </a:moveTo>
                  <a:lnTo>
                    <a:pt x="0" y="464795"/>
                  </a:lnTo>
                </a:path>
              </a:pathLst>
            </a:custGeom>
            <a:ln w="2000"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28" name="Rectangle 2652"/>
            <p:cNvSpPr/>
            <p:nvPr/>
          </p:nvSpPr>
          <p:spPr>
            <a:xfrm>
              <a:off x="3215540" y="968978"/>
              <a:ext cx="498858" cy="301636"/>
            </a:xfrm>
            <a:prstGeom prst="rect">
              <a:avLst/>
            </a:prstGeom>
            <a:ln>
              <a:noFill/>
            </a:ln>
          </p:spPr>
          <p:txBody>
            <a:bodyPr vert="horz" lIns="0" tIns="0" rIns="0" bIns="0" rtlCol="0">
              <a:noAutofit/>
            </a:bodyPr>
            <a:lstStyle/>
            <a:p>
              <a:pPr>
                <a:lnSpc>
                  <a:spcPct val="107000"/>
                </a:lnSpc>
                <a:spcAft>
                  <a:spcPts val="800"/>
                </a:spcAft>
              </a:pPr>
              <a:r>
                <a:rPr lang="en-US" sz="1350"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 . . .</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9" name="Shape 2653"/>
            <p:cNvSpPr/>
            <p:nvPr/>
          </p:nvSpPr>
          <p:spPr>
            <a:xfrm>
              <a:off x="442574" y="1588405"/>
              <a:ext cx="4805186" cy="0"/>
            </a:xfrm>
            <a:custGeom>
              <a:avLst/>
              <a:gdLst/>
              <a:ahLst/>
              <a:cxnLst/>
              <a:rect l="0" t="0" r="0" b="0"/>
              <a:pathLst>
                <a:path w="4805186">
                  <a:moveTo>
                    <a:pt x="0" y="0"/>
                  </a:moveTo>
                  <a:lnTo>
                    <a:pt x="4805186" y="0"/>
                  </a:lnTo>
                </a:path>
              </a:pathLst>
            </a:custGeom>
            <a:ln w="2000"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30" name="Shape 2654"/>
            <p:cNvSpPr/>
            <p:nvPr/>
          </p:nvSpPr>
          <p:spPr>
            <a:xfrm>
              <a:off x="5242000" y="1564590"/>
              <a:ext cx="69015" cy="47631"/>
            </a:xfrm>
            <a:custGeom>
              <a:avLst/>
              <a:gdLst/>
              <a:ahLst/>
              <a:cxnLst/>
              <a:rect l="0" t="0" r="0" b="0"/>
              <a:pathLst>
                <a:path w="69015" h="47631">
                  <a:moveTo>
                    <a:pt x="0" y="0"/>
                  </a:moveTo>
                  <a:lnTo>
                    <a:pt x="69015" y="23819"/>
                  </a:lnTo>
                  <a:lnTo>
                    <a:pt x="0" y="47631"/>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31" name="Shape 2655"/>
            <p:cNvSpPr/>
            <p:nvPr/>
          </p:nvSpPr>
          <p:spPr>
            <a:xfrm>
              <a:off x="1019073" y="1351934"/>
              <a:ext cx="359134" cy="234841"/>
            </a:xfrm>
            <a:custGeom>
              <a:avLst/>
              <a:gdLst/>
              <a:ahLst/>
              <a:cxnLst/>
              <a:rect l="0" t="0" r="0" b="0"/>
              <a:pathLst>
                <a:path w="359134" h="234841">
                  <a:moveTo>
                    <a:pt x="0" y="0"/>
                  </a:moveTo>
                  <a:lnTo>
                    <a:pt x="359134" y="0"/>
                  </a:lnTo>
                  <a:lnTo>
                    <a:pt x="359134" y="234841"/>
                  </a:lnTo>
                  <a:lnTo>
                    <a:pt x="0" y="234841"/>
                  </a:lnTo>
                  <a:close/>
                </a:path>
              </a:pathLst>
            </a:custGeom>
            <a:ln w="2000"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32" name="Shape 2656"/>
            <p:cNvSpPr/>
            <p:nvPr/>
          </p:nvSpPr>
          <p:spPr>
            <a:xfrm>
              <a:off x="2649347" y="1351934"/>
              <a:ext cx="356772" cy="234841"/>
            </a:xfrm>
            <a:custGeom>
              <a:avLst/>
              <a:gdLst/>
              <a:ahLst/>
              <a:cxnLst/>
              <a:rect l="0" t="0" r="0" b="0"/>
              <a:pathLst>
                <a:path w="356772" h="234841">
                  <a:moveTo>
                    <a:pt x="0" y="0"/>
                  </a:moveTo>
                  <a:lnTo>
                    <a:pt x="356772" y="0"/>
                  </a:lnTo>
                  <a:lnTo>
                    <a:pt x="356772" y="234841"/>
                  </a:lnTo>
                  <a:lnTo>
                    <a:pt x="0" y="234841"/>
                  </a:lnTo>
                  <a:close/>
                </a:path>
              </a:pathLst>
            </a:custGeom>
            <a:ln w="2000"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33" name="Shape 2657"/>
            <p:cNvSpPr/>
            <p:nvPr/>
          </p:nvSpPr>
          <p:spPr>
            <a:xfrm>
              <a:off x="4735633" y="1354374"/>
              <a:ext cx="361498" cy="232401"/>
            </a:xfrm>
            <a:custGeom>
              <a:avLst/>
              <a:gdLst/>
              <a:ahLst/>
              <a:cxnLst/>
              <a:rect l="0" t="0" r="0" b="0"/>
              <a:pathLst>
                <a:path w="361498" h="232401">
                  <a:moveTo>
                    <a:pt x="0" y="0"/>
                  </a:moveTo>
                  <a:lnTo>
                    <a:pt x="361498" y="0"/>
                  </a:lnTo>
                  <a:lnTo>
                    <a:pt x="361498" y="232401"/>
                  </a:lnTo>
                  <a:lnTo>
                    <a:pt x="0" y="232401"/>
                  </a:lnTo>
                  <a:close/>
                </a:path>
              </a:pathLst>
            </a:custGeom>
            <a:ln w="2000"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34" name="Shape 2658"/>
            <p:cNvSpPr/>
            <p:nvPr/>
          </p:nvSpPr>
          <p:spPr>
            <a:xfrm>
              <a:off x="512132" y="1490858"/>
              <a:ext cx="443678" cy="2589"/>
            </a:xfrm>
            <a:custGeom>
              <a:avLst/>
              <a:gdLst/>
              <a:ahLst/>
              <a:cxnLst/>
              <a:rect l="0" t="0" r="0" b="0"/>
              <a:pathLst>
                <a:path w="443678" h="2589">
                  <a:moveTo>
                    <a:pt x="0" y="2589"/>
                  </a:moveTo>
                  <a:lnTo>
                    <a:pt x="443678" y="0"/>
                  </a:lnTo>
                </a:path>
              </a:pathLst>
            </a:custGeom>
            <a:ln w="2000" cap="rnd">
              <a:custDash>
                <a:ds d="110260" sp="78757"/>
              </a:custDash>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35" name="Shape 2659"/>
            <p:cNvSpPr/>
            <p:nvPr/>
          </p:nvSpPr>
          <p:spPr>
            <a:xfrm>
              <a:off x="448872" y="1469600"/>
              <a:ext cx="69140" cy="47631"/>
            </a:xfrm>
            <a:custGeom>
              <a:avLst/>
              <a:gdLst/>
              <a:ahLst/>
              <a:cxnLst/>
              <a:rect l="0" t="0" r="0" b="0"/>
              <a:pathLst>
                <a:path w="69140" h="47631">
                  <a:moveTo>
                    <a:pt x="68884" y="0"/>
                  </a:moveTo>
                  <a:lnTo>
                    <a:pt x="69140" y="47631"/>
                  </a:lnTo>
                  <a:lnTo>
                    <a:pt x="0" y="24220"/>
                  </a:lnTo>
                  <a:lnTo>
                    <a:pt x="68884"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36" name="Shape 2661"/>
            <p:cNvSpPr/>
            <p:nvPr/>
          </p:nvSpPr>
          <p:spPr>
            <a:xfrm>
              <a:off x="1441468" y="1494262"/>
              <a:ext cx="1144618" cy="8013"/>
            </a:xfrm>
            <a:custGeom>
              <a:avLst/>
              <a:gdLst/>
              <a:ahLst/>
              <a:cxnLst/>
              <a:rect l="0" t="0" r="0" b="0"/>
              <a:pathLst>
                <a:path w="1144618" h="8013">
                  <a:moveTo>
                    <a:pt x="0" y="8013"/>
                  </a:moveTo>
                  <a:lnTo>
                    <a:pt x="1144618" y="0"/>
                  </a:lnTo>
                </a:path>
              </a:pathLst>
            </a:custGeom>
            <a:ln w="2000" cap="rnd">
              <a:custDash>
                <a:ds d="110260" sp="78757"/>
              </a:custDash>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37" name="Shape 2662"/>
            <p:cNvSpPr/>
            <p:nvPr/>
          </p:nvSpPr>
          <p:spPr>
            <a:xfrm>
              <a:off x="1378206" y="1478417"/>
              <a:ext cx="69171" cy="47631"/>
            </a:xfrm>
            <a:custGeom>
              <a:avLst/>
              <a:gdLst/>
              <a:ahLst/>
              <a:cxnLst/>
              <a:rect l="0" t="0" r="0" b="0"/>
              <a:pathLst>
                <a:path w="69171" h="47631">
                  <a:moveTo>
                    <a:pt x="68859" y="0"/>
                  </a:moveTo>
                  <a:lnTo>
                    <a:pt x="69171" y="47631"/>
                  </a:lnTo>
                  <a:lnTo>
                    <a:pt x="0" y="24298"/>
                  </a:lnTo>
                  <a:lnTo>
                    <a:pt x="68859"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38" name="Shape 2663"/>
            <p:cNvSpPr/>
            <p:nvPr/>
          </p:nvSpPr>
          <p:spPr>
            <a:xfrm>
              <a:off x="2580182" y="1470484"/>
              <a:ext cx="69171" cy="47631"/>
            </a:xfrm>
            <a:custGeom>
              <a:avLst/>
              <a:gdLst/>
              <a:ahLst/>
              <a:cxnLst/>
              <a:rect l="0" t="0" r="0" b="0"/>
              <a:pathLst>
                <a:path w="69171" h="47631">
                  <a:moveTo>
                    <a:pt x="0" y="0"/>
                  </a:moveTo>
                  <a:lnTo>
                    <a:pt x="69171" y="23333"/>
                  </a:lnTo>
                  <a:lnTo>
                    <a:pt x="306" y="47631"/>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39" name="Shape 2664"/>
            <p:cNvSpPr/>
            <p:nvPr/>
          </p:nvSpPr>
          <p:spPr>
            <a:xfrm>
              <a:off x="3874284" y="1493817"/>
              <a:ext cx="798080" cy="0"/>
            </a:xfrm>
            <a:custGeom>
              <a:avLst/>
              <a:gdLst/>
              <a:ahLst/>
              <a:cxnLst/>
              <a:rect l="0" t="0" r="0" b="0"/>
              <a:pathLst>
                <a:path w="798080">
                  <a:moveTo>
                    <a:pt x="0" y="0"/>
                  </a:moveTo>
                  <a:lnTo>
                    <a:pt x="798080" y="0"/>
                  </a:lnTo>
                </a:path>
              </a:pathLst>
            </a:custGeom>
            <a:ln w="2000" cap="rnd">
              <a:custDash>
                <a:ds d="110260" sp="78757"/>
              </a:custDash>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40" name="Shape 2665"/>
            <p:cNvSpPr/>
            <p:nvPr/>
          </p:nvSpPr>
          <p:spPr>
            <a:xfrm>
              <a:off x="3811021" y="1470001"/>
              <a:ext cx="69015" cy="47631"/>
            </a:xfrm>
            <a:custGeom>
              <a:avLst/>
              <a:gdLst/>
              <a:ahLst/>
              <a:cxnLst/>
              <a:rect l="0" t="0" r="0" b="0"/>
              <a:pathLst>
                <a:path w="69015" h="47631">
                  <a:moveTo>
                    <a:pt x="69015" y="0"/>
                  </a:moveTo>
                  <a:lnTo>
                    <a:pt x="69015" y="47631"/>
                  </a:lnTo>
                  <a:lnTo>
                    <a:pt x="0" y="23819"/>
                  </a:lnTo>
                  <a:lnTo>
                    <a:pt x="69015"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41" name="Shape 2666"/>
            <p:cNvSpPr/>
            <p:nvPr/>
          </p:nvSpPr>
          <p:spPr>
            <a:xfrm>
              <a:off x="4666618" y="1470000"/>
              <a:ext cx="69009" cy="47631"/>
            </a:xfrm>
            <a:custGeom>
              <a:avLst/>
              <a:gdLst/>
              <a:ahLst/>
              <a:cxnLst/>
              <a:rect l="0" t="0" r="0" b="0"/>
              <a:pathLst>
                <a:path w="69009" h="47631">
                  <a:moveTo>
                    <a:pt x="0" y="0"/>
                  </a:moveTo>
                  <a:lnTo>
                    <a:pt x="69009" y="23819"/>
                  </a:lnTo>
                  <a:lnTo>
                    <a:pt x="0" y="47631"/>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42" name="Rectangle 2667"/>
            <p:cNvSpPr/>
            <p:nvPr/>
          </p:nvSpPr>
          <p:spPr>
            <a:xfrm>
              <a:off x="427367" y="1354307"/>
              <a:ext cx="620791" cy="160687"/>
            </a:xfrm>
            <a:prstGeom prst="rect">
              <a:avLst/>
            </a:prstGeom>
            <a:ln>
              <a:noFill/>
            </a:ln>
          </p:spPr>
          <p:txBody>
            <a:bodyPr vert="horz" lIns="0" tIns="0" rIns="0" bIns="0" rtlCol="0">
              <a:noAutofit/>
            </a:bodyPr>
            <a:lstStyle/>
            <a:p>
              <a:pPr>
                <a:lnSpc>
                  <a:spcPct val="107000"/>
                </a:lnSpc>
                <a:spcAft>
                  <a:spcPts val="800"/>
                </a:spcAft>
              </a:pPr>
              <a:r>
                <a:rPr lang="zh-TW" altLang="en-US" sz="950" kern="100">
                  <a:solidFill>
                    <a:srgbClr val="000000"/>
                  </a:solidFill>
                  <a:latin typeface="Calibri" panose="020F0502020204030204" pitchFamily="34" charset="0"/>
                  <a:ea typeface="標楷體" panose="03000509000000000000" pitchFamily="65" charset="-120"/>
                  <a:cs typeface="標楷體" panose="03000509000000000000" pitchFamily="65" charset="-120"/>
                </a:rPr>
                <a:t>睡眠時間</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3" name="Rectangle 28460"/>
            <p:cNvSpPr/>
            <p:nvPr/>
          </p:nvSpPr>
          <p:spPr>
            <a:xfrm>
              <a:off x="923300" y="1329392"/>
              <a:ext cx="155198" cy="211143"/>
            </a:xfrm>
            <a:prstGeom prst="rect">
              <a:avLst/>
            </a:prstGeom>
            <a:ln>
              <a:noFill/>
            </a:ln>
          </p:spPr>
          <p:txBody>
            <a:bodyPr vert="horz" lIns="0" tIns="0" rIns="0" bIns="0" rtlCol="0">
              <a:noAutofit/>
            </a:bodyPr>
            <a:lstStyle/>
            <a:p>
              <a:pPr>
                <a:lnSpc>
                  <a:spcPct val="107000"/>
                </a:lnSpc>
                <a:spcAft>
                  <a:spcPts val="800"/>
                </a:spcAft>
              </a:pPr>
              <a:r>
                <a:rPr lang="en-US" sz="950" u="sng" kern="100">
                  <a:solidFill>
                    <a:srgbClr val="000000"/>
                  </a:solidFill>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#1</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4" name="Rectangle 28459"/>
            <p:cNvSpPr/>
            <p:nvPr/>
          </p:nvSpPr>
          <p:spPr>
            <a:xfrm>
              <a:off x="894127" y="1329392"/>
              <a:ext cx="38799" cy="211143"/>
            </a:xfrm>
            <a:prstGeom prst="rect">
              <a:avLst/>
            </a:prstGeom>
            <a:ln>
              <a:noFill/>
            </a:ln>
          </p:spPr>
          <p:txBody>
            <a:bodyPr vert="horz" lIns="0" tIns="0" rIns="0" bIns="0" rtlCol="0">
              <a:noAutofit/>
            </a:bodyPr>
            <a:lstStyle/>
            <a:p>
              <a:pPr>
                <a:lnSpc>
                  <a:spcPct val="107000"/>
                </a:lnSpc>
                <a:spcAft>
                  <a:spcPts val="800"/>
                </a:spcAft>
              </a:pPr>
              <a:r>
                <a:rPr lang="zh-TW" altLang="en-US" sz="950" kern="10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5" name="Rectangle 2669"/>
            <p:cNvSpPr/>
            <p:nvPr/>
          </p:nvSpPr>
          <p:spPr>
            <a:xfrm>
              <a:off x="1810962" y="1345004"/>
              <a:ext cx="620792" cy="160688"/>
            </a:xfrm>
            <a:prstGeom prst="rect">
              <a:avLst/>
            </a:prstGeom>
            <a:ln>
              <a:noFill/>
            </a:ln>
          </p:spPr>
          <p:txBody>
            <a:bodyPr vert="horz" lIns="0" tIns="0" rIns="0" bIns="0" rtlCol="0">
              <a:noAutofit/>
            </a:bodyPr>
            <a:lstStyle/>
            <a:p>
              <a:pPr>
                <a:lnSpc>
                  <a:spcPct val="107000"/>
                </a:lnSpc>
                <a:spcAft>
                  <a:spcPts val="800"/>
                </a:spcAft>
              </a:pPr>
              <a:r>
                <a:rPr lang="zh-TW" altLang="en-US" sz="950" kern="100">
                  <a:solidFill>
                    <a:srgbClr val="000000"/>
                  </a:solidFill>
                  <a:latin typeface="Calibri" panose="020F0502020204030204" pitchFamily="34" charset="0"/>
                  <a:ea typeface="標楷體" panose="03000509000000000000" pitchFamily="65" charset="-120"/>
                  <a:cs typeface="標楷體" panose="03000509000000000000" pitchFamily="65" charset="-120"/>
                </a:rPr>
                <a:t>睡眠時間</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6" name="Rectangle 2670"/>
            <p:cNvSpPr/>
            <p:nvPr/>
          </p:nvSpPr>
          <p:spPr>
            <a:xfrm>
              <a:off x="2277723" y="1320089"/>
              <a:ext cx="193997" cy="211144"/>
            </a:xfrm>
            <a:prstGeom prst="rect">
              <a:avLst/>
            </a:prstGeom>
            <a:ln>
              <a:noFill/>
            </a:ln>
          </p:spPr>
          <p:txBody>
            <a:bodyPr vert="horz" lIns="0" tIns="0" rIns="0" bIns="0" rtlCol="0">
              <a:noAutofit/>
            </a:bodyPr>
            <a:lstStyle/>
            <a:p>
              <a:pPr>
                <a:lnSpc>
                  <a:spcPct val="107000"/>
                </a:lnSpc>
                <a:spcAft>
                  <a:spcPts val="800"/>
                </a:spcAft>
              </a:pPr>
              <a:r>
                <a:rPr lang="en-US" sz="950"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#2</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7" name="Rectangle 2671"/>
            <p:cNvSpPr/>
            <p:nvPr/>
          </p:nvSpPr>
          <p:spPr>
            <a:xfrm>
              <a:off x="3988283" y="1345004"/>
              <a:ext cx="620792" cy="160688"/>
            </a:xfrm>
            <a:prstGeom prst="rect">
              <a:avLst/>
            </a:prstGeom>
            <a:ln>
              <a:noFill/>
            </a:ln>
          </p:spPr>
          <p:txBody>
            <a:bodyPr vert="horz" lIns="0" tIns="0" rIns="0" bIns="0" rtlCol="0">
              <a:noAutofit/>
            </a:bodyPr>
            <a:lstStyle/>
            <a:p>
              <a:pPr>
                <a:lnSpc>
                  <a:spcPct val="107000"/>
                </a:lnSpc>
                <a:spcAft>
                  <a:spcPts val="800"/>
                </a:spcAft>
              </a:pPr>
              <a:r>
                <a:rPr lang="zh-TW" altLang="en-US" sz="950" kern="100">
                  <a:solidFill>
                    <a:srgbClr val="000000"/>
                  </a:solidFill>
                  <a:latin typeface="Calibri" panose="020F0502020204030204" pitchFamily="34" charset="0"/>
                  <a:ea typeface="標楷體" panose="03000509000000000000" pitchFamily="65" charset="-120"/>
                  <a:cs typeface="標楷體" panose="03000509000000000000" pitchFamily="65" charset="-120"/>
                </a:rPr>
                <a:t>睡眠時間</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8" name="Rectangle 2672"/>
            <p:cNvSpPr/>
            <p:nvPr/>
          </p:nvSpPr>
          <p:spPr>
            <a:xfrm>
              <a:off x="4455044" y="1320089"/>
              <a:ext cx="228477" cy="211144"/>
            </a:xfrm>
            <a:prstGeom prst="rect">
              <a:avLst/>
            </a:prstGeom>
            <a:ln>
              <a:noFill/>
            </a:ln>
          </p:spPr>
          <p:txBody>
            <a:bodyPr vert="horz" lIns="0" tIns="0" rIns="0" bIns="0" rtlCol="0">
              <a:noAutofit/>
            </a:bodyPr>
            <a:lstStyle/>
            <a:p>
              <a:pPr>
                <a:lnSpc>
                  <a:spcPct val="107000"/>
                </a:lnSpc>
                <a:spcAft>
                  <a:spcPts val="800"/>
                </a:spcAft>
              </a:pPr>
              <a:r>
                <a:rPr lang="en-US" sz="950"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#N</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9" name="Rectangle 2673"/>
            <p:cNvSpPr/>
            <p:nvPr/>
          </p:nvSpPr>
          <p:spPr>
            <a:xfrm>
              <a:off x="965308" y="1739716"/>
              <a:ext cx="620792" cy="160687"/>
            </a:xfrm>
            <a:prstGeom prst="rect">
              <a:avLst/>
            </a:prstGeom>
            <a:ln>
              <a:noFill/>
            </a:ln>
          </p:spPr>
          <p:txBody>
            <a:bodyPr vert="horz" lIns="0" tIns="0" rIns="0" bIns="0" rtlCol="0">
              <a:noAutofit/>
            </a:bodyPr>
            <a:lstStyle/>
            <a:p>
              <a:pPr>
                <a:lnSpc>
                  <a:spcPct val="107000"/>
                </a:lnSpc>
                <a:spcAft>
                  <a:spcPts val="800"/>
                </a:spcAft>
              </a:pPr>
              <a:r>
                <a:rPr lang="zh-TW" altLang="en-US" sz="950" kern="100">
                  <a:solidFill>
                    <a:srgbClr val="000000"/>
                  </a:solidFill>
                  <a:latin typeface="Calibri" panose="020F0502020204030204" pitchFamily="34" charset="0"/>
                  <a:ea typeface="標楷體" panose="03000509000000000000" pitchFamily="65" charset="-120"/>
                  <a:cs typeface="標楷體" panose="03000509000000000000" pitchFamily="65" charset="-120"/>
                </a:rPr>
                <a:t>監聽時間</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0" name="Shape 2674"/>
            <p:cNvSpPr/>
            <p:nvPr/>
          </p:nvSpPr>
          <p:spPr>
            <a:xfrm>
              <a:off x="1072891" y="1635701"/>
              <a:ext cx="239696" cy="0"/>
            </a:xfrm>
            <a:custGeom>
              <a:avLst/>
              <a:gdLst/>
              <a:ahLst/>
              <a:cxnLst/>
              <a:rect l="0" t="0" r="0" b="0"/>
              <a:pathLst>
                <a:path w="239696">
                  <a:moveTo>
                    <a:pt x="0" y="0"/>
                  </a:moveTo>
                  <a:lnTo>
                    <a:pt x="239696" y="0"/>
                  </a:lnTo>
                </a:path>
              </a:pathLst>
            </a:custGeom>
            <a:ln w="2000" cap="rnd">
              <a:custDash>
                <a:ds d="110260" sp="78757"/>
              </a:custDash>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51" name="Shape 2675"/>
            <p:cNvSpPr/>
            <p:nvPr/>
          </p:nvSpPr>
          <p:spPr>
            <a:xfrm>
              <a:off x="1009621" y="1611886"/>
              <a:ext cx="69015" cy="47631"/>
            </a:xfrm>
            <a:custGeom>
              <a:avLst/>
              <a:gdLst/>
              <a:ahLst/>
              <a:cxnLst/>
              <a:rect l="0" t="0" r="0" b="0"/>
              <a:pathLst>
                <a:path w="69015" h="47631">
                  <a:moveTo>
                    <a:pt x="69015" y="0"/>
                  </a:moveTo>
                  <a:lnTo>
                    <a:pt x="69015" y="47631"/>
                  </a:lnTo>
                  <a:lnTo>
                    <a:pt x="0" y="23819"/>
                  </a:lnTo>
                  <a:lnTo>
                    <a:pt x="69015"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52" name="Shape 2676"/>
            <p:cNvSpPr/>
            <p:nvPr/>
          </p:nvSpPr>
          <p:spPr>
            <a:xfrm>
              <a:off x="1306827" y="1611885"/>
              <a:ext cx="69015" cy="47631"/>
            </a:xfrm>
            <a:custGeom>
              <a:avLst/>
              <a:gdLst/>
              <a:ahLst/>
              <a:cxnLst/>
              <a:rect l="0" t="0" r="0" b="0"/>
              <a:pathLst>
                <a:path w="69015" h="47631">
                  <a:moveTo>
                    <a:pt x="0" y="0"/>
                  </a:moveTo>
                  <a:lnTo>
                    <a:pt x="69015" y="23819"/>
                  </a:lnTo>
                  <a:lnTo>
                    <a:pt x="0" y="47631"/>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53" name="Rectangle 2677"/>
            <p:cNvSpPr/>
            <p:nvPr/>
          </p:nvSpPr>
          <p:spPr>
            <a:xfrm>
              <a:off x="2607316" y="1733080"/>
              <a:ext cx="620792" cy="160687"/>
            </a:xfrm>
            <a:prstGeom prst="rect">
              <a:avLst/>
            </a:prstGeom>
            <a:ln>
              <a:noFill/>
            </a:ln>
          </p:spPr>
          <p:txBody>
            <a:bodyPr vert="horz" lIns="0" tIns="0" rIns="0" bIns="0" rtlCol="0">
              <a:noAutofit/>
            </a:bodyPr>
            <a:lstStyle/>
            <a:p>
              <a:pPr>
                <a:lnSpc>
                  <a:spcPct val="107000"/>
                </a:lnSpc>
                <a:spcAft>
                  <a:spcPts val="800"/>
                </a:spcAft>
              </a:pPr>
              <a:r>
                <a:rPr lang="zh-TW" altLang="en-US" sz="950" kern="100">
                  <a:solidFill>
                    <a:srgbClr val="000000"/>
                  </a:solidFill>
                  <a:latin typeface="Calibri" panose="020F0502020204030204" pitchFamily="34" charset="0"/>
                  <a:ea typeface="標楷體" panose="03000509000000000000" pitchFamily="65" charset="-120"/>
                  <a:cs typeface="標楷體" panose="03000509000000000000" pitchFamily="65" charset="-120"/>
                </a:rPr>
                <a:t>監聽時間</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4" name="Shape 2678"/>
            <p:cNvSpPr/>
            <p:nvPr/>
          </p:nvSpPr>
          <p:spPr>
            <a:xfrm>
              <a:off x="2714981" y="1629108"/>
              <a:ext cx="239696" cy="0"/>
            </a:xfrm>
            <a:custGeom>
              <a:avLst/>
              <a:gdLst/>
              <a:ahLst/>
              <a:cxnLst/>
              <a:rect l="0" t="0" r="0" b="0"/>
              <a:pathLst>
                <a:path w="239696">
                  <a:moveTo>
                    <a:pt x="0" y="0"/>
                  </a:moveTo>
                  <a:lnTo>
                    <a:pt x="239696" y="0"/>
                  </a:lnTo>
                </a:path>
              </a:pathLst>
            </a:custGeom>
            <a:ln w="2000" cap="rnd">
              <a:custDash>
                <a:ds d="110260" sp="78757"/>
              </a:custDash>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55" name="Shape 2679"/>
            <p:cNvSpPr/>
            <p:nvPr/>
          </p:nvSpPr>
          <p:spPr>
            <a:xfrm>
              <a:off x="2651714" y="1605292"/>
              <a:ext cx="69009" cy="47637"/>
            </a:xfrm>
            <a:custGeom>
              <a:avLst/>
              <a:gdLst/>
              <a:ahLst/>
              <a:cxnLst/>
              <a:rect l="0" t="0" r="0" b="0"/>
              <a:pathLst>
                <a:path w="69009" h="47637">
                  <a:moveTo>
                    <a:pt x="69009" y="0"/>
                  </a:moveTo>
                  <a:lnTo>
                    <a:pt x="69009" y="47637"/>
                  </a:lnTo>
                  <a:lnTo>
                    <a:pt x="0" y="23819"/>
                  </a:lnTo>
                  <a:lnTo>
                    <a:pt x="69009"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56" name="Shape 2680"/>
            <p:cNvSpPr/>
            <p:nvPr/>
          </p:nvSpPr>
          <p:spPr>
            <a:xfrm>
              <a:off x="2948920" y="1605291"/>
              <a:ext cx="69009" cy="47637"/>
            </a:xfrm>
            <a:custGeom>
              <a:avLst/>
              <a:gdLst/>
              <a:ahLst/>
              <a:cxnLst/>
              <a:rect l="0" t="0" r="0" b="0"/>
              <a:pathLst>
                <a:path w="69009" h="47637">
                  <a:moveTo>
                    <a:pt x="0" y="0"/>
                  </a:moveTo>
                  <a:lnTo>
                    <a:pt x="69009" y="23819"/>
                  </a:lnTo>
                  <a:lnTo>
                    <a:pt x="0" y="47637"/>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57" name="Rectangle 2681"/>
            <p:cNvSpPr/>
            <p:nvPr/>
          </p:nvSpPr>
          <p:spPr>
            <a:xfrm>
              <a:off x="4702246" y="1745311"/>
              <a:ext cx="620792" cy="160688"/>
            </a:xfrm>
            <a:prstGeom prst="rect">
              <a:avLst/>
            </a:prstGeom>
            <a:ln>
              <a:noFill/>
            </a:ln>
          </p:spPr>
          <p:txBody>
            <a:bodyPr vert="horz" lIns="0" tIns="0" rIns="0" bIns="0" rtlCol="0">
              <a:noAutofit/>
            </a:bodyPr>
            <a:lstStyle/>
            <a:p>
              <a:pPr>
                <a:lnSpc>
                  <a:spcPct val="107000"/>
                </a:lnSpc>
                <a:spcAft>
                  <a:spcPts val="800"/>
                </a:spcAft>
              </a:pPr>
              <a:r>
                <a:rPr lang="zh-TW" altLang="en-US" sz="950" kern="100">
                  <a:solidFill>
                    <a:srgbClr val="000000"/>
                  </a:solidFill>
                  <a:latin typeface="Calibri" panose="020F0502020204030204" pitchFamily="34" charset="0"/>
                  <a:ea typeface="標楷體" panose="03000509000000000000" pitchFamily="65" charset="-120"/>
                  <a:cs typeface="標楷體" panose="03000509000000000000" pitchFamily="65" charset="-120"/>
                </a:rPr>
                <a:t>監聽時間</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8" name="Shape 2682"/>
            <p:cNvSpPr/>
            <p:nvPr/>
          </p:nvSpPr>
          <p:spPr>
            <a:xfrm>
              <a:off x="4809928" y="1641339"/>
              <a:ext cx="239696" cy="0"/>
            </a:xfrm>
            <a:custGeom>
              <a:avLst/>
              <a:gdLst/>
              <a:ahLst/>
              <a:cxnLst/>
              <a:rect l="0" t="0" r="0" b="0"/>
              <a:pathLst>
                <a:path w="239696">
                  <a:moveTo>
                    <a:pt x="0" y="0"/>
                  </a:moveTo>
                  <a:lnTo>
                    <a:pt x="239696" y="0"/>
                  </a:lnTo>
                </a:path>
              </a:pathLst>
            </a:custGeom>
            <a:ln w="2000" cap="rnd">
              <a:custDash>
                <a:ds d="110260" sp="78757"/>
              </a:custDash>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59" name="Shape 2683"/>
            <p:cNvSpPr/>
            <p:nvPr/>
          </p:nvSpPr>
          <p:spPr>
            <a:xfrm>
              <a:off x="4746656" y="1617525"/>
              <a:ext cx="69015" cy="47631"/>
            </a:xfrm>
            <a:custGeom>
              <a:avLst/>
              <a:gdLst/>
              <a:ahLst/>
              <a:cxnLst/>
              <a:rect l="0" t="0" r="0" b="0"/>
              <a:pathLst>
                <a:path w="69015" h="47631">
                  <a:moveTo>
                    <a:pt x="69015" y="0"/>
                  </a:moveTo>
                  <a:lnTo>
                    <a:pt x="69015" y="47631"/>
                  </a:lnTo>
                  <a:lnTo>
                    <a:pt x="0" y="23819"/>
                  </a:lnTo>
                  <a:lnTo>
                    <a:pt x="69015"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60" name="Shape 2684"/>
            <p:cNvSpPr/>
            <p:nvPr/>
          </p:nvSpPr>
          <p:spPr>
            <a:xfrm>
              <a:off x="5043861" y="1617524"/>
              <a:ext cx="69015" cy="47631"/>
            </a:xfrm>
            <a:custGeom>
              <a:avLst/>
              <a:gdLst/>
              <a:ahLst/>
              <a:cxnLst/>
              <a:rect l="0" t="0" r="0" b="0"/>
              <a:pathLst>
                <a:path w="69015" h="47631">
                  <a:moveTo>
                    <a:pt x="0" y="0"/>
                  </a:moveTo>
                  <a:lnTo>
                    <a:pt x="69015" y="23819"/>
                  </a:lnTo>
                  <a:lnTo>
                    <a:pt x="0" y="47631"/>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61" name="Shape 33243"/>
            <p:cNvSpPr/>
            <p:nvPr/>
          </p:nvSpPr>
          <p:spPr>
            <a:xfrm>
              <a:off x="1753358" y="77670"/>
              <a:ext cx="2008307" cy="573125"/>
            </a:xfrm>
            <a:custGeom>
              <a:avLst/>
              <a:gdLst/>
              <a:ahLst/>
              <a:cxnLst/>
              <a:rect l="0" t="0" r="0" b="0"/>
              <a:pathLst>
                <a:path w="2008307" h="573125">
                  <a:moveTo>
                    <a:pt x="0" y="0"/>
                  </a:moveTo>
                  <a:lnTo>
                    <a:pt x="2008307" y="0"/>
                  </a:lnTo>
                  <a:lnTo>
                    <a:pt x="2008307" y="573125"/>
                  </a:lnTo>
                  <a:lnTo>
                    <a:pt x="0" y="573125"/>
                  </a:lnTo>
                  <a:lnTo>
                    <a:pt x="0" y="0"/>
                  </a:lnTo>
                </a:path>
              </a:pathLst>
            </a:custGeom>
            <a:ln w="0" cap="flat">
              <a:miter lim="101600"/>
            </a:ln>
          </p:spPr>
          <p:style>
            <a:lnRef idx="0">
              <a:srgbClr val="000000">
                <a:alpha val="0"/>
              </a:srgbClr>
            </a:lnRef>
            <a:fillRef idx="1">
              <a:srgbClr val="C1C2C2"/>
            </a:fillRef>
            <a:effectRef idx="0">
              <a:scrgbClr r="0" g="0" b="0"/>
            </a:effectRef>
            <a:fontRef idx="none"/>
          </p:style>
          <p:txBody>
            <a:bodyPr/>
            <a:lstStyle/>
            <a:p>
              <a:endParaRPr lang="zh-TW" altLang="en-US">
                <a:solidFill>
                  <a:prstClr val="black"/>
                </a:solidFill>
              </a:endParaRPr>
            </a:p>
          </p:txBody>
        </p:sp>
        <p:sp>
          <p:nvSpPr>
            <p:cNvPr id="62" name="Shape 33244"/>
            <p:cNvSpPr/>
            <p:nvPr/>
          </p:nvSpPr>
          <p:spPr>
            <a:xfrm>
              <a:off x="1678342" y="0"/>
              <a:ext cx="2008313" cy="573118"/>
            </a:xfrm>
            <a:custGeom>
              <a:avLst/>
              <a:gdLst/>
              <a:ahLst/>
              <a:cxnLst/>
              <a:rect l="0" t="0" r="0" b="0"/>
              <a:pathLst>
                <a:path w="2008313" h="573118">
                  <a:moveTo>
                    <a:pt x="0" y="0"/>
                  </a:moveTo>
                  <a:lnTo>
                    <a:pt x="2008313" y="0"/>
                  </a:lnTo>
                  <a:lnTo>
                    <a:pt x="2008313" y="573118"/>
                  </a:lnTo>
                  <a:lnTo>
                    <a:pt x="0" y="573118"/>
                  </a:lnTo>
                  <a:lnTo>
                    <a:pt x="0" y="0"/>
                  </a:lnTo>
                </a:path>
              </a:pathLst>
            </a:custGeom>
            <a:ln w="0" cap="flat">
              <a:miter lim="101600"/>
            </a:ln>
          </p:spPr>
          <p:style>
            <a:lnRef idx="0">
              <a:srgbClr val="000000">
                <a:alpha val="0"/>
              </a:srgbClr>
            </a:lnRef>
            <a:fillRef idx="1">
              <a:srgbClr val="FFFF7C"/>
            </a:fillRef>
            <a:effectRef idx="0">
              <a:scrgbClr r="0" g="0" b="0"/>
            </a:effectRef>
            <a:fontRef idx="none"/>
          </p:style>
          <p:txBody>
            <a:bodyPr/>
            <a:lstStyle/>
            <a:p>
              <a:endParaRPr lang="zh-TW" altLang="en-US">
                <a:solidFill>
                  <a:prstClr val="black"/>
                </a:solidFill>
              </a:endParaRPr>
            </a:p>
          </p:txBody>
        </p:sp>
        <p:sp>
          <p:nvSpPr>
            <p:cNvPr id="63" name="Rectangle 2687"/>
            <p:cNvSpPr/>
            <p:nvPr/>
          </p:nvSpPr>
          <p:spPr>
            <a:xfrm>
              <a:off x="1832287" y="46999"/>
              <a:ext cx="354742" cy="183644"/>
            </a:xfrm>
            <a:prstGeom prst="rect">
              <a:avLst/>
            </a:prstGeom>
            <a:ln>
              <a:noFill/>
            </a:ln>
          </p:spPr>
          <p:txBody>
            <a:bodyPr vert="horz" lIns="0" tIns="0" rIns="0" bIns="0" rtlCol="0">
              <a:noAutofit/>
            </a:bodyPr>
            <a:lstStyle/>
            <a:p>
              <a:pPr>
                <a:lnSpc>
                  <a:spcPct val="107000"/>
                </a:lnSpc>
                <a:spcAft>
                  <a:spcPts val="800"/>
                </a:spcAft>
              </a:pPr>
              <a:r>
                <a:rPr lang="zh-TW" altLang="en-US" sz="1100" kern="100">
                  <a:solidFill>
                    <a:srgbClr val="FF0000"/>
                  </a:solidFill>
                  <a:latin typeface="Calibri" panose="020F0502020204030204" pitchFamily="34" charset="0"/>
                  <a:ea typeface="標楷體" panose="03000509000000000000" pitchFamily="65" charset="-120"/>
                  <a:cs typeface="標楷體" panose="03000509000000000000" pitchFamily="65" charset="-120"/>
                </a:rPr>
                <a:t>一、</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64" name="Rectangle 2688"/>
            <p:cNvSpPr/>
            <p:nvPr/>
          </p:nvSpPr>
          <p:spPr>
            <a:xfrm>
              <a:off x="2099010" y="18524"/>
              <a:ext cx="44342" cy="241309"/>
            </a:xfrm>
            <a:prstGeom prst="rect">
              <a:avLst/>
            </a:prstGeom>
            <a:ln>
              <a:noFill/>
            </a:ln>
          </p:spPr>
          <p:txBody>
            <a:bodyPr vert="horz" lIns="0" tIns="0" rIns="0" bIns="0" rtlCol="0">
              <a:noAutofit/>
            </a:bodyPr>
            <a:lstStyle/>
            <a:p>
              <a:pPr>
                <a:lnSpc>
                  <a:spcPct val="107000"/>
                </a:lnSpc>
                <a:spcAft>
                  <a:spcPts val="800"/>
                </a:spcAft>
              </a:pPr>
              <a:r>
                <a:rPr lang="zh-TW" altLang="en-US" sz="1100" kern="100">
                  <a:solidFill>
                    <a:srgbClr val="FF0000"/>
                  </a:solidFill>
                  <a:latin typeface="Calibri" panose="020F0502020204030204" pitchFamily="34" charset="0"/>
                  <a:ea typeface="Times New Roman" panose="02020603050405020304" pitchFamily="18" charset="0"/>
                  <a:cs typeface="Calibri" panose="020F0502020204030204" pitchFamily="34" charset="0"/>
                </a:rPr>
                <a:t> </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65" name="Rectangle 2689"/>
            <p:cNvSpPr/>
            <p:nvPr/>
          </p:nvSpPr>
          <p:spPr>
            <a:xfrm>
              <a:off x="2132350" y="46999"/>
              <a:ext cx="1241595" cy="183644"/>
            </a:xfrm>
            <a:prstGeom prst="rect">
              <a:avLst/>
            </a:prstGeom>
            <a:ln>
              <a:noFill/>
            </a:ln>
          </p:spPr>
          <p:txBody>
            <a:bodyPr vert="horz" lIns="0" tIns="0" rIns="0" bIns="0" rtlCol="0">
              <a:noAutofit/>
            </a:bodyPr>
            <a:lstStyle/>
            <a:p>
              <a:pPr>
                <a:lnSpc>
                  <a:spcPct val="107000"/>
                </a:lnSpc>
                <a:spcAft>
                  <a:spcPts val="800"/>
                </a:spcAft>
              </a:pPr>
              <a:r>
                <a:rPr lang="zh-TW" altLang="en-US" sz="1100" kern="100">
                  <a:solidFill>
                    <a:srgbClr val="FF0000"/>
                  </a:solidFill>
                  <a:latin typeface="Calibri" panose="020F0502020204030204" pitchFamily="34" charset="0"/>
                  <a:ea typeface="標楷體" panose="03000509000000000000" pitchFamily="65" charset="-120"/>
                  <a:cs typeface="標楷體" panose="03000509000000000000" pitchFamily="65" charset="-120"/>
                </a:rPr>
                <a:t>睡眠時間隨時間</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66" name="Rectangle 2690"/>
            <p:cNvSpPr/>
            <p:nvPr/>
          </p:nvSpPr>
          <p:spPr>
            <a:xfrm>
              <a:off x="3065881" y="18524"/>
              <a:ext cx="88685" cy="241309"/>
            </a:xfrm>
            <a:prstGeom prst="rect">
              <a:avLst/>
            </a:prstGeom>
            <a:ln>
              <a:noFill/>
            </a:ln>
          </p:spPr>
          <p:txBody>
            <a:bodyPr vert="horz" lIns="0" tIns="0" rIns="0" bIns="0" rtlCol="0">
              <a:noAutofit/>
            </a:bodyPr>
            <a:lstStyle/>
            <a:p>
              <a:pPr>
                <a:lnSpc>
                  <a:spcPct val="107000"/>
                </a:lnSpc>
                <a:spcAft>
                  <a:spcPts val="800"/>
                </a:spcAft>
              </a:pPr>
              <a:r>
                <a:rPr lang="en-US" sz="1100" kern="100">
                  <a:solidFill>
                    <a:srgbClr val="FF0000"/>
                  </a:solidFill>
                  <a:latin typeface="Times New Roman" panose="02020603050405020304" pitchFamily="18" charset="0"/>
                  <a:ea typeface="Times New Roman" panose="02020603050405020304" pitchFamily="18" charset="0"/>
                  <a:cs typeface="Calibri" panose="020F0502020204030204" pitchFamily="34" charset="0"/>
                </a:rPr>
                <a:t>2</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67" name="Rectangle 2691"/>
            <p:cNvSpPr/>
            <p:nvPr/>
          </p:nvSpPr>
          <p:spPr>
            <a:xfrm>
              <a:off x="3132561" y="46999"/>
              <a:ext cx="532112" cy="183644"/>
            </a:xfrm>
            <a:prstGeom prst="rect">
              <a:avLst/>
            </a:prstGeom>
            <a:ln>
              <a:noFill/>
            </a:ln>
          </p:spPr>
          <p:txBody>
            <a:bodyPr vert="horz" lIns="0" tIns="0" rIns="0" bIns="0" rtlCol="0">
              <a:noAutofit/>
            </a:bodyPr>
            <a:lstStyle/>
            <a:p>
              <a:pPr>
                <a:lnSpc>
                  <a:spcPct val="107000"/>
                </a:lnSpc>
                <a:spcAft>
                  <a:spcPts val="800"/>
                </a:spcAft>
              </a:pPr>
              <a:r>
                <a:rPr lang="zh-TW" altLang="en-US" sz="1100" kern="100">
                  <a:solidFill>
                    <a:srgbClr val="FF0000"/>
                  </a:solidFill>
                  <a:latin typeface="Calibri" panose="020F0502020204030204" pitchFamily="34" charset="0"/>
                  <a:ea typeface="標楷體" panose="03000509000000000000" pitchFamily="65" charset="-120"/>
                  <a:cs typeface="標楷體" panose="03000509000000000000" pitchFamily="65" charset="-120"/>
                </a:rPr>
                <a:t>倍遞增</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68" name="Rectangle 2692"/>
            <p:cNvSpPr/>
            <p:nvPr/>
          </p:nvSpPr>
          <p:spPr>
            <a:xfrm>
              <a:off x="1934175" y="190570"/>
              <a:ext cx="295676" cy="241309"/>
            </a:xfrm>
            <a:prstGeom prst="rect">
              <a:avLst/>
            </a:prstGeom>
            <a:ln>
              <a:noFill/>
            </a:ln>
          </p:spPr>
          <p:txBody>
            <a:bodyPr vert="horz" lIns="0" tIns="0" rIns="0" bIns="0" rtlCol="0">
              <a:noAutofit/>
            </a:bodyPr>
            <a:lstStyle/>
            <a:p>
              <a:pPr>
                <a:lnSpc>
                  <a:spcPct val="107000"/>
                </a:lnSpc>
                <a:spcAft>
                  <a:spcPts val="800"/>
                </a:spcAft>
              </a:pPr>
              <a:r>
                <a:rPr lang="en-US" sz="1100" kern="100">
                  <a:solidFill>
                    <a:srgbClr val="FF0000"/>
                  </a:solidFill>
                  <a:latin typeface="Times New Roman" panose="02020603050405020304" pitchFamily="18" charset="0"/>
                  <a:ea typeface="Times New Roman" panose="02020603050405020304" pitchFamily="18" charset="0"/>
                  <a:cs typeface="Calibri" panose="020F0502020204030204" pitchFamily="34" charset="0"/>
                </a:rPr>
                <a:t>    C</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69" name="Rectangle 2693"/>
            <p:cNvSpPr/>
            <p:nvPr/>
          </p:nvSpPr>
          <p:spPr>
            <a:xfrm>
              <a:off x="2156508" y="258973"/>
              <a:ext cx="57637" cy="156824"/>
            </a:xfrm>
            <a:prstGeom prst="rect">
              <a:avLst/>
            </a:prstGeom>
            <a:ln>
              <a:noFill/>
            </a:ln>
          </p:spPr>
          <p:txBody>
            <a:bodyPr vert="horz" lIns="0" tIns="0" rIns="0" bIns="0" rtlCol="0">
              <a:noAutofit/>
            </a:bodyPr>
            <a:lstStyle/>
            <a:p>
              <a:pPr>
                <a:lnSpc>
                  <a:spcPct val="107000"/>
                </a:lnSpc>
                <a:spcAft>
                  <a:spcPts val="800"/>
                </a:spcAft>
              </a:pPr>
              <a:r>
                <a:rPr lang="en-US" sz="700" kern="100">
                  <a:solidFill>
                    <a:srgbClr val="FF0000"/>
                  </a:solidFill>
                  <a:latin typeface="Times New Roman" panose="02020603050405020304" pitchFamily="18" charset="0"/>
                  <a:ea typeface="Times New Roman" panose="02020603050405020304" pitchFamily="18" charset="0"/>
                  <a:cs typeface="Calibri" panose="020F0502020204030204" pitchFamily="34" charset="0"/>
                </a:rPr>
                <a:t>k</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70" name="Rectangle 2694"/>
            <p:cNvSpPr/>
            <p:nvPr/>
          </p:nvSpPr>
          <p:spPr>
            <a:xfrm>
              <a:off x="2199845" y="190539"/>
              <a:ext cx="307027" cy="241308"/>
            </a:xfrm>
            <a:prstGeom prst="rect">
              <a:avLst/>
            </a:prstGeom>
            <a:ln>
              <a:noFill/>
            </a:ln>
          </p:spPr>
          <p:txBody>
            <a:bodyPr vert="horz" lIns="0" tIns="0" rIns="0" bIns="0" rtlCol="0">
              <a:noAutofit/>
            </a:bodyPr>
            <a:lstStyle/>
            <a:p>
              <a:pPr>
                <a:lnSpc>
                  <a:spcPct val="107000"/>
                </a:lnSpc>
                <a:spcAft>
                  <a:spcPts val="800"/>
                </a:spcAft>
              </a:pPr>
              <a:r>
                <a:rPr lang="en-US" sz="1100" kern="100">
                  <a:solidFill>
                    <a:srgbClr val="FF0000"/>
                  </a:solidFill>
                  <a:latin typeface="Times New Roman" panose="02020603050405020304" pitchFamily="18" charset="0"/>
                  <a:ea typeface="Times New Roman" panose="02020603050405020304" pitchFamily="18" charset="0"/>
                  <a:cs typeface="Calibri" panose="020F0502020204030204" pitchFamily="34" charset="0"/>
                </a:rPr>
                <a:t> = C</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71" name="Rectangle 2695"/>
            <p:cNvSpPr/>
            <p:nvPr/>
          </p:nvSpPr>
          <p:spPr>
            <a:xfrm>
              <a:off x="2430691" y="258972"/>
              <a:ext cx="57637" cy="156824"/>
            </a:xfrm>
            <a:prstGeom prst="rect">
              <a:avLst/>
            </a:prstGeom>
            <a:ln>
              <a:noFill/>
            </a:ln>
          </p:spPr>
          <p:txBody>
            <a:bodyPr vert="horz" lIns="0" tIns="0" rIns="0" bIns="0" rtlCol="0">
              <a:noAutofit/>
            </a:bodyPr>
            <a:lstStyle/>
            <a:p>
              <a:pPr>
                <a:lnSpc>
                  <a:spcPct val="107000"/>
                </a:lnSpc>
                <a:spcAft>
                  <a:spcPts val="800"/>
                </a:spcAft>
              </a:pPr>
              <a:r>
                <a:rPr lang="en-US" sz="700" kern="100">
                  <a:solidFill>
                    <a:srgbClr val="FF0000"/>
                  </a:solidFill>
                  <a:latin typeface="Times New Roman" panose="02020603050405020304" pitchFamily="18" charset="0"/>
                  <a:ea typeface="Times New Roman" panose="02020603050405020304" pitchFamily="18" charset="0"/>
                  <a:cs typeface="Calibri" panose="020F0502020204030204" pitchFamily="34" charset="0"/>
                </a:rPr>
                <a:t>0</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72" name="Rectangle 2696"/>
            <p:cNvSpPr/>
            <p:nvPr/>
          </p:nvSpPr>
          <p:spPr>
            <a:xfrm>
              <a:off x="2474028" y="219011"/>
              <a:ext cx="177370" cy="183644"/>
            </a:xfrm>
            <a:prstGeom prst="rect">
              <a:avLst/>
            </a:prstGeom>
            <a:ln>
              <a:noFill/>
            </a:ln>
          </p:spPr>
          <p:txBody>
            <a:bodyPr vert="horz" lIns="0" tIns="0" rIns="0" bIns="0" rtlCol="0">
              <a:noAutofit/>
            </a:bodyPr>
            <a:lstStyle/>
            <a:p>
              <a:pPr>
                <a:lnSpc>
                  <a:spcPct val="107000"/>
                </a:lnSpc>
                <a:spcAft>
                  <a:spcPts val="800"/>
                </a:spcAft>
              </a:pPr>
              <a:r>
                <a:rPr lang="zh-TW" altLang="en-US" sz="1100" kern="100">
                  <a:solidFill>
                    <a:srgbClr val="FF0000"/>
                  </a:solidFill>
                  <a:latin typeface="Calibri" panose="020F0502020204030204" pitchFamily="34" charset="0"/>
                  <a:ea typeface="標楷體" panose="03000509000000000000" pitchFamily="65" charset="-120"/>
                  <a:cs typeface="標楷體" panose="03000509000000000000" pitchFamily="65" charset="-120"/>
                </a:rPr>
                <a:t>．</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73" name="Rectangle 2697"/>
            <p:cNvSpPr/>
            <p:nvPr/>
          </p:nvSpPr>
          <p:spPr>
            <a:xfrm>
              <a:off x="2607389" y="190537"/>
              <a:ext cx="88685" cy="241308"/>
            </a:xfrm>
            <a:prstGeom prst="rect">
              <a:avLst/>
            </a:prstGeom>
            <a:ln>
              <a:noFill/>
            </a:ln>
          </p:spPr>
          <p:txBody>
            <a:bodyPr vert="horz" lIns="0" tIns="0" rIns="0" bIns="0" rtlCol="0">
              <a:noAutofit/>
            </a:bodyPr>
            <a:lstStyle/>
            <a:p>
              <a:pPr>
                <a:lnSpc>
                  <a:spcPct val="107000"/>
                </a:lnSpc>
                <a:spcAft>
                  <a:spcPts val="800"/>
                </a:spcAft>
              </a:pPr>
              <a:r>
                <a:rPr lang="en-US" sz="1100" kern="100">
                  <a:solidFill>
                    <a:srgbClr val="FF0000"/>
                  </a:solidFill>
                  <a:latin typeface="Times New Roman" panose="02020603050405020304" pitchFamily="18" charset="0"/>
                  <a:ea typeface="Times New Roman" panose="02020603050405020304" pitchFamily="18" charset="0"/>
                  <a:cs typeface="Calibri" panose="020F0502020204030204" pitchFamily="34" charset="0"/>
                </a:rPr>
                <a:t>2</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74" name="Rectangle 2698"/>
            <p:cNvSpPr/>
            <p:nvPr/>
          </p:nvSpPr>
          <p:spPr>
            <a:xfrm>
              <a:off x="2674071" y="176652"/>
              <a:ext cx="57637" cy="156824"/>
            </a:xfrm>
            <a:prstGeom prst="rect">
              <a:avLst/>
            </a:prstGeom>
            <a:ln>
              <a:noFill/>
            </a:ln>
          </p:spPr>
          <p:txBody>
            <a:bodyPr vert="horz" lIns="0" tIns="0" rIns="0" bIns="0" rtlCol="0">
              <a:noAutofit/>
            </a:bodyPr>
            <a:lstStyle/>
            <a:p>
              <a:pPr>
                <a:lnSpc>
                  <a:spcPct val="107000"/>
                </a:lnSpc>
                <a:spcAft>
                  <a:spcPts val="800"/>
                </a:spcAft>
              </a:pPr>
              <a:r>
                <a:rPr lang="en-US" sz="700" kern="100">
                  <a:solidFill>
                    <a:srgbClr val="FF0000"/>
                  </a:solidFill>
                  <a:latin typeface="Times New Roman" panose="02020603050405020304" pitchFamily="18" charset="0"/>
                  <a:ea typeface="Times New Roman" panose="02020603050405020304" pitchFamily="18" charset="0"/>
                  <a:cs typeface="Calibri" panose="020F0502020204030204" pitchFamily="34" charset="0"/>
                </a:rPr>
                <a:t>k</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75" name="Rectangle 2699"/>
            <p:cNvSpPr/>
            <p:nvPr/>
          </p:nvSpPr>
          <p:spPr>
            <a:xfrm>
              <a:off x="2717408" y="190537"/>
              <a:ext cx="750278" cy="241308"/>
            </a:xfrm>
            <a:prstGeom prst="rect">
              <a:avLst/>
            </a:prstGeom>
            <a:ln>
              <a:noFill/>
            </a:ln>
          </p:spPr>
          <p:txBody>
            <a:bodyPr vert="horz" lIns="0" tIns="0" rIns="0" bIns="0" rtlCol="0">
              <a:noAutofit/>
            </a:bodyPr>
            <a:lstStyle/>
            <a:p>
              <a:pPr>
                <a:lnSpc>
                  <a:spcPct val="107000"/>
                </a:lnSpc>
                <a:spcAft>
                  <a:spcPts val="800"/>
                </a:spcAft>
              </a:pPr>
              <a:r>
                <a:rPr lang="en-US" sz="1100" kern="100">
                  <a:solidFill>
                    <a:srgbClr val="FF0000"/>
                  </a:solidFill>
                  <a:latin typeface="Times New Roman" panose="02020603050405020304" pitchFamily="18" charset="0"/>
                  <a:ea typeface="Times New Roman" panose="02020603050405020304" pitchFamily="18" charset="0"/>
                  <a:cs typeface="Calibri" panose="020F0502020204030204" pitchFamily="34" charset="0"/>
                </a:rPr>
                <a:t> , for k &lt; k</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76" name="Rectangle 2700"/>
            <p:cNvSpPr/>
            <p:nvPr/>
          </p:nvSpPr>
          <p:spPr>
            <a:xfrm>
              <a:off x="3281532" y="258970"/>
              <a:ext cx="198500" cy="156824"/>
            </a:xfrm>
            <a:prstGeom prst="rect">
              <a:avLst/>
            </a:prstGeom>
            <a:ln>
              <a:noFill/>
            </a:ln>
          </p:spPr>
          <p:txBody>
            <a:bodyPr vert="horz" lIns="0" tIns="0" rIns="0" bIns="0" rtlCol="0">
              <a:noAutofit/>
            </a:bodyPr>
            <a:lstStyle/>
            <a:p>
              <a:pPr>
                <a:lnSpc>
                  <a:spcPct val="107000"/>
                </a:lnSpc>
                <a:spcAft>
                  <a:spcPts val="800"/>
                </a:spcAft>
              </a:pPr>
              <a:r>
                <a:rPr lang="en-US" sz="700" kern="100">
                  <a:solidFill>
                    <a:srgbClr val="FF0000"/>
                  </a:solidFill>
                  <a:latin typeface="Times New Roman" panose="02020603050405020304" pitchFamily="18" charset="0"/>
                  <a:ea typeface="Times New Roman" panose="02020603050405020304" pitchFamily="18" charset="0"/>
                  <a:cs typeface="Calibri" panose="020F0502020204030204" pitchFamily="34" charset="0"/>
                </a:rPr>
                <a:t>max</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77" name="Rectangle 2701"/>
            <p:cNvSpPr/>
            <p:nvPr/>
          </p:nvSpPr>
          <p:spPr>
            <a:xfrm>
              <a:off x="1747161" y="362554"/>
              <a:ext cx="561732" cy="241308"/>
            </a:xfrm>
            <a:prstGeom prst="rect">
              <a:avLst/>
            </a:prstGeom>
            <a:ln>
              <a:noFill/>
            </a:ln>
          </p:spPr>
          <p:txBody>
            <a:bodyPr vert="horz" lIns="0" tIns="0" rIns="0" bIns="0" rtlCol="0">
              <a:noAutofit/>
            </a:bodyPr>
            <a:lstStyle/>
            <a:p>
              <a:pPr>
                <a:lnSpc>
                  <a:spcPct val="107000"/>
                </a:lnSpc>
                <a:spcAft>
                  <a:spcPts val="800"/>
                </a:spcAft>
              </a:pPr>
              <a:r>
                <a:rPr lang="en-US" sz="1100" kern="100">
                  <a:solidFill>
                    <a:srgbClr val="FF0000"/>
                  </a:solidFill>
                  <a:latin typeface="Times New Roman" panose="02020603050405020304" pitchFamily="18" charset="0"/>
                  <a:ea typeface="Times New Roman" panose="02020603050405020304" pitchFamily="18" charset="0"/>
                  <a:cs typeface="Calibri" panose="020F0502020204030204" pitchFamily="34" charset="0"/>
                </a:rPr>
                <a:t>          C</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78" name="Rectangle 2702"/>
            <p:cNvSpPr/>
            <p:nvPr/>
          </p:nvSpPr>
          <p:spPr>
            <a:xfrm>
              <a:off x="2169528" y="430988"/>
              <a:ext cx="57637" cy="156824"/>
            </a:xfrm>
            <a:prstGeom prst="rect">
              <a:avLst/>
            </a:prstGeom>
            <a:ln>
              <a:noFill/>
            </a:ln>
          </p:spPr>
          <p:txBody>
            <a:bodyPr vert="horz" lIns="0" tIns="0" rIns="0" bIns="0" rtlCol="0">
              <a:noAutofit/>
            </a:bodyPr>
            <a:lstStyle/>
            <a:p>
              <a:pPr>
                <a:lnSpc>
                  <a:spcPct val="107000"/>
                </a:lnSpc>
                <a:spcAft>
                  <a:spcPts val="800"/>
                </a:spcAft>
              </a:pPr>
              <a:r>
                <a:rPr lang="en-US" sz="700" kern="100">
                  <a:solidFill>
                    <a:srgbClr val="FF0000"/>
                  </a:solidFill>
                  <a:latin typeface="Times New Roman" panose="02020603050405020304" pitchFamily="18" charset="0"/>
                  <a:ea typeface="Times New Roman" panose="02020603050405020304" pitchFamily="18" charset="0"/>
                  <a:cs typeface="Calibri" panose="020F0502020204030204" pitchFamily="34" charset="0"/>
                </a:rPr>
                <a:t>k</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79" name="Rectangle 2703"/>
            <p:cNvSpPr/>
            <p:nvPr/>
          </p:nvSpPr>
          <p:spPr>
            <a:xfrm>
              <a:off x="2212864" y="362554"/>
              <a:ext cx="307027" cy="241308"/>
            </a:xfrm>
            <a:prstGeom prst="rect">
              <a:avLst/>
            </a:prstGeom>
            <a:ln>
              <a:noFill/>
            </a:ln>
          </p:spPr>
          <p:txBody>
            <a:bodyPr vert="horz" lIns="0" tIns="0" rIns="0" bIns="0" rtlCol="0">
              <a:noAutofit/>
            </a:bodyPr>
            <a:lstStyle/>
            <a:p>
              <a:pPr>
                <a:lnSpc>
                  <a:spcPct val="107000"/>
                </a:lnSpc>
                <a:spcAft>
                  <a:spcPts val="800"/>
                </a:spcAft>
              </a:pPr>
              <a:r>
                <a:rPr lang="en-US" sz="1100" kern="100">
                  <a:solidFill>
                    <a:srgbClr val="FF0000"/>
                  </a:solidFill>
                  <a:latin typeface="Times New Roman" panose="02020603050405020304" pitchFamily="18" charset="0"/>
                  <a:ea typeface="Times New Roman" panose="02020603050405020304" pitchFamily="18" charset="0"/>
                  <a:cs typeface="Calibri" panose="020F0502020204030204" pitchFamily="34" charset="0"/>
                </a:rPr>
                <a:t> = C</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80" name="Rectangle 2704"/>
            <p:cNvSpPr/>
            <p:nvPr/>
          </p:nvSpPr>
          <p:spPr>
            <a:xfrm>
              <a:off x="2443709" y="430987"/>
              <a:ext cx="57637" cy="156824"/>
            </a:xfrm>
            <a:prstGeom prst="rect">
              <a:avLst/>
            </a:prstGeom>
            <a:ln>
              <a:noFill/>
            </a:ln>
          </p:spPr>
          <p:txBody>
            <a:bodyPr vert="horz" lIns="0" tIns="0" rIns="0" bIns="0" rtlCol="0">
              <a:noAutofit/>
            </a:bodyPr>
            <a:lstStyle/>
            <a:p>
              <a:pPr>
                <a:lnSpc>
                  <a:spcPct val="107000"/>
                </a:lnSpc>
                <a:spcAft>
                  <a:spcPts val="800"/>
                </a:spcAft>
              </a:pPr>
              <a:r>
                <a:rPr lang="en-US" sz="700" kern="100">
                  <a:solidFill>
                    <a:srgbClr val="FF0000"/>
                  </a:solidFill>
                  <a:latin typeface="Times New Roman" panose="02020603050405020304" pitchFamily="18" charset="0"/>
                  <a:ea typeface="Times New Roman" panose="02020603050405020304" pitchFamily="18" charset="0"/>
                  <a:cs typeface="Calibri" panose="020F0502020204030204" pitchFamily="34" charset="0"/>
                </a:rPr>
                <a:t>0</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81" name="Rectangle 2705"/>
            <p:cNvSpPr/>
            <p:nvPr/>
          </p:nvSpPr>
          <p:spPr>
            <a:xfrm>
              <a:off x="2487047" y="391027"/>
              <a:ext cx="177371" cy="183644"/>
            </a:xfrm>
            <a:prstGeom prst="rect">
              <a:avLst/>
            </a:prstGeom>
            <a:ln>
              <a:noFill/>
            </a:ln>
          </p:spPr>
          <p:txBody>
            <a:bodyPr vert="horz" lIns="0" tIns="0" rIns="0" bIns="0" rtlCol="0">
              <a:noAutofit/>
            </a:bodyPr>
            <a:lstStyle/>
            <a:p>
              <a:pPr>
                <a:lnSpc>
                  <a:spcPct val="107000"/>
                </a:lnSpc>
                <a:spcAft>
                  <a:spcPts val="800"/>
                </a:spcAft>
              </a:pPr>
              <a:r>
                <a:rPr lang="zh-TW" altLang="en-US" sz="1100" kern="100">
                  <a:solidFill>
                    <a:srgbClr val="FF0000"/>
                  </a:solidFill>
                  <a:latin typeface="Calibri" panose="020F0502020204030204" pitchFamily="34" charset="0"/>
                  <a:ea typeface="標楷體" panose="03000509000000000000" pitchFamily="65" charset="-120"/>
                  <a:cs typeface="標楷體" panose="03000509000000000000" pitchFamily="65" charset="-120"/>
                </a:rPr>
                <a:t>．</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82" name="Rectangle 2706"/>
            <p:cNvSpPr/>
            <p:nvPr/>
          </p:nvSpPr>
          <p:spPr>
            <a:xfrm>
              <a:off x="2620409" y="362552"/>
              <a:ext cx="88685" cy="241308"/>
            </a:xfrm>
            <a:prstGeom prst="rect">
              <a:avLst/>
            </a:prstGeom>
            <a:ln>
              <a:noFill/>
            </a:ln>
          </p:spPr>
          <p:txBody>
            <a:bodyPr vert="horz" lIns="0" tIns="0" rIns="0" bIns="0" rtlCol="0">
              <a:noAutofit/>
            </a:bodyPr>
            <a:lstStyle/>
            <a:p>
              <a:pPr>
                <a:lnSpc>
                  <a:spcPct val="107000"/>
                </a:lnSpc>
                <a:spcAft>
                  <a:spcPts val="800"/>
                </a:spcAft>
              </a:pPr>
              <a:r>
                <a:rPr lang="en-US" sz="1100" kern="100">
                  <a:solidFill>
                    <a:srgbClr val="FF0000"/>
                  </a:solidFill>
                  <a:latin typeface="Times New Roman" panose="02020603050405020304" pitchFamily="18" charset="0"/>
                  <a:ea typeface="Times New Roman" panose="02020603050405020304" pitchFamily="18" charset="0"/>
                  <a:cs typeface="Calibri" panose="020F0502020204030204" pitchFamily="34" charset="0"/>
                </a:rPr>
                <a:t>2</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83" name="Rectangle 2707"/>
            <p:cNvSpPr/>
            <p:nvPr/>
          </p:nvSpPr>
          <p:spPr>
            <a:xfrm>
              <a:off x="2687089" y="348667"/>
              <a:ext cx="256136" cy="156824"/>
            </a:xfrm>
            <a:prstGeom prst="rect">
              <a:avLst/>
            </a:prstGeom>
            <a:ln>
              <a:noFill/>
            </a:ln>
          </p:spPr>
          <p:txBody>
            <a:bodyPr vert="horz" lIns="0" tIns="0" rIns="0" bIns="0" rtlCol="0">
              <a:noAutofit/>
            </a:bodyPr>
            <a:lstStyle/>
            <a:p>
              <a:pPr>
                <a:lnSpc>
                  <a:spcPct val="107000"/>
                </a:lnSpc>
                <a:spcAft>
                  <a:spcPts val="800"/>
                </a:spcAft>
              </a:pPr>
              <a:r>
                <a:rPr lang="en-US" sz="700" kern="100">
                  <a:solidFill>
                    <a:srgbClr val="FF0000"/>
                  </a:solidFill>
                  <a:latin typeface="Times New Roman" panose="02020603050405020304" pitchFamily="18" charset="0"/>
                  <a:ea typeface="Times New Roman" panose="02020603050405020304" pitchFamily="18" charset="0"/>
                  <a:cs typeface="Calibri" panose="020F0502020204030204" pitchFamily="34" charset="0"/>
                </a:rPr>
                <a:t>kmax</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84" name="Rectangle 2708"/>
            <p:cNvSpPr/>
            <p:nvPr/>
          </p:nvSpPr>
          <p:spPr>
            <a:xfrm>
              <a:off x="2879647" y="362551"/>
              <a:ext cx="517213" cy="241309"/>
            </a:xfrm>
            <a:prstGeom prst="rect">
              <a:avLst/>
            </a:prstGeom>
            <a:ln>
              <a:noFill/>
            </a:ln>
          </p:spPr>
          <p:txBody>
            <a:bodyPr vert="horz" lIns="0" tIns="0" rIns="0" bIns="0" rtlCol="0">
              <a:noAutofit/>
            </a:bodyPr>
            <a:lstStyle/>
            <a:p>
              <a:pPr>
                <a:lnSpc>
                  <a:spcPct val="107000"/>
                </a:lnSpc>
                <a:spcAft>
                  <a:spcPts val="800"/>
                </a:spcAft>
              </a:pPr>
              <a:r>
                <a:rPr lang="en-US" sz="1100" kern="100">
                  <a:solidFill>
                    <a:srgbClr val="FF0000"/>
                  </a:solidFill>
                  <a:latin typeface="Times New Roman" panose="02020603050405020304" pitchFamily="18" charset="0"/>
                  <a:ea typeface="Times New Roman" panose="02020603050405020304" pitchFamily="18" charset="0"/>
                  <a:cs typeface="Calibri" panose="020F0502020204030204" pitchFamily="34" charset="0"/>
                </a:rPr>
                <a:t> , for k </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85" name="Rectangle 2709"/>
            <p:cNvSpPr/>
            <p:nvPr/>
          </p:nvSpPr>
          <p:spPr>
            <a:xfrm>
              <a:off x="3268536" y="418667"/>
              <a:ext cx="133028" cy="137734"/>
            </a:xfrm>
            <a:prstGeom prst="rect">
              <a:avLst/>
            </a:prstGeom>
            <a:ln>
              <a:noFill/>
            </a:ln>
          </p:spPr>
          <p:txBody>
            <a:bodyPr vert="horz" lIns="0" tIns="0" rIns="0" bIns="0" rtlCol="0">
              <a:noAutofit/>
            </a:bodyPr>
            <a:lstStyle/>
            <a:p>
              <a:pPr>
                <a:lnSpc>
                  <a:spcPct val="107000"/>
                </a:lnSpc>
                <a:spcAft>
                  <a:spcPts val="800"/>
                </a:spcAft>
              </a:pPr>
              <a:r>
                <a:rPr lang="en-US" sz="800" kern="100">
                  <a:solidFill>
                    <a:srgbClr val="FF0000"/>
                  </a:solidFill>
                  <a:latin typeface="標楷體" panose="03000509000000000000" pitchFamily="65" charset="-120"/>
                  <a:ea typeface="Calibri" panose="020F0502020204030204" pitchFamily="34" charset="0"/>
                  <a:cs typeface="標楷體" panose="03000509000000000000" pitchFamily="65" charset="-120"/>
                </a:rPr>
                <a:t>≧</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86" name="Rectangle 2710"/>
            <p:cNvSpPr/>
            <p:nvPr/>
          </p:nvSpPr>
          <p:spPr>
            <a:xfrm>
              <a:off x="3368559" y="362551"/>
              <a:ext cx="133028" cy="241309"/>
            </a:xfrm>
            <a:prstGeom prst="rect">
              <a:avLst/>
            </a:prstGeom>
            <a:ln>
              <a:noFill/>
            </a:ln>
          </p:spPr>
          <p:txBody>
            <a:bodyPr vert="horz" lIns="0" tIns="0" rIns="0" bIns="0" rtlCol="0">
              <a:noAutofit/>
            </a:bodyPr>
            <a:lstStyle/>
            <a:p>
              <a:pPr>
                <a:lnSpc>
                  <a:spcPct val="107000"/>
                </a:lnSpc>
                <a:spcAft>
                  <a:spcPts val="800"/>
                </a:spcAft>
              </a:pPr>
              <a:r>
                <a:rPr lang="en-US" sz="1100" kern="100">
                  <a:solidFill>
                    <a:srgbClr val="FF0000"/>
                  </a:solidFill>
                  <a:latin typeface="Times New Roman" panose="02020603050405020304" pitchFamily="18" charset="0"/>
                  <a:ea typeface="Times New Roman" panose="02020603050405020304" pitchFamily="18" charset="0"/>
                  <a:cs typeface="Calibri" panose="020F0502020204030204" pitchFamily="34" charset="0"/>
                </a:rPr>
                <a:t> k</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87" name="Rectangle 2711"/>
            <p:cNvSpPr/>
            <p:nvPr/>
          </p:nvSpPr>
          <p:spPr>
            <a:xfrm>
              <a:off x="3468581" y="430986"/>
              <a:ext cx="198500" cy="156824"/>
            </a:xfrm>
            <a:prstGeom prst="rect">
              <a:avLst/>
            </a:prstGeom>
            <a:ln>
              <a:noFill/>
            </a:ln>
          </p:spPr>
          <p:txBody>
            <a:bodyPr vert="horz" lIns="0" tIns="0" rIns="0" bIns="0" rtlCol="0">
              <a:noAutofit/>
            </a:bodyPr>
            <a:lstStyle/>
            <a:p>
              <a:pPr>
                <a:lnSpc>
                  <a:spcPct val="107000"/>
                </a:lnSpc>
                <a:spcAft>
                  <a:spcPts val="800"/>
                </a:spcAft>
              </a:pPr>
              <a:r>
                <a:rPr lang="en-US" sz="700" kern="100">
                  <a:solidFill>
                    <a:srgbClr val="FF0000"/>
                  </a:solidFill>
                  <a:latin typeface="Times New Roman" panose="02020603050405020304" pitchFamily="18" charset="0"/>
                  <a:ea typeface="Times New Roman" panose="02020603050405020304" pitchFamily="18" charset="0"/>
                  <a:cs typeface="Calibri" panose="020F0502020204030204" pitchFamily="34" charset="0"/>
                </a:rPr>
                <a:t>max</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88" name="Shape 2712"/>
            <p:cNvSpPr/>
            <p:nvPr/>
          </p:nvSpPr>
          <p:spPr>
            <a:xfrm>
              <a:off x="82318" y="1354717"/>
              <a:ext cx="359135" cy="234841"/>
            </a:xfrm>
            <a:custGeom>
              <a:avLst/>
              <a:gdLst/>
              <a:ahLst/>
              <a:cxnLst/>
              <a:rect l="0" t="0" r="0" b="0"/>
              <a:pathLst>
                <a:path w="359135" h="234841">
                  <a:moveTo>
                    <a:pt x="0" y="0"/>
                  </a:moveTo>
                  <a:lnTo>
                    <a:pt x="359135" y="0"/>
                  </a:lnTo>
                  <a:lnTo>
                    <a:pt x="359135" y="234841"/>
                  </a:lnTo>
                  <a:lnTo>
                    <a:pt x="0" y="234841"/>
                  </a:lnTo>
                  <a:close/>
                </a:path>
              </a:pathLst>
            </a:custGeom>
            <a:ln w="2000"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89" name="Shape 2713"/>
            <p:cNvSpPr/>
            <p:nvPr/>
          </p:nvSpPr>
          <p:spPr>
            <a:xfrm>
              <a:off x="170921" y="537418"/>
              <a:ext cx="0" cy="817299"/>
            </a:xfrm>
            <a:custGeom>
              <a:avLst/>
              <a:gdLst/>
              <a:ahLst/>
              <a:cxnLst/>
              <a:rect l="0" t="0" r="0" b="0"/>
              <a:pathLst>
                <a:path h="817299">
                  <a:moveTo>
                    <a:pt x="0" y="0"/>
                  </a:moveTo>
                  <a:lnTo>
                    <a:pt x="0" y="817299"/>
                  </a:lnTo>
                </a:path>
              </a:pathLst>
            </a:custGeom>
            <a:ln w="18004" cap="rnd">
              <a:round/>
            </a:ln>
          </p:spPr>
          <p:style>
            <a:lnRef idx="1">
              <a:srgbClr val="3366FF"/>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90" name="Shape 2714"/>
            <p:cNvSpPr/>
            <p:nvPr/>
          </p:nvSpPr>
          <p:spPr>
            <a:xfrm>
              <a:off x="131913" y="426353"/>
              <a:ext cx="78017" cy="121165"/>
            </a:xfrm>
            <a:custGeom>
              <a:avLst/>
              <a:gdLst/>
              <a:ahLst/>
              <a:cxnLst/>
              <a:rect l="0" t="0" r="0" b="0"/>
              <a:pathLst>
                <a:path w="78017" h="121165">
                  <a:moveTo>
                    <a:pt x="39008" y="0"/>
                  </a:moveTo>
                  <a:lnTo>
                    <a:pt x="78017" y="121165"/>
                  </a:lnTo>
                  <a:lnTo>
                    <a:pt x="0" y="121165"/>
                  </a:lnTo>
                  <a:lnTo>
                    <a:pt x="39008" y="0"/>
                  </a:lnTo>
                  <a:close/>
                </a:path>
              </a:pathLst>
            </a:custGeom>
            <a:ln w="0" cap="flat">
              <a:miter lim="101600"/>
            </a:ln>
          </p:spPr>
          <p:style>
            <a:lnRef idx="0">
              <a:srgbClr val="000000">
                <a:alpha val="0"/>
              </a:srgbClr>
            </a:lnRef>
            <a:fillRef idx="1">
              <a:srgbClr val="3366FF"/>
            </a:fillRef>
            <a:effectRef idx="0">
              <a:scrgbClr r="0" g="0" b="0"/>
            </a:effectRef>
            <a:fontRef idx="none"/>
          </p:style>
          <p:txBody>
            <a:bodyPr/>
            <a:lstStyle/>
            <a:p>
              <a:endParaRPr lang="zh-TW" altLang="en-US">
                <a:solidFill>
                  <a:prstClr val="black"/>
                </a:solidFill>
              </a:endParaRPr>
            </a:p>
          </p:txBody>
        </p:sp>
        <p:sp>
          <p:nvSpPr>
            <p:cNvPr id="91" name="Shape 2715"/>
            <p:cNvSpPr/>
            <p:nvPr/>
          </p:nvSpPr>
          <p:spPr>
            <a:xfrm>
              <a:off x="442569" y="426350"/>
              <a:ext cx="0" cy="817299"/>
            </a:xfrm>
            <a:custGeom>
              <a:avLst/>
              <a:gdLst/>
              <a:ahLst/>
              <a:cxnLst/>
              <a:rect l="0" t="0" r="0" b="0"/>
              <a:pathLst>
                <a:path h="817299">
                  <a:moveTo>
                    <a:pt x="0" y="0"/>
                  </a:moveTo>
                  <a:lnTo>
                    <a:pt x="0" y="817299"/>
                  </a:lnTo>
                </a:path>
              </a:pathLst>
            </a:custGeom>
            <a:ln w="18004" cap="rnd">
              <a:round/>
            </a:ln>
          </p:spPr>
          <p:style>
            <a:lnRef idx="1">
              <a:srgbClr val="3366FF"/>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92" name="Shape 2716"/>
            <p:cNvSpPr/>
            <p:nvPr/>
          </p:nvSpPr>
          <p:spPr>
            <a:xfrm>
              <a:off x="403558" y="1233554"/>
              <a:ext cx="78017" cy="121165"/>
            </a:xfrm>
            <a:custGeom>
              <a:avLst/>
              <a:gdLst/>
              <a:ahLst/>
              <a:cxnLst/>
              <a:rect l="0" t="0" r="0" b="0"/>
              <a:pathLst>
                <a:path w="78017" h="121165">
                  <a:moveTo>
                    <a:pt x="0" y="0"/>
                  </a:moveTo>
                  <a:lnTo>
                    <a:pt x="78017" y="0"/>
                  </a:lnTo>
                  <a:lnTo>
                    <a:pt x="39015" y="121165"/>
                  </a:lnTo>
                  <a:lnTo>
                    <a:pt x="0" y="0"/>
                  </a:lnTo>
                  <a:close/>
                </a:path>
              </a:pathLst>
            </a:custGeom>
            <a:ln w="0" cap="flat">
              <a:miter lim="101600"/>
            </a:ln>
          </p:spPr>
          <p:style>
            <a:lnRef idx="0">
              <a:srgbClr val="000000">
                <a:alpha val="0"/>
              </a:srgbClr>
            </a:lnRef>
            <a:fillRef idx="1">
              <a:srgbClr val="3366FF"/>
            </a:fillRef>
            <a:effectRef idx="0">
              <a:scrgbClr r="0" g="0" b="0"/>
            </a:effectRef>
            <a:fontRef idx="none"/>
          </p:style>
          <p:txBody>
            <a:bodyPr/>
            <a:lstStyle/>
            <a:p>
              <a:endParaRPr lang="zh-TW" altLang="en-US">
                <a:solidFill>
                  <a:prstClr val="black"/>
                </a:solidFill>
              </a:endParaRPr>
            </a:p>
          </p:txBody>
        </p:sp>
        <p:sp>
          <p:nvSpPr>
            <p:cNvPr id="93" name="Rectangle 2717"/>
            <p:cNvSpPr/>
            <p:nvPr/>
          </p:nvSpPr>
          <p:spPr>
            <a:xfrm rot="-5399999">
              <a:off x="-243775" y="688973"/>
              <a:ext cx="642750" cy="155198"/>
            </a:xfrm>
            <a:prstGeom prst="rect">
              <a:avLst/>
            </a:prstGeom>
            <a:ln>
              <a:noFill/>
            </a:ln>
          </p:spPr>
          <p:txBody>
            <a:bodyPr vert="horz" lIns="0" tIns="0" rIns="0" bIns="0" rtlCol="0">
              <a:noAutofit/>
            </a:bodyPr>
            <a:lstStyle/>
            <a:p>
              <a:pPr>
                <a:lnSpc>
                  <a:spcPct val="107000"/>
                </a:lnSpc>
                <a:spcAft>
                  <a:spcPts val="800"/>
                </a:spcAft>
              </a:pPr>
              <a:r>
                <a:rPr lang="zh-TW" altLang="en-US" sz="900" kern="100">
                  <a:solidFill>
                    <a:srgbClr val="000000"/>
                  </a:solidFill>
                  <a:latin typeface="Calibri" panose="020F0502020204030204" pitchFamily="34" charset="0"/>
                  <a:ea typeface="標楷體" panose="03000509000000000000" pitchFamily="65" charset="-120"/>
                  <a:cs typeface="標楷體" panose="03000509000000000000" pitchFamily="65" charset="-120"/>
                </a:rPr>
                <a:t>睡眠請求</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94" name="Rectangle 2718"/>
            <p:cNvSpPr/>
            <p:nvPr/>
          </p:nvSpPr>
          <p:spPr>
            <a:xfrm rot="-5399999">
              <a:off x="55534" y="688973"/>
              <a:ext cx="642750" cy="155198"/>
            </a:xfrm>
            <a:prstGeom prst="rect">
              <a:avLst/>
            </a:prstGeom>
            <a:ln>
              <a:noFill/>
            </a:ln>
          </p:spPr>
          <p:txBody>
            <a:bodyPr vert="horz" lIns="0" tIns="0" rIns="0" bIns="0" rtlCol="0">
              <a:noAutofit/>
            </a:bodyPr>
            <a:lstStyle/>
            <a:p>
              <a:pPr>
                <a:lnSpc>
                  <a:spcPct val="107000"/>
                </a:lnSpc>
                <a:spcAft>
                  <a:spcPts val="800"/>
                </a:spcAft>
              </a:pPr>
              <a:r>
                <a:rPr lang="zh-TW" altLang="en-US" sz="900" kern="100">
                  <a:solidFill>
                    <a:srgbClr val="000000"/>
                  </a:solidFill>
                  <a:latin typeface="Calibri" panose="020F0502020204030204" pitchFamily="34" charset="0"/>
                  <a:ea typeface="標楷體" panose="03000509000000000000" pitchFamily="65" charset="-120"/>
                  <a:cs typeface="標楷體" panose="03000509000000000000" pitchFamily="65" charset="-120"/>
                </a:rPr>
                <a:t>睡眠回應</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95" name="Rectangle 2719"/>
            <p:cNvSpPr/>
            <p:nvPr/>
          </p:nvSpPr>
          <p:spPr>
            <a:xfrm>
              <a:off x="1729634" y="2249767"/>
              <a:ext cx="1418966" cy="183644"/>
            </a:xfrm>
            <a:prstGeom prst="rect">
              <a:avLst/>
            </a:prstGeom>
            <a:ln>
              <a:noFill/>
            </a:ln>
          </p:spPr>
          <p:txBody>
            <a:bodyPr vert="horz" lIns="0" tIns="0" rIns="0" bIns="0" rtlCol="0">
              <a:noAutofit/>
            </a:bodyPr>
            <a:lstStyle/>
            <a:p>
              <a:pPr>
                <a:lnSpc>
                  <a:spcPct val="107000"/>
                </a:lnSpc>
                <a:spcAft>
                  <a:spcPts val="800"/>
                </a:spcAft>
              </a:pPr>
              <a:r>
                <a:rPr lang="zh-TW" altLang="en-US" sz="1100" kern="100">
                  <a:solidFill>
                    <a:srgbClr val="FF0000"/>
                  </a:solidFill>
                  <a:latin typeface="Calibri" panose="020F0502020204030204" pitchFamily="34" charset="0"/>
                  <a:ea typeface="標楷體" panose="03000509000000000000" pitchFamily="65" charset="-120"/>
                  <a:cs typeface="標楷體" panose="03000509000000000000" pitchFamily="65" charset="-120"/>
                </a:rPr>
                <a:t>二、固定監聽時間</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96" name="Rectangle 2720"/>
            <p:cNvSpPr/>
            <p:nvPr/>
          </p:nvSpPr>
          <p:spPr>
            <a:xfrm>
              <a:off x="5408429" y="1509316"/>
              <a:ext cx="310396" cy="160687"/>
            </a:xfrm>
            <a:prstGeom prst="rect">
              <a:avLst/>
            </a:prstGeom>
            <a:ln>
              <a:noFill/>
            </a:ln>
          </p:spPr>
          <p:txBody>
            <a:bodyPr vert="horz" lIns="0" tIns="0" rIns="0" bIns="0" rtlCol="0">
              <a:noAutofit/>
            </a:bodyPr>
            <a:lstStyle/>
            <a:p>
              <a:pPr>
                <a:lnSpc>
                  <a:spcPct val="107000"/>
                </a:lnSpc>
                <a:spcAft>
                  <a:spcPts val="800"/>
                </a:spcAft>
              </a:pPr>
              <a:r>
                <a:rPr lang="zh-TW" altLang="en-US" sz="950" kern="100">
                  <a:solidFill>
                    <a:srgbClr val="000000"/>
                  </a:solidFill>
                  <a:latin typeface="Calibri" panose="020F0502020204030204" pitchFamily="34" charset="0"/>
                  <a:ea typeface="標楷體" panose="03000509000000000000" pitchFamily="65" charset="-120"/>
                  <a:cs typeface="標楷體" panose="03000509000000000000" pitchFamily="65" charset="-120"/>
                </a:rPr>
                <a:t>時間</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97" name="Shape 2721"/>
            <p:cNvSpPr/>
            <p:nvPr/>
          </p:nvSpPr>
          <p:spPr>
            <a:xfrm>
              <a:off x="870296" y="523810"/>
              <a:ext cx="1430199" cy="774244"/>
            </a:xfrm>
            <a:custGeom>
              <a:avLst/>
              <a:gdLst/>
              <a:ahLst/>
              <a:cxnLst/>
              <a:rect l="0" t="0" r="0" b="0"/>
              <a:pathLst>
                <a:path w="1430199" h="774244">
                  <a:moveTo>
                    <a:pt x="1430199" y="721817"/>
                  </a:moveTo>
                  <a:lnTo>
                    <a:pt x="1278085" y="0"/>
                  </a:lnTo>
                  <a:lnTo>
                    <a:pt x="0" y="774244"/>
                  </a:lnTo>
                </a:path>
              </a:pathLst>
            </a:custGeom>
            <a:ln w="18004" cap="rnd">
              <a:round/>
            </a:ln>
          </p:spPr>
          <p:style>
            <a:lnRef idx="1">
              <a:srgbClr val="FF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98" name="Shape 2722"/>
            <p:cNvSpPr/>
            <p:nvPr/>
          </p:nvSpPr>
          <p:spPr>
            <a:xfrm>
              <a:off x="2260306" y="1227154"/>
              <a:ext cx="76223" cy="126990"/>
            </a:xfrm>
            <a:custGeom>
              <a:avLst/>
              <a:gdLst/>
              <a:ahLst/>
              <a:cxnLst/>
              <a:rect l="0" t="0" r="0" b="0"/>
              <a:pathLst>
                <a:path w="76223" h="126990">
                  <a:moveTo>
                    <a:pt x="76223" y="0"/>
                  </a:moveTo>
                  <a:lnTo>
                    <a:pt x="63057" y="126990"/>
                  </a:lnTo>
                  <a:lnTo>
                    <a:pt x="0" y="17217"/>
                  </a:lnTo>
                  <a:lnTo>
                    <a:pt x="76223" y="0"/>
                  </a:ln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zh-TW" altLang="en-US">
                <a:solidFill>
                  <a:prstClr val="black"/>
                </a:solidFill>
              </a:endParaRPr>
            </a:p>
          </p:txBody>
        </p:sp>
        <p:sp>
          <p:nvSpPr>
            <p:cNvPr id="99" name="Shape 2723"/>
            <p:cNvSpPr/>
            <p:nvPr/>
          </p:nvSpPr>
          <p:spPr>
            <a:xfrm>
              <a:off x="777704" y="1258095"/>
              <a:ext cx="120708" cy="96045"/>
            </a:xfrm>
            <a:custGeom>
              <a:avLst/>
              <a:gdLst/>
              <a:ahLst/>
              <a:cxnLst/>
              <a:rect l="0" t="0" r="0" b="0"/>
              <a:pathLst>
                <a:path w="120708" h="96045">
                  <a:moveTo>
                    <a:pt x="81312" y="0"/>
                  </a:moveTo>
                  <a:lnTo>
                    <a:pt x="120708" y="69715"/>
                  </a:lnTo>
                  <a:lnTo>
                    <a:pt x="0" y="96045"/>
                  </a:lnTo>
                  <a:lnTo>
                    <a:pt x="81312" y="0"/>
                  </a:ln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zh-TW" altLang="en-US">
                <a:solidFill>
                  <a:prstClr val="black"/>
                </a:solidFill>
              </a:endParaRPr>
            </a:p>
          </p:txBody>
        </p:sp>
        <p:sp>
          <p:nvSpPr>
            <p:cNvPr id="100" name="Shape 2724"/>
            <p:cNvSpPr/>
            <p:nvPr/>
          </p:nvSpPr>
          <p:spPr>
            <a:xfrm>
              <a:off x="1551866" y="1853425"/>
              <a:ext cx="1183621" cy="334252"/>
            </a:xfrm>
            <a:custGeom>
              <a:avLst/>
              <a:gdLst/>
              <a:ahLst/>
              <a:cxnLst/>
              <a:rect l="0" t="0" r="0" b="0"/>
              <a:pathLst>
                <a:path w="1183621" h="334252">
                  <a:moveTo>
                    <a:pt x="1183621" y="47107"/>
                  </a:moveTo>
                  <a:lnTo>
                    <a:pt x="435458" y="334252"/>
                  </a:lnTo>
                  <a:lnTo>
                    <a:pt x="0" y="0"/>
                  </a:lnTo>
                </a:path>
              </a:pathLst>
            </a:custGeom>
            <a:ln w="18004" cap="rnd">
              <a:round/>
            </a:ln>
          </p:spPr>
          <p:style>
            <a:lnRef idx="1">
              <a:srgbClr val="FF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101" name="Shape 2725"/>
            <p:cNvSpPr/>
            <p:nvPr/>
          </p:nvSpPr>
          <p:spPr>
            <a:xfrm>
              <a:off x="2712784" y="1861927"/>
              <a:ext cx="123289" cy="79987"/>
            </a:xfrm>
            <a:custGeom>
              <a:avLst/>
              <a:gdLst/>
              <a:ahLst/>
              <a:cxnLst/>
              <a:rect l="0" t="0" r="0" b="0"/>
              <a:pathLst>
                <a:path w="123289" h="79987">
                  <a:moveTo>
                    <a:pt x="123289" y="0"/>
                  </a:moveTo>
                  <a:lnTo>
                    <a:pt x="27119" y="79987"/>
                  </a:lnTo>
                  <a:lnTo>
                    <a:pt x="0" y="4246"/>
                  </a:lnTo>
                  <a:lnTo>
                    <a:pt x="123289" y="0"/>
                  </a:ln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zh-TW" altLang="en-US">
                <a:solidFill>
                  <a:prstClr val="black"/>
                </a:solidFill>
              </a:endParaRPr>
            </a:p>
          </p:txBody>
        </p:sp>
        <p:sp>
          <p:nvSpPr>
            <p:cNvPr id="102" name="Shape 2726"/>
            <p:cNvSpPr/>
            <p:nvPr/>
          </p:nvSpPr>
          <p:spPr>
            <a:xfrm>
              <a:off x="1465698" y="1787276"/>
              <a:ext cx="117238" cy="104602"/>
            </a:xfrm>
            <a:custGeom>
              <a:avLst/>
              <a:gdLst/>
              <a:ahLst/>
              <a:cxnLst/>
              <a:rect l="0" t="0" r="0" b="0"/>
              <a:pathLst>
                <a:path w="117238" h="104602">
                  <a:moveTo>
                    <a:pt x="0" y="0"/>
                  </a:moveTo>
                  <a:lnTo>
                    <a:pt x="117238" y="39715"/>
                  </a:lnTo>
                  <a:lnTo>
                    <a:pt x="70772" y="104602"/>
                  </a:lnTo>
                  <a:lnTo>
                    <a:pt x="0" y="0"/>
                  </a:ln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zh-TW" altLang="en-US">
                <a:solidFill>
                  <a:prstClr val="black"/>
                </a:solidFill>
              </a:endParaRPr>
            </a:p>
          </p:txBody>
        </p:sp>
        <p:sp>
          <p:nvSpPr>
            <p:cNvPr id="103" name="Rectangle 2727"/>
            <p:cNvSpPr/>
            <p:nvPr/>
          </p:nvSpPr>
          <p:spPr>
            <a:xfrm>
              <a:off x="3215539" y="1240039"/>
              <a:ext cx="498858" cy="301636"/>
            </a:xfrm>
            <a:prstGeom prst="rect">
              <a:avLst/>
            </a:prstGeom>
            <a:ln>
              <a:noFill/>
            </a:ln>
          </p:spPr>
          <p:txBody>
            <a:bodyPr vert="horz" lIns="0" tIns="0" rIns="0" bIns="0" rtlCol="0">
              <a:noAutofit/>
            </a:bodyPr>
            <a:lstStyle/>
            <a:p>
              <a:pPr>
                <a:lnSpc>
                  <a:spcPct val="107000"/>
                </a:lnSpc>
                <a:spcAft>
                  <a:spcPts val="800"/>
                </a:spcAft>
              </a:pPr>
              <a:r>
                <a:rPr lang="en-US" sz="1350"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 . . .</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43964227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69324" y="1635601"/>
            <a:ext cx="7688688" cy="4048416"/>
          </a:xfrm>
          <a:prstGeom prst="rect">
            <a:avLst/>
          </a:prstGeom>
        </p:spPr>
        <p:txBody>
          <a:bodyPr wrap="square">
            <a:spAutoFit/>
          </a:bodyPr>
          <a:lstStyle/>
          <a:p>
            <a:pPr marL="342900" indent="-342900" fontAlgn="base">
              <a:lnSpc>
                <a:spcPct val="103000"/>
              </a:lnSpc>
              <a:spcAft>
                <a:spcPts val="95"/>
              </a:spcAft>
              <a:buClr>
                <a:srgbClr val="660000"/>
              </a:buClr>
              <a:buSzPts val="1400"/>
              <a:buFont typeface="Wingdings" panose="05000000000000000000" pitchFamily="2" charset="2"/>
              <a:buChar char=""/>
            </a:pP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省電類別</a:t>
            </a:r>
            <a:r>
              <a:rPr lang="en-US" altLang="zh-TW" sz="2400" b="1"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二</a:t>
            </a:r>
            <a:r>
              <a:rPr lang="en-US" altLang="zh-TW" sz="2400" b="1"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a:t>
            </a:r>
            <a:r>
              <a:rPr lang="zh-TW" altLang="zh-TW" sz="2400" b="1"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endPar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endParaRPr>
          </a:p>
          <a:p>
            <a:pPr marL="742950" lvl="1" indent="-285750" fontAlgn="base">
              <a:lnSpc>
                <a:spcPct val="107000"/>
              </a:lnSpc>
              <a:spcAft>
                <a:spcPts val="225"/>
              </a:spcAft>
              <a:buClr>
                <a:srgbClr val="999966"/>
              </a:buClr>
              <a:buSzPts val="1350"/>
              <a:buFont typeface="Wingdings" panose="05000000000000000000" pitchFamily="2" charset="2"/>
              <a:buChar char=""/>
            </a:pP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適用：資料具週期性且資料量穩定，同時具</a:t>
            </a:r>
            <a:r>
              <a:rPr lang="zh-TW" altLang="zh-TW" sz="2400" kern="100" dirty="0">
                <a:solidFill>
                  <a:srgbClr val="33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嚴格延遲</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限制的</a:t>
            </a:r>
            <a:r>
              <a:rPr lang="zh-TW" altLang="zh-TW" sz="2400" kern="100" dirty="0">
                <a:solidFill>
                  <a:srgbClr val="00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即時性</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資料流，如</a:t>
            </a:r>
            <a:r>
              <a:rPr lang="en-US"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UGS </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或</a:t>
            </a:r>
            <a:r>
              <a:rPr lang="en-US"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r>
              <a:rPr lang="en-US" altLang="zh-TW" sz="2400" kern="100" dirty="0" err="1">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rtPS</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資料流</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p>
          <a:p>
            <a:pPr marL="742950" lvl="1" indent="-285750" fontAlgn="base">
              <a:lnSpc>
                <a:spcPct val="107000"/>
              </a:lnSpc>
              <a:spcAft>
                <a:spcPts val="220"/>
              </a:spcAft>
              <a:buClr>
                <a:srgbClr val="999966"/>
              </a:buClr>
              <a:buSzPts val="1350"/>
              <a:buFont typeface="Wingdings" panose="05000000000000000000" pitchFamily="2" charset="2"/>
              <a:buChar char=""/>
            </a:pP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初始化參數：</a:t>
            </a:r>
            <a:r>
              <a:rPr lang="zh-TW" altLang="zh-TW" sz="2400" kern="100" dirty="0">
                <a:solidFill>
                  <a:srgbClr val="00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睡眠</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時間、</a:t>
            </a:r>
            <a:r>
              <a:rPr lang="zh-TW" altLang="zh-TW" sz="2400" kern="100" dirty="0">
                <a:solidFill>
                  <a:srgbClr val="00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監聽</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時間</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p>
          <a:p>
            <a:pPr marL="742950" lvl="1" indent="-285750" fontAlgn="base">
              <a:lnSpc>
                <a:spcPct val="107000"/>
              </a:lnSpc>
              <a:spcAft>
                <a:spcPts val="5"/>
              </a:spcAft>
              <a:buClr>
                <a:srgbClr val="999966"/>
              </a:buClr>
              <a:buSzPts val="1350"/>
              <a:buFont typeface="Wingdings" panose="05000000000000000000" pitchFamily="2" charset="2"/>
              <a:buChar char=""/>
            </a:pP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運作方式：</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p>
          <a:p>
            <a:pPr marL="342900" indent="-342900" fontAlgn="base">
              <a:lnSpc>
                <a:spcPct val="112000"/>
              </a:lnSpc>
              <a:spcAft>
                <a:spcPts val="130"/>
              </a:spcAft>
              <a:buClr>
                <a:srgbClr val="660000"/>
              </a:buClr>
              <a:buSzPts val="1400"/>
              <a:buFont typeface="Wingdings" panose="05000000000000000000" pitchFamily="2" charset="2"/>
              <a:buChar char=""/>
            </a:pPr>
            <a:r>
              <a:rPr lang="en-US"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MSS</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在監聽時間</a:t>
            </a:r>
            <a:r>
              <a:rPr lang="zh-TW" altLang="zh-TW" sz="2400" kern="100" dirty="0">
                <a:solidFill>
                  <a:srgbClr val="00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有</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收到</a:t>
            </a:r>
            <a:r>
              <a:rPr lang="en-US"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BS</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通知時，會</a:t>
            </a:r>
            <a:r>
              <a:rPr lang="zh-TW" altLang="zh-TW" sz="2400" kern="100" dirty="0">
                <a:solidFill>
                  <a:srgbClr val="33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立即</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在監聽時間將資料傳</a:t>
            </a:r>
            <a:r>
              <a:rPr lang="en-US"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收，傳</a:t>
            </a:r>
            <a:r>
              <a:rPr lang="en-US"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收不完會再下一個睡眠週期繼續</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p>
          <a:p>
            <a:pPr marL="342900" indent="-342900" fontAlgn="base">
              <a:lnSpc>
                <a:spcPct val="112000"/>
              </a:lnSpc>
              <a:spcAft>
                <a:spcPts val="20"/>
              </a:spcAft>
              <a:buClr>
                <a:srgbClr val="660000"/>
              </a:buClr>
              <a:buSzPts val="1400"/>
              <a:buFont typeface="Wingdings" panose="05000000000000000000" pitchFamily="2" charset="2"/>
              <a:buChar char=""/>
            </a:pPr>
            <a:r>
              <a:rPr lang="en-US"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MSS</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在監聽時間</a:t>
            </a:r>
            <a:r>
              <a:rPr lang="zh-TW" altLang="zh-TW" sz="2400" kern="100" dirty="0">
                <a:solidFill>
                  <a:srgbClr val="00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無</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收到</a:t>
            </a:r>
            <a:r>
              <a:rPr lang="en-US"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BS</a:t>
            </a:r>
            <a:r>
              <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通知時，進入睡眠時間，</a:t>
            </a:r>
            <a:r>
              <a:rPr lang="zh-TW" altLang="zh-TW" sz="2400" kern="100" dirty="0">
                <a:solidFill>
                  <a:srgbClr val="3366FF"/>
                </a:solidFill>
                <a:uFill>
                  <a:solidFill>
                    <a:srgbClr val="000000"/>
                  </a:solidFill>
                </a:uFill>
                <a:latin typeface="標楷體" panose="03000509000000000000" pitchFamily="65" charset="-120"/>
                <a:ea typeface="標楷體" panose="03000509000000000000" pitchFamily="65" charset="-120"/>
                <a:cs typeface="細明體" panose="02020509000000000000" pitchFamily="49" charset="-120"/>
              </a:rPr>
              <a:t>長度不變</a:t>
            </a:r>
            <a:r>
              <a:rPr lang="zh-TW" altLang="zh-TW" sz="2400" kern="100" dirty="0">
                <a:solidFill>
                  <a:srgbClr val="3366FF"/>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rPr>
              <a:t> </a:t>
            </a:r>
            <a:endParaRPr lang="zh-TW" altLang="zh-TW" sz="2400" kern="100" dirty="0">
              <a:solidFill>
                <a:srgbClr val="000000"/>
              </a:solidFill>
              <a:uFill>
                <a:solidFill>
                  <a:srgbClr val="000000"/>
                </a:solidFill>
              </a:uFill>
              <a:latin typeface="標楷體" panose="03000509000000000000" pitchFamily="65" charset="-120"/>
              <a:ea typeface="標楷體" panose="03000509000000000000" pitchFamily="65" charset="-120"/>
              <a:cs typeface="Wingdings" panose="05000000000000000000" pitchFamily="2" charset="2"/>
            </a:endParaRPr>
          </a:p>
          <a:p>
            <a:pPr marL="1377950">
              <a:lnSpc>
                <a:spcPct val="107000"/>
              </a:lnSpc>
            </a:pPr>
            <a:r>
              <a:rPr lang="en-US" altLang="zh-TW" sz="1600" kern="1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a:t>
            </a:r>
            <a:endParaRPr lang="zh-TW" altLang="zh-TW" sz="11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12927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690"/>
          <p:cNvGrpSpPr/>
          <p:nvPr/>
        </p:nvGrpSpPr>
        <p:grpSpPr>
          <a:xfrm>
            <a:off x="975574" y="991696"/>
            <a:ext cx="7456868" cy="4855335"/>
            <a:chOff x="0" y="0"/>
            <a:chExt cx="6814996" cy="2321366"/>
          </a:xfrm>
        </p:grpSpPr>
        <p:sp>
          <p:nvSpPr>
            <p:cNvPr id="3" name="Rectangle 2827"/>
            <p:cNvSpPr/>
            <p:nvPr/>
          </p:nvSpPr>
          <p:spPr>
            <a:xfrm>
              <a:off x="0" y="1193488"/>
              <a:ext cx="134251" cy="354229"/>
            </a:xfrm>
            <a:prstGeom prst="rect">
              <a:avLst/>
            </a:prstGeom>
            <a:ln>
              <a:noFill/>
            </a:ln>
          </p:spPr>
          <p:txBody>
            <a:bodyPr vert="horz" lIns="0" tIns="0" rIns="0" bIns="0" rtlCol="0">
              <a:noAutofit/>
            </a:bodyPr>
            <a:lstStyle/>
            <a:p>
              <a:pPr>
                <a:lnSpc>
                  <a:spcPct val="107000"/>
                </a:lnSpc>
                <a:spcAft>
                  <a:spcPts val="800"/>
                </a:spcAft>
              </a:pPr>
              <a:r>
                <a:rPr lang="en-US" sz="1600"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Rectangle 2828"/>
            <p:cNvSpPr/>
            <p:nvPr/>
          </p:nvSpPr>
          <p:spPr>
            <a:xfrm>
              <a:off x="0" y="1437326"/>
              <a:ext cx="134251" cy="354229"/>
            </a:xfrm>
            <a:prstGeom prst="rect">
              <a:avLst/>
            </a:prstGeom>
            <a:ln>
              <a:noFill/>
            </a:ln>
          </p:spPr>
          <p:txBody>
            <a:bodyPr vert="horz" lIns="0" tIns="0" rIns="0" bIns="0" rtlCol="0">
              <a:noAutofit/>
            </a:bodyPr>
            <a:lstStyle/>
            <a:p>
              <a:pPr>
                <a:lnSpc>
                  <a:spcPct val="107000"/>
                </a:lnSpc>
                <a:spcAft>
                  <a:spcPts val="800"/>
                </a:spcAft>
              </a:pPr>
              <a:r>
                <a:rPr lang="en-US" sz="1600"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hape 2829"/>
            <p:cNvSpPr/>
            <p:nvPr/>
          </p:nvSpPr>
          <p:spPr>
            <a:xfrm>
              <a:off x="597990" y="506122"/>
              <a:ext cx="0" cy="945742"/>
            </a:xfrm>
            <a:custGeom>
              <a:avLst/>
              <a:gdLst/>
              <a:ahLst/>
              <a:cxnLst/>
              <a:rect l="0" t="0" r="0" b="0"/>
              <a:pathLst>
                <a:path h="945742">
                  <a:moveTo>
                    <a:pt x="0" y="0"/>
                  </a:moveTo>
                  <a:lnTo>
                    <a:pt x="0" y="945742"/>
                  </a:lnTo>
                </a:path>
              </a:pathLst>
            </a:custGeom>
            <a:ln w="2357"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6" name="Shape 2830"/>
            <p:cNvSpPr/>
            <p:nvPr/>
          </p:nvSpPr>
          <p:spPr>
            <a:xfrm>
              <a:off x="6082343" y="506122"/>
              <a:ext cx="0" cy="936090"/>
            </a:xfrm>
            <a:custGeom>
              <a:avLst/>
              <a:gdLst/>
              <a:ahLst/>
              <a:cxnLst/>
              <a:rect l="0" t="0" r="0" b="0"/>
              <a:pathLst>
                <a:path h="936090">
                  <a:moveTo>
                    <a:pt x="0" y="0"/>
                  </a:moveTo>
                  <a:lnTo>
                    <a:pt x="0" y="936090"/>
                  </a:lnTo>
                </a:path>
              </a:pathLst>
            </a:custGeom>
            <a:ln w="2357"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7" name="Shape 2831"/>
            <p:cNvSpPr/>
            <p:nvPr/>
          </p:nvSpPr>
          <p:spPr>
            <a:xfrm>
              <a:off x="4644280" y="824585"/>
              <a:ext cx="1363518" cy="0"/>
            </a:xfrm>
            <a:custGeom>
              <a:avLst/>
              <a:gdLst/>
              <a:ahLst/>
              <a:cxnLst/>
              <a:rect l="0" t="0" r="0" b="0"/>
              <a:pathLst>
                <a:path w="1363518">
                  <a:moveTo>
                    <a:pt x="0" y="0"/>
                  </a:moveTo>
                  <a:lnTo>
                    <a:pt x="1363518" y="0"/>
                  </a:lnTo>
                </a:path>
              </a:pathLst>
            </a:custGeom>
            <a:ln w="2357"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8" name="Shape 2832"/>
            <p:cNvSpPr/>
            <p:nvPr/>
          </p:nvSpPr>
          <p:spPr>
            <a:xfrm>
              <a:off x="4569737" y="796398"/>
              <a:ext cx="81319" cy="56378"/>
            </a:xfrm>
            <a:custGeom>
              <a:avLst/>
              <a:gdLst/>
              <a:ahLst/>
              <a:cxnLst/>
              <a:rect l="0" t="0" r="0" b="0"/>
              <a:pathLst>
                <a:path w="81319" h="56378">
                  <a:moveTo>
                    <a:pt x="81319" y="0"/>
                  </a:moveTo>
                  <a:lnTo>
                    <a:pt x="81319" y="56378"/>
                  </a:lnTo>
                  <a:lnTo>
                    <a:pt x="0" y="28189"/>
                  </a:lnTo>
                  <a:lnTo>
                    <a:pt x="81319"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9" name="Shape 2833"/>
            <p:cNvSpPr/>
            <p:nvPr/>
          </p:nvSpPr>
          <p:spPr>
            <a:xfrm>
              <a:off x="6001024" y="796397"/>
              <a:ext cx="81319" cy="56378"/>
            </a:xfrm>
            <a:custGeom>
              <a:avLst/>
              <a:gdLst/>
              <a:ahLst/>
              <a:cxnLst/>
              <a:rect l="0" t="0" r="0" b="0"/>
              <a:pathLst>
                <a:path w="81319" h="56378">
                  <a:moveTo>
                    <a:pt x="0" y="0"/>
                  </a:moveTo>
                  <a:lnTo>
                    <a:pt x="81319" y="28189"/>
                  </a:lnTo>
                  <a:lnTo>
                    <a:pt x="0" y="56378"/>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10" name="Shape 2834"/>
            <p:cNvSpPr/>
            <p:nvPr/>
          </p:nvSpPr>
          <p:spPr>
            <a:xfrm>
              <a:off x="672532" y="843885"/>
              <a:ext cx="1363518" cy="0"/>
            </a:xfrm>
            <a:custGeom>
              <a:avLst/>
              <a:gdLst/>
              <a:ahLst/>
              <a:cxnLst/>
              <a:rect l="0" t="0" r="0" b="0"/>
              <a:pathLst>
                <a:path w="1363518">
                  <a:moveTo>
                    <a:pt x="0" y="0"/>
                  </a:moveTo>
                  <a:lnTo>
                    <a:pt x="1363518" y="0"/>
                  </a:lnTo>
                </a:path>
              </a:pathLst>
            </a:custGeom>
            <a:ln w="2357"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11" name="Shape 2835"/>
            <p:cNvSpPr/>
            <p:nvPr/>
          </p:nvSpPr>
          <p:spPr>
            <a:xfrm>
              <a:off x="597989" y="815694"/>
              <a:ext cx="81319" cy="56378"/>
            </a:xfrm>
            <a:custGeom>
              <a:avLst/>
              <a:gdLst/>
              <a:ahLst/>
              <a:cxnLst/>
              <a:rect l="0" t="0" r="0" b="0"/>
              <a:pathLst>
                <a:path w="81319" h="56378">
                  <a:moveTo>
                    <a:pt x="81319" y="0"/>
                  </a:moveTo>
                  <a:lnTo>
                    <a:pt x="81319" y="56378"/>
                  </a:lnTo>
                  <a:lnTo>
                    <a:pt x="0" y="28189"/>
                  </a:lnTo>
                  <a:lnTo>
                    <a:pt x="81319"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12" name="Shape 2836"/>
            <p:cNvSpPr/>
            <p:nvPr/>
          </p:nvSpPr>
          <p:spPr>
            <a:xfrm>
              <a:off x="2029277" y="815693"/>
              <a:ext cx="81319" cy="56378"/>
            </a:xfrm>
            <a:custGeom>
              <a:avLst/>
              <a:gdLst/>
              <a:ahLst/>
              <a:cxnLst/>
              <a:rect l="0" t="0" r="0" b="0"/>
              <a:pathLst>
                <a:path w="81319" h="56378">
                  <a:moveTo>
                    <a:pt x="0" y="0"/>
                  </a:moveTo>
                  <a:lnTo>
                    <a:pt x="81319" y="28189"/>
                  </a:lnTo>
                  <a:lnTo>
                    <a:pt x="0" y="56378"/>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13" name="Shape 2837"/>
            <p:cNvSpPr/>
            <p:nvPr/>
          </p:nvSpPr>
          <p:spPr>
            <a:xfrm>
              <a:off x="2185138" y="843885"/>
              <a:ext cx="1363518" cy="0"/>
            </a:xfrm>
            <a:custGeom>
              <a:avLst/>
              <a:gdLst/>
              <a:ahLst/>
              <a:cxnLst/>
              <a:rect l="0" t="0" r="0" b="0"/>
              <a:pathLst>
                <a:path w="1363518">
                  <a:moveTo>
                    <a:pt x="0" y="0"/>
                  </a:moveTo>
                  <a:lnTo>
                    <a:pt x="1363518" y="0"/>
                  </a:lnTo>
                </a:path>
              </a:pathLst>
            </a:custGeom>
            <a:ln w="2357"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14" name="Shape 2838"/>
            <p:cNvSpPr/>
            <p:nvPr/>
          </p:nvSpPr>
          <p:spPr>
            <a:xfrm>
              <a:off x="2110598" y="815694"/>
              <a:ext cx="81311" cy="56378"/>
            </a:xfrm>
            <a:custGeom>
              <a:avLst/>
              <a:gdLst/>
              <a:ahLst/>
              <a:cxnLst/>
              <a:rect l="0" t="0" r="0" b="0"/>
              <a:pathLst>
                <a:path w="81311" h="56378">
                  <a:moveTo>
                    <a:pt x="81311" y="0"/>
                  </a:moveTo>
                  <a:lnTo>
                    <a:pt x="81311" y="56378"/>
                  </a:lnTo>
                  <a:lnTo>
                    <a:pt x="0" y="28189"/>
                  </a:lnTo>
                  <a:lnTo>
                    <a:pt x="81311"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15" name="Shape 2839"/>
            <p:cNvSpPr/>
            <p:nvPr/>
          </p:nvSpPr>
          <p:spPr>
            <a:xfrm>
              <a:off x="3541879" y="815693"/>
              <a:ext cx="81319" cy="56378"/>
            </a:xfrm>
            <a:custGeom>
              <a:avLst/>
              <a:gdLst/>
              <a:ahLst/>
              <a:cxnLst/>
              <a:rect l="0" t="0" r="0" b="0"/>
              <a:pathLst>
                <a:path w="81319" h="56378">
                  <a:moveTo>
                    <a:pt x="0" y="0"/>
                  </a:moveTo>
                  <a:lnTo>
                    <a:pt x="81319" y="28189"/>
                  </a:lnTo>
                  <a:lnTo>
                    <a:pt x="0" y="56378"/>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16" name="Rectangle 2840"/>
            <p:cNvSpPr/>
            <p:nvPr/>
          </p:nvSpPr>
          <p:spPr>
            <a:xfrm>
              <a:off x="1022782" y="503678"/>
              <a:ext cx="731475" cy="190173"/>
            </a:xfrm>
            <a:prstGeom prst="rect">
              <a:avLst/>
            </a:prstGeom>
            <a:ln>
              <a:noFill/>
            </a:ln>
          </p:spPr>
          <p:txBody>
            <a:bodyPr vert="horz" lIns="0" tIns="0" rIns="0" bIns="0" rtlCol="0">
              <a:noAutofit/>
            </a:bodyPr>
            <a:lstStyle/>
            <a:p>
              <a:pPr>
                <a:lnSpc>
                  <a:spcPct val="107000"/>
                </a:lnSpc>
                <a:spcAft>
                  <a:spcPts val="800"/>
                </a:spcAft>
              </a:pPr>
              <a:r>
                <a:rPr lang="zh-TW" altLang="en-US" sz="1150" kern="100">
                  <a:solidFill>
                    <a:srgbClr val="000000"/>
                  </a:solidFill>
                  <a:latin typeface="Calibri" panose="020F0502020204030204" pitchFamily="34" charset="0"/>
                  <a:ea typeface="標楷體" panose="03000509000000000000" pitchFamily="65" charset="-120"/>
                  <a:cs typeface="標楷體" panose="03000509000000000000" pitchFamily="65" charset="-120"/>
                </a:rPr>
                <a:t>睡眠週期</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841"/>
            <p:cNvSpPr/>
            <p:nvPr/>
          </p:nvSpPr>
          <p:spPr>
            <a:xfrm>
              <a:off x="1572763" y="474192"/>
              <a:ext cx="60897" cy="249887"/>
            </a:xfrm>
            <a:prstGeom prst="rect">
              <a:avLst/>
            </a:prstGeom>
            <a:ln>
              <a:noFill/>
            </a:ln>
          </p:spPr>
          <p:txBody>
            <a:bodyPr vert="horz" lIns="0" tIns="0" rIns="0" bIns="0" rtlCol="0">
              <a:noAutofit/>
            </a:bodyPr>
            <a:lstStyle/>
            <a:p>
              <a:pPr>
                <a:lnSpc>
                  <a:spcPct val="107000"/>
                </a:lnSpc>
                <a:spcAft>
                  <a:spcPts val="800"/>
                </a:spcAft>
              </a:pPr>
              <a:r>
                <a:rPr lang="en-US" sz="1150"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Rectangle 2842"/>
            <p:cNvSpPr/>
            <p:nvPr/>
          </p:nvSpPr>
          <p:spPr>
            <a:xfrm>
              <a:off x="1618549" y="503678"/>
              <a:ext cx="182869" cy="190173"/>
            </a:xfrm>
            <a:prstGeom prst="rect">
              <a:avLst/>
            </a:prstGeom>
            <a:ln>
              <a:noFill/>
            </a:ln>
          </p:spPr>
          <p:txBody>
            <a:bodyPr vert="horz" lIns="0" tIns="0" rIns="0" bIns="0" rtlCol="0">
              <a:noAutofit/>
            </a:bodyPr>
            <a:lstStyle/>
            <a:p>
              <a:pPr>
                <a:lnSpc>
                  <a:spcPct val="107000"/>
                </a:lnSpc>
                <a:spcAft>
                  <a:spcPts val="800"/>
                </a:spcAft>
              </a:pPr>
              <a:r>
                <a:rPr lang="zh-TW" altLang="en-US" sz="1150" kern="100">
                  <a:solidFill>
                    <a:srgbClr val="000000"/>
                  </a:solidFill>
                  <a:latin typeface="Calibri" panose="020F0502020204030204" pitchFamily="34" charset="0"/>
                  <a:ea typeface="標楷體" panose="03000509000000000000" pitchFamily="65" charset="-120"/>
                  <a:cs typeface="標楷體" panose="03000509000000000000" pitchFamily="65" charset="-120"/>
                </a:rPr>
                <a:t>一</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Rectangle 2843"/>
            <p:cNvSpPr/>
            <p:nvPr/>
          </p:nvSpPr>
          <p:spPr>
            <a:xfrm>
              <a:off x="1756044" y="474192"/>
              <a:ext cx="60897" cy="249887"/>
            </a:xfrm>
            <a:prstGeom prst="rect">
              <a:avLst/>
            </a:prstGeom>
            <a:ln>
              <a:noFill/>
            </a:ln>
          </p:spPr>
          <p:txBody>
            <a:bodyPr vert="horz" lIns="0" tIns="0" rIns="0" bIns="0" rtlCol="0">
              <a:noAutofit/>
            </a:bodyPr>
            <a:lstStyle/>
            <a:p>
              <a:pPr>
                <a:lnSpc>
                  <a:spcPct val="107000"/>
                </a:lnSpc>
                <a:spcAft>
                  <a:spcPts val="800"/>
                </a:spcAft>
              </a:pPr>
              <a:r>
                <a:rPr lang="en-US" sz="1150"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Rectangle 2844"/>
            <p:cNvSpPr/>
            <p:nvPr/>
          </p:nvSpPr>
          <p:spPr>
            <a:xfrm>
              <a:off x="2507593" y="503678"/>
              <a:ext cx="731475" cy="190173"/>
            </a:xfrm>
            <a:prstGeom prst="rect">
              <a:avLst/>
            </a:prstGeom>
            <a:ln>
              <a:noFill/>
            </a:ln>
          </p:spPr>
          <p:txBody>
            <a:bodyPr vert="horz" lIns="0" tIns="0" rIns="0" bIns="0" rtlCol="0">
              <a:noAutofit/>
            </a:bodyPr>
            <a:lstStyle/>
            <a:p>
              <a:pPr>
                <a:lnSpc>
                  <a:spcPct val="107000"/>
                </a:lnSpc>
                <a:spcAft>
                  <a:spcPts val="800"/>
                </a:spcAft>
              </a:pPr>
              <a:r>
                <a:rPr lang="zh-TW" altLang="en-US" sz="1150" kern="100">
                  <a:solidFill>
                    <a:srgbClr val="000000"/>
                  </a:solidFill>
                  <a:latin typeface="Calibri" panose="020F0502020204030204" pitchFamily="34" charset="0"/>
                  <a:ea typeface="標楷體" panose="03000509000000000000" pitchFamily="65" charset="-120"/>
                  <a:cs typeface="標楷體" panose="03000509000000000000" pitchFamily="65" charset="-120"/>
                </a:rPr>
                <a:t>睡眠週期</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1" name="Rectangle 2845"/>
            <p:cNvSpPr/>
            <p:nvPr/>
          </p:nvSpPr>
          <p:spPr>
            <a:xfrm>
              <a:off x="3057575" y="474192"/>
              <a:ext cx="60897" cy="249887"/>
            </a:xfrm>
            <a:prstGeom prst="rect">
              <a:avLst/>
            </a:prstGeom>
            <a:ln>
              <a:noFill/>
            </a:ln>
          </p:spPr>
          <p:txBody>
            <a:bodyPr vert="horz" lIns="0" tIns="0" rIns="0" bIns="0" rtlCol="0">
              <a:noAutofit/>
            </a:bodyPr>
            <a:lstStyle/>
            <a:p>
              <a:pPr>
                <a:lnSpc>
                  <a:spcPct val="107000"/>
                </a:lnSpc>
                <a:spcAft>
                  <a:spcPts val="800"/>
                </a:spcAft>
              </a:pPr>
              <a:r>
                <a:rPr lang="en-US" sz="1150"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Rectangle 2846"/>
            <p:cNvSpPr/>
            <p:nvPr/>
          </p:nvSpPr>
          <p:spPr>
            <a:xfrm>
              <a:off x="3103361" y="503678"/>
              <a:ext cx="182868" cy="190173"/>
            </a:xfrm>
            <a:prstGeom prst="rect">
              <a:avLst/>
            </a:prstGeom>
            <a:ln>
              <a:noFill/>
            </a:ln>
          </p:spPr>
          <p:txBody>
            <a:bodyPr vert="horz" lIns="0" tIns="0" rIns="0" bIns="0" rtlCol="0">
              <a:noAutofit/>
            </a:bodyPr>
            <a:lstStyle/>
            <a:p>
              <a:pPr>
                <a:lnSpc>
                  <a:spcPct val="107000"/>
                </a:lnSpc>
                <a:spcAft>
                  <a:spcPts val="800"/>
                </a:spcAft>
              </a:pPr>
              <a:r>
                <a:rPr lang="zh-TW" altLang="en-US" sz="1150" kern="100">
                  <a:solidFill>
                    <a:srgbClr val="000000"/>
                  </a:solidFill>
                  <a:latin typeface="Calibri" panose="020F0502020204030204" pitchFamily="34" charset="0"/>
                  <a:ea typeface="標楷體" panose="03000509000000000000" pitchFamily="65" charset="-120"/>
                  <a:cs typeface="標楷體" panose="03000509000000000000" pitchFamily="65" charset="-120"/>
                </a:rPr>
                <a:t>二</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3" name="Rectangle 2847"/>
            <p:cNvSpPr/>
            <p:nvPr/>
          </p:nvSpPr>
          <p:spPr>
            <a:xfrm>
              <a:off x="3240856" y="474192"/>
              <a:ext cx="60897" cy="249887"/>
            </a:xfrm>
            <a:prstGeom prst="rect">
              <a:avLst/>
            </a:prstGeom>
            <a:ln>
              <a:noFill/>
            </a:ln>
          </p:spPr>
          <p:txBody>
            <a:bodyPr vert="horz" lIns="0" tIns="0" rIns="0" bIns="0" rtlCol="0">
              <a:noAutofit/>
            </a:bodyPr>
            <a:lstStyle/>
            <a:p>
              <a:pPr>
                <a:lnSpc>
                  <a:spcPct val="107000"/>
                </a:lnSpc>
                <a:spcAft>
                  <a:spcPts val="800"/>
                </a:spcAft>
              </a:pPr>
              <a:r>
                <a:rPr lang="en-US" sz="1150"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Rectangle 2848"/>
            <p:cNvSpPr/>
            <p:nvPr/>
          </p:nvSpPr>
          <p:spPr>
            <a:xfrm>
              <a:off x="4951159" y="503678"/>
              <a:ext cx="731474" cy="190173"/>
            </a:xfrm>
            <a:prstGeom prst="rect">
              <a:avLst/>
            </a:prstGeom>
            <a:ln>
              <a:noFill/>
            </a:ln>
          </p:spPr>
          <p:txBody>
            <a:bodyPr vert="horz" lIns="0" tIns="0" rIns="0" bIns="0" rtlCol="0">
              <a:noAutofit/>
            </a:bodyPr>
            <a:lstStyle/>
            <a:p>
              <a:pPr>
                <a:lnSpc>
                  <a:spcPct val="107000"/>
                </a:lnSpc>
                <a:spcAft>
                  <a:spcPts val="800"/>
                </a:spcAft>
              </a:pPr>
              <a:r>
                <a:rPr lang="zh-TW" altLang="en-US" sz="1150" kern="100">
                  <a:solidFill>
                    <a:srgbClr val="000000"/>
                  </a:solidFill>
                  <a:latin typeface="Calibri" panose="020F0502020204030204" pitchFamily="34" charset="0"/>
                  <a:ea typeface="標楷體" panose="03000509000000000000" pitchFamily="65" charset="-120"/>
                  <a:cs typeface="標楷體" panose="03000509000000000000" pitchFamily="65" charset="-120"/>
                </a:rPr>
                <a:t>睡眠週期</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5" name="Rectangle 25500"/>
            <p:cNvSpPr/>
            <p:nvPr/>
          </p:nvSpPr>
          <p:spPr>
            <a:xfrm>
              <a:off x="5646197" y="474192"/>
              <a:ext cx="60897" cy="249887"/>
            </a:xfrm>
            <a:prstGeom prst="rect">
              <a:avLst/>
            </a:prstGeom>
            <a:ln>
              <a:noFill/>
            </a:ln>
          </p:spPr>
          <p:txBody>
            <a:bodyPr vert="horz" lIns="0" tIns="0" rIns="0" bIns="0" rtlCol="0">
              <a:noAutofit/>
            </a:bodyPr>
            <a:lstStyle/>
            <a:p>
              <a:pPr>
                <a:lnSpc>
                  <a:spcPct val="107000"/>
                </a:lnSpc>
                <a:spcAft>
                  <a:spcPts val="800"/>
                </a:spcAft>
              </a:pPr>
              <a:r>
                <a:rPr lang="en-US" sz="1150"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6" name="Rectangle 25501"/>
            <p:cNvSpPr/>
            <p:nvPr/>
          </p:nvSpPr>
          <p:spPr>
            <a:xfrm>
              <a:off x="5546926" y="474192"/>
              <a:ext cx="132062" cy="249887"/>
            </a:xfrm>
            <a:prstGeom prst="rect">
              <a:avLst/>
            </a:prstGeom>
            <a:ln>
              <a:noFill/>
            </a:ln>
          </p:spPr>
          <p:txBody>
            <a:bodyPr vert="horz" lIns="0" tIns="0" rIns="0" bIns="0" rtlCol="0">
              <a:noAutofit/>
            </a:bodyPr>
            <a:lstStyle/>
            <a:p>
              <a:pPr>
                <a:lnSpc>
                  <a:spcPct val="107000"/>
                </a:lnSpc>
                <a:spcAft>
                  <a:spcPts val="800"/>
                </a:spcAft>
              </a:pPr>
              <a:r>
                <a:rPr lang="en-US" sz="1150"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N</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Rectangle 25499"/>
            <p:cNvSpPr/>
            <p:nvPr/>
          </p:nvSpPr>
          <p:spPr>
            <a:xfrm>
              <a:off x="5501140" y="474192"/>
              <a:ext cx="60897" cy="249887"/>
            </a:xfrm>
            <a:prstGeom prst="rect">
              <a:avLst/>
            </a:prstGeom>
            <a:ln>
              <a:noFill/>
            </a:ln>
          </p:spPr>
          <p:txBody>
            <a:bodyPr vert="horz" lIns="0" tIns="0" rIns="0" bIns="0" rtlCol="0">
              <a:noAutofit/>
            </a:bodyPr>
            <a:lstStyle/>
            <a:p>
              <a:pPr>
                <a:lnSpc>
                  <a:spcPct val="107000"/>
                </a:lnSpc>
                <a:spcAft>
                  <a:spcPts val="800"/>
                </a:spcAft>
              </a:pPr>
              <a:r>
                <a:rPr lang="en-US" sz="1150"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8" name="Shape 2850"/>
            <p:cNvSpPr/>
            <p:nvPr/>
          </p:nvSpPr>
          <p:spPr>
            <a:xfrm>
              <a:off x="2119878" y="506124"/>
              <a:ext cx="0" cy="521117"/>
            </a:xfrm>
            <a:custGeom>
              <a:avLst/>
              <a:gdLst/>
              <a:ahLst/>
              <a:cxnLst/>
              <a:rect l="0" t="0" r="0" b="0"/>
              <a:pathLst>
                <a:path h="521117">
                  <a:moveTo>
                    <a:pt x="0" y="0"/>
                  </a:moveTo>
                  <a:lnTo>
                    <a:pt x="0" y="521117"/>
                  </a:lnTo>
                </a:path>
              </a:pathLst>
            </a:custGeom>
            <a:ln w="2357"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29" name="Shape 2851"/>
            <p:cNvSpPr/>
            <p:nvPr/>
          </p:nvSpPr>
          <p:spPr>
            <a:xfrm>
              <a:off x="3623204" y="506124"/>
              <a:ext cx="0" cy="550072"/>
            </a:xfrm>
            <a:custGeom>
              <a:avLst/>
              <a:gdLst/>
              <a:ahLst/>
              <a:cxnLst/>
              <a:rect l="0" t="0" r="0" b="0"/>
              <a:pathLst>
                <a:path h="550072">
                  <a:moveTo>
                    <a:pt x="0" y="0"/>
                  </a:moveTo>
                  <a:lnTo>
                    <a:pt x="0" y="550072"/>
                  </a:lnTo>
                </a:path>
              </a:pathLst>
            </a:custGeom>
            <a:ln w="2357"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30" name="Shape 2852"/>
            <p:cNvSpPr/>
            <p:nvPr/>
          </p:nvSpPr>
          <p:spPr>
            <a:xfrm>
              <a:off x="4569741" y="506124"/>
              <a:ext cx="0" cy="550072"/>
            </a:xfrm>
            <a:custGeom>
              <a:avLst/>
              <a:gdLst/>
              <a:ahLst/>
              <a:cxnLst/>
              <a:rect l="0" t="0" r="0" b="0"/>
              <a:pathLst>
                <a:path h="550072">
                  <a:moveTo>
                    <a:pt x="0" y="0"/>
                  </a:moveTo>
                  <a:lnTo>
                    <a:pt x="0" y="550072"/>
                  </a:lnTo>
                </a:path>
              </a:pathLst>
            </a:custGeom>
            <a:ln w="2357"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31" name="Rectangle 2853"/>
            <p:cNvSpPr/>
            <p:nvPr/>
          </p:nvSpPr>
          <p:spPr>
            <a:xfrm>
              <a:off x="3891760" y="718747"/>
              <a:ext cx="587797" cy="356985"/>
            </a:xfrm>
            <a:prstGeom prst="rect">
              <a:avLst/>
            </a:prstGeom>
            <a:ln>
              <a:noFill/>
            </a:ln>
          </p:spPr>
          <p:txBody>
            <a:bodyPr vert="horz" lIns="0" tIns="0" rIns="0" bIns="0" rtlCol="0">
              <a:noAutofit/>
            </a:bodyPr>
            <a:lstStyle/>
            <a:p>
              <a:pPr>
                <a:lnSpc>
                  <a:spcPct val="107000"/>
                </a:lnSpc>
                <a:spcAft>
                  <a:spcPts val="800"/>
                </a:spcAft>
              </a:pPr>
              <a:r>
                <a:rPr lang="en-US" sz="1600"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 . . .</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32" name="Shape 2854"/>
            <p:cNvSpPr/>
            <p:nvPr/>
          </p:nvSpPr>
          <p:spPr>
            <a:xfrm>
              <a:off x="597993" y="1451862"/>
              <a:ext cx="5661834" cy="0"/>
            </a:xfrm>
            <a:custGeom>
              <a:avLst/>
              <a:gdLst/>
              <a:ahLst/>
              <a:cxnLst/>
              <a:rect l="0" t="0" r="0" b="0"/>
              <a:pathLst>
                <a:path w="5661834">
                  <a:moveTo>
                    <a:pt x="0" y="0"/>
                  </a:moveTo>
                  <a:lnTo>
                    <a:pt x="5661834" y="0"/>
                  </a:lnTo>
                </a:path>
              </a:pathLst>
            </a:custGeom>
            <a:ln w="2357"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33" name="Shape 2855"/>
            <p:cNvSpPr/>
            <p:nvPr/>
          </p:nvSpPr>
          <p:spPr>
            <a:xfrm>
              <a:off x="6253048" y="1423668"/>
              <a:ext cx="81319" cy="56378"/>
            </a:xfrm>
            <a:custGeom>
              <a:avLst/>
              <a:gdLst/>
              <a:ahLst/>
              <a:cxnLst/>
              <a:rect l="0" t="0" r="0" b="0"/>
              <a:pathLst>
                <a:path w="81319" h="56378">
                  <a:moveTo>
                    <a:pt x="0" y="0"/>
                  </a:moveTo>
                  <a:lnTo>
                    <a:pt x="81319" y="28189"/>
                  </a:lnTo>
                  <a:lnTo>
                    <a:pt x="0" y="56378"/>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34" name="Shape 2856"/>
            <p:cNvSpPr/>
            <p:nvPr/>
          </p:nvSpPr>
          <p:spPr>
            <a:xfrm>
              <a:off x="1694863" y="1171999"/>
              <a:ext cx="423160" cy="277928"/>
            </a:xfrm>
            <a:custGeom>
              <a:avLst/>
              <a:gdLst/>
              <a:ahLst/>
              <a:cxnLst/>
              <a:rect l="0" t="0" r="0" b="0"/>
              <a:pathLst>
                <a:path w="423160" h="277928">
                  <a:moveTo>
                    <a:pt x="0" y="0"/>
                  </a:moveTo>
                  <a:lnTo>
                    <a:pt x="423160" y="0"/>
                  </a:lnTo>
                  <a:lnTo>
                    <a:pt x="423160" y="277928"/>
                  </a:lnTo>
                  <a:lnTo>
                    <a:pt x="0" y="277928"/>
                  </a:lnTo>
                  <a:close/>
                </a:path>
              </a:pathLst>
            </a:custGeom>
            <a:ln w="2357"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35" name="Shape 2857"/>
            <p:cNvSpPr/>
            <p:nvPr/>
          </p:nvSpPr>
          <p:spPr>
            <a:xfrm>
              <a:off x="3198185" y="1171999"/>
              <a:ext cx="420375" cy="277928"/>
            </a:xfrm>
            <a:custGeom>
              <a:avLst/>
              <a:gdLst/>
              <a:ahLst/>
              <a:cxnLst/>
              <a:rect l="0" t="0" r="0" b="0"/>
              <a:pathLst>
                <a:path w="420375" h="277928">
                  <a:moveTo>
                    <a:pt x="0" y="0"/>
                  </a:moveTo>
                  <a:lnTo>
                    <a:pt x="420375" y="0"/>
                  </a:lnTo>
                  <a:lnTo>
                    <a:pt x="420375" y="277928"/>
                  </a:lnTo>
                  <a:lnTo>
                    <a:pt x="0" y="277928"/>
                  </a:lnTo>
                  <a:close/>
                </a:path>
              </a:pathLst>
            </a:custGeom>
            <a:ln w="2357"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36" name="Shape 2858"/>
            <p:cNvSpPr/>
            <p:nvPr/>
          </p:nvSpPr>
          <p:spPr>
            <a:xfrm>
              <a:off x="5656398" y="1174887"/>
              <a:ext cx="425944" cy="275040"/>
            </a:xfrm>
            <a:custGeom>
              <a:avLst/>
              <a:gdLst/>
              <a:ahLst/>
              <a:cxnLst/>
              <a:rect l="0" t="0" r="0" b="0"/>
              <a:pathLst>
                <a:path w="425944" h="275040">
                  <a:moveTo>
                    <a:pt x="0" y="0"/>
                  </a:moveTo>
                  <a:lnTo>
                    <a:pt x="425944" y="0"/>
                  </a:lnTo>
                  <a:lnTo>
                    <a:pt x="425944" y="275040"/>
                  </a:lnTo>
                  <a:lnTo>
                    <a:pt x="0" y="275040"/>
                  </a:lnTo>
                  <a:close/>
                </a:path>
              </a:pathLst>
            </a:custGeom>
            <a:ln w="2357"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37" name="Shape 2859"/>
            <p:cNvSpPr/>
            <p:nvPr/>
          </p:nvSpPr>
          <p:spPr>
            <a:xfrm>
              <a:off x="679956" y="1339915"/>
              <a:ext cx="940366" cy="0"/>
            </a:xfrm>
            <a:custGeom>
              <a:avLst/>
              <a:gdLst/>
              <a:ahLst/>
              <a:cxnLst/>
              <a:rect l="0" t="0" r="0" b="0"/>
              <a:pathLst>
                <a:path w="940366">
                  <a:moveTo>
                    <a:pt x="0" y="0"/>
                  </a:moveTo>
                  <a:lnTo>
                    <a:pt x="940366" y="0"/>
                  </a:lnTo>
                </a:path>
              </a:pathLst>
            </a:custGeom>
            <a:ln w="2357" cap="rnd">
              <a:custDash>
                <a:ds d="129917" sp="92798"/>
              </a:custDash>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38" name="Shape 2860"/>
            <p:cNvSpPr/>
            <p:nvPr/>
          </p:nvSpPr>
          <p:spPr>
            <a:xfrm>
              <a:off x="605414" y="1311724"/>
              <a:ext cx="81319" cy="56378"/>
            </a:xfrm>
            <a:custGeom>
              <a:avLst/>
              <a:gdLst/>
              <a:ahLst/>
              <a:cxnLst/>
              <a:rect l="0" t="0" r="0" b="0"/>
              <a:pathLst>
                <a:path w="81319" h="56378">
                  <a:moveTo>
                    <a:pt x="81319" y="0"/>
                  </a:moveTo>
                  <a:lnTo>
                    <a:pt x="81319" y="56378"/>
                  </a:lnTo>
                  <a:lnTo>
                    <a:pt x="0" y="28189"/>
                  </a:lnTo>
                  <a:lnTo>
                    <a:pt x="81319"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39" name="Shape 2861"/>
            <p:cNvSpPr/>
            <p:nvPr/>
          </p:nvSpPr>
          <p:spPr>
            <a:xfrm>
              <a:off x="1613543" y="1311723"/>
              <a:ext cx="81311" cy="56378"/>
            </a:xfrm>
            <a:custGeom>
              <a:avLst/>
              <a:gdLst/>
              <a:ahLst/>
              <a:cxnLst/>
              <a:rect l="0" t="0" r="0" b="0"/>
              <a:pathLst>
                <a:path w="81311" h="56378">
                  <a:moveTo>
                    <a:pt x="0" y="0"/>
                  </a:moveTo>
                  <a:lnTo>
                    <a:pt x="81311" y="28189"/>
                  </a:lnTo>
                  <a:lnTo>
                    <a:pt x="0" y="56378"/>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40" name="Shape 2862"/>
            <p:cNvSpPr/>
            <p:nvPr/>
          </p:nvSpPr>
          <p:spPr>
            <a:xfrm>
              <a:off x="2183282" y="1339915"/>
              <a:ext cx="940359" cy="0"/>
            </a:xfrm>
            <a:custGeom>
              <a:avLst/>
              <a:gdLst/>
              <a:ahLst/>
              <a:cxnLst/>
              <a:rect l="0" t="0" r="0" b="0"/>
              <a:pathLst>
                <a:path w="940359">
                  <a:moveTo>
                    <a:pt x="0" y="0"/>
                  </a:moveTo>
                  <a:lnTo>
                    <a:pt x="940359" y="0"/>
                  </a:lnTo>
                </a:path>
              </a:pathLst>
            </a:custGeom>
            <a:ln w="2357" cap="rnd">
              <a:custDash>
                <a:ds d="129917" sp="92798"/>
              </a:custDash>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41" name="Shape 2863"/>
            <p:cNvSpPr/>
            <p:nvPr/>
          </p:nvSpPr>
          <p:spPr>
            <a:xfrm>
              <a:off x="2108742" y="1311724"/>
              <a:ext cx="81311" cy="56378"/>
            </a:xfrm>
            <a:custGeom>
              <a:avLst/>
              <a:gdLst/>
              <a:ahLst/>
              <a:cxnLst/>
              <a:rect l="0" t="0" r="0" b="0"/>
              <a:pathLst>
                <a:path w="81311" h="56378">
                  <a:moveTo>
                    <a:pt x="81311" y="0"/>
                  </a:moveTo>
                  <a:lnTo>
                    <a:pt x="81311" y="56378"/>
                  </a:lnTo>
                  <a:lnTo>
                    <a:pt x="0" y="28189"/>
                  </a:lnTo>
                  <a:lnTo>
                    <a:pt x="81311"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42" name="Shape 2864"/>
            <p:cNvSpPr/>
            <p:nvPr/>
          </p:nvSpPr>
          <p:spPr>
            <a:xfrm>
              <a:off x="3116864" y="1311723"/>
              <a:ext cx="81319" cy="56378"/>
            </a:xfrm>
            <a:custGeom>
              <a:avLst/>
              <a:gdLst/>
              <a:ahLst/>
              <a:cxnLst/>
              <a:rect l="0" t="0" r="0" b="0"/>
              <a:pathLst>
                <a:path w="81319" h="56378">
                  <a:moveTo>
                    <a:pt x="0" y="0"/>
                  </a:moveTo>
                  <a:lnTo>
                    <a:pt x="81319" y="28189"/>
                  </a:lnTo>
                  <a:lnTo>
                    <a:pt x="0" y="56378"/>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43" name="Shape 2865"/>
            <p:cNvSpPr/>
            <p:nvPr/>
          </p:nvSpPr>
          <p:spPr>
            <a:xfrm>
              <a:off x="4641498" y="1339915"/>
              <a:ext cx="940359" cy="0"/>
            </a:xfrm>
            <a:custGeom>
              <a:avLst/>
              <a:gdLst/>
              <a:ahLst/>
              <a:cxnLst/>
              <a:rect l="0" t="0" r="0" b="0"/>
              <a:pathLst>
                <a:path w="940359">
                  <a:moveTo>
                    <a:pt x="0" y="0"/>
                  </a:moveTo>
                  <a:lnTo>
                    <a:pt x="940359" y="0"/>
                  </a:lnTo>
                </a:path>
              </a:pathLst>
            </a:custGeom>
            <a:ln w="2357" cap="rnd">
              <a:custDash>
                <a:ds d="129917" sp="92798"/>
              </a:custDash>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44" name="Shape 2866"/>
            <p:cNvSpPr/>
            <p:nvPr/>
          </p:nvSpPr>
          <p:spPr>
            <a:xfrm>
              <a:off x="4566952" y="1311724"/>
              <a:ext cx="81319" cy="56378"/>
            </a:xfrm>
            <a:custGeom>
              <a:avLst/>
              <a:gdLst/>
              <a:ahLst/>
              <a:cxnLst/>
              <a:rect l="0" t="0" r="0" b="0"/>
              <a:pathLst>
                <a:path w="81319" h="56378">
                  <a:moveTo>
                    <a:pt x="81319" y="0"/>
                  </a:moveTo>
                  <a:lnTo>
                    <a:pt x="81319" y="56378"/>
                  </a:lnTo>
                  <a:lnTo>
                    <a:pt x="0" y="28189"/>
                  </a:lnTo>
                  <a:lnTo>
                    <a:pt x="81319"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45" name="Shape 2867"/>
            <p:cNvSpPr/>
            <p:nvPr/>
          </p:nvSpPr>
          <p:spPr>
            <a:xfrm>
              <a:off x="5575082" y="1311723"/>
              <a:ext cx="81319" cy="56378"/>
            </a:xfrm>
            <a:custGeom>
              <a:avLst/>
              <a:gdLst/>
              <a:ahLst/>
              <a:cxnLst/>
              <a:rect l="0" t="0" r="0" b="0"/>
              <a:pathLst>
                <a:path w="81319" h="56378">
                  <a:moveTo>
                    <a:pt x="0" y="0"/>
                  </a:moveTo>
                  <a:lnTo>
                    <a:pt x="81319" y="28189"/>
                  </a:lnTo>
                  <a:lnTo>
                    <a:pt x="0" y="56378"/>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46" name="Rectangle 2868"/>
            <p:cNvSpPr/>
            <p:nvPr/>
          </p:nvSpPr>
          <p:spPr>
            <a:xfrm>
              <a:off x="893485" y="1163773"/>
              <a:ext cx="731475" cy="190173"/>
            </a:xfrm>
            <a:prstGeom prst="rect">
              <a:avLst/>
            </a:prstGeom>
            <a:ln>
              <a:noFill/>
            </a:ln>
          </p:spPr>
          <p:txBody>
            <a:bodyPr vert="horz" lIns="0" tIns="0" rIns="0" bIns="0" rtlCol="0">
              <a:noAutofit/>
            </a:bodyPr>
            <a:lstStyle/>
            <a:p>
              <a:pPr>
                <a:lnSpc>
                  <a:spcPct val="107000"/>
                </a:lnSpc>
                <a:spcAft>
                  <a:spcPts val="800"/>
                </a:spcAft>
              </a:pPr>
              <a:r>
                <a:rPr lang="zh-TW" altLang="en-US" sz="1150" kern="100">
                  <a:solidFill>
                    <a:srgbClr val="000000"/>
                  </a:solidFill>
                  <a:latin typeface="Calibri" panose="020F0502020204030204" pitchFamily="34" charset="0"/>
                  <a:ea typeface="標楷體" panose="03000509000000000000" pitchFamily="65" charset="-120"/>
                  <a:cs typeface="標楷體" panose="03000509000000000000" pitchFamily="65" charset="-120"/>
                </a:rPr>
                <a:t>睡眠時間</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7" name="Rectangle 2869"/>
            <p:cNvSpPr/>
            <p:nvPr/>
          </p:nvSpPr>
          <p:spPr>
            <a:xfrm>
              <a:off x="1443467" y="1134287"/>
              <a:ext cx="228586" cy="249886"/>
            </a:xfrm>
            <a:prstGeom prst="rect">
              <a:avLst/>
            </a:prstGeom>
            <a:ln>
              <a:noFill/>
            </a:ln>
          </p:spPr>
          <p:txBody>
            <a:bodyPr vert="horz" lIns="0" tIns="0" rIns="0" bIns="0" rtlCol="0">
              <a:noAutofit/>
            </a:bodyPr>
            <a:lstStyle/>
            <a:p>
              <a:pPr>
                <a:lnSpc>
                  <a:spcPct val="107000"/>
                </a:lnSpc>
                <a:spcAft>
                  <a:spcPts val="800"/>
                </a:spcAft>
              </a:pPr>
              <a:r>
                <a:rPr lang="en-US" sz="1150"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#1</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8" name="Rectangle 2870"/>
            <p:cNvSpPr/>
            <p:nvPr/>
          </p:nvSpPr>
          <p:spPr>
            <a:xfrm>
              <a:off x="2350523" y="1163773"/>
              <a:ext cx="731475" cy="190173"/>
            </a:xfrm>
            <a:prstGeom prst="rect">
              <a:avLst/>
            </a:prstGeom>
            <a:ln>
              <a:noFill/>
            </a:ln>
          </p:spPr>
          <p:txBody>
            <a:bodyPr vert="horz" lIns="0" tIns="0" rIns="0" bIns="0" rtlCol="0">
              <a:noAutofit/>
            </a:bodyPr>
            <a:lstStyle/>
            <a:p>
              <a:pPr>
                <a:lnSpc>
                  <a:spcPct val="107000"/>
                </a:lnSpc>
                <a:spcAft>
                  <a:spcPts val="800"/>
                </a:spcAft>
              </a:pPr>
              <a:r>
                <a:rPr lang="zh-TW" altLang="en-US" sz="1150" kern="100">
                  <a:solidFill>
                    <a:srgbClr val="000000"/>
                  </a:solidFill>
                  <a:latin typeface="Calibri" panose="020F0502020204030204" pitchFamily="34" charset="0"/>
                  <a:ea typeface="標楷體" panose="03000509000000000000" pitchFamily="65" charset="-120"/>
                  <a:cs typeface="標楷體" panose="03000509000000000000" pitchFamily="65" charset="-120"/>
                </a:rPr>
                <a:t>睡眠時間</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9" name="Rectangle 2871"/>
            <p:cNvSpPr/>
            <p:nvPr/>
          </p:nvSpPr>
          <p:spPr>
            <a:xfrm>
              <a:off x="2900504" y="1134287"/>
              <a:ext cx="228586" cy="249886"/>
            </a:xfrm>
            <a:prstGeom prst="rect">
              <a:avLst/>
            </a:prstGeom>
            <a:ln>
              <a:noFill/>
            </a:ln>
          </p:spPr>
          <p:txBody>
            <a:bodyPr vert="horz" lIns="0" tIns="0" rIns="0" bIns="0" rtlCol="0">
              <a:noAutofit/>
            </a:bodyPr>
            <a:lstStyle/>
            <a:p>
              <a:pPr>
                <a:lnSpc>
                  <a:spcPct val="107000"/>
                </a:lnSpc>
                <a:spcAft>
                  <a:spcPts val="800"/>
                </a:spcAft>
              </a:pPr>
              <a:r>
                <a:rPr lang="en-US" sz="1150"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#2</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0" name="Rectangle 2872"/>
            <p:cNvSpPr/>
            <p:nvPr/>
          </p:nvSpPr>
          <p:spPr>
            <a:xfrm>
              <a:off x="4775940" y="1163773"/>
              <a:ext cx="731474" cy="190173"/>
            </a:xfrm>
            <a:prstGeom prst="rect">
              <a:avLst/>
            </a:prstGeom>
            <a:ln>
              <a:noFill/>
            </a:ln>
          </p:spPr>
          <p:txBody>
            <a:bodyPr vert="horz" lIns="0" tIns="0" rIns="0" bIns="0" rtlCol="0">
              <a:noAutofit/>
            </a:bodyPr>
            <a:lstStyle/>
            <a:p>
              <a:pPr>
                <a:lnSpc>
                  <a:spcPct val="107000"/>
                </a:lnSpc>
                <a:spcAft>
                  <a:spcPts val="800"/>
                </a:spcAft>
              </a:pPr>
              <a:r>
                <a:rPr lang="zh-TW" altLang="en-US" sz="1150" kern="100">
                  <a:solidFill>
                    <a:srgbClr val="000000"/>
                  </a:solidFill>
                  <a:latin typeface="Calibri" panose="020F0502020204030204" pitchFamily="34" charset="0"/>
                  <a:ea typeface="標楷體" panose="03000509000000000000" pitchFamily="65" charset="-120"/>
                  <a:cs typeface="標楷體" panose="03000509000000000000" pitchFamily="65" charset="-120"/>
                </a:rPr>
                <a:t>睡眠時間</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1" name="Rectangle 2873"/>
            <p:cNvSpPr/>
            <p:nvPr/>
          </p:nvSpPr>
          <p:spPr>
            <a:xfrm>
              <a:off x="5325921" y="1134287"/>
              <a:ext cx="269214" cy="249886"/>
            </a:xfrm>
            <a:prstGeom prst="rect">
              <a:avLst/>
            </a:prstGeom>
            <a:ln>
              <a:noFill/>
            </a:ln>
          </p:spPr>
          <p:txBody>
            <a:bodyPr vert="horz" lIns="0" tIns="0" rIns="0" bIns="0" rtlCol="0">
              <a:noAutofit/>
            </a:bodyPr>
            <a:lstStyle/>
            <a:p>
              <a:pPr>
                <a:lnSpc>
                  <a:spcPct val="107000"/>
                </a:lnSpc>
                <a:spcAft>
                  <a:spcPts val="800"/>
                </a:spcAft>
              </a:pPr>
              <a:r>
                <a:rPr lang="en-US" sz="1150"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#N</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2" name="Rectangle 2874"/>
            <p:cNvSpPr/>
            <p:nvPr/>
          </p:nvSpPr>
          <p:spPr>
            <a:xfrm>
              <a:off x="1631560" y="1630911"/>
              <a:ext cx="731475" cy="190172"/>
            </a:xfrm>
            <a:prstGeom prst="rect">
              <a:avLst/>
            </a:prstGeom>
            <a:ln>
              <a:noFill/>
            </a:ln>
          </p:spPr>
          <p:txBody>
            <a:bodyPr vert="horz" lIns="0" tIns="0" rIns="0" bIns="0" rtlCol="0">
              <a:noAutofit/>
            </a:bodyPr>
            <a:lstStyle/>
            <a:p>
              <a:pPr>
                <a:lnSpc>
                  <a:spcPct val="107000"/>
                </a:lnSpc>
                <a:spcAft>
                  <a:spcPts val="800"/>
                </a:spcAft>
              </a:pPr>
              <a:r>
                <a:rPr lang="zh-TW" altLang="en-US" sz="1150" kern="100">
                  <a:solidFill>
                    <a:srgbClr val="000000"/>
                  </a:solidFill>
                  <a:latin typeface="Calibri" panose="020F0502020204030204" pitchFamily="34" charset="0"/>
                  <a:ea typeface="標楷體" panose="03000509000000000000" pitchFamily="65" charset="-120"/>
                  <a:cs typeface="標楷體" panose="03000509000000000000" pitchFamily="65" charset="-120"/>
                </a:rPr>
                <a:t>監聽時間</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3" name="Shape 2875"/>
            <p:cNvSpPr/>
            <p:nvPr/>
          </p:nvSpPr>
          <p:spPr>
            <a:xfrm>
              <a:off x="1758272" y="1507834"/>
              <a:ext cx="282428" cy="0"/>
            </a:xfrm>
            <a:custGeom>
              <a:avLst/>
              <a:gdLst/>
              <a:ahLst/>
              <a:cxnLst/>
              <a:rect l="0" t="0" r="0" b="0"/>
              <a:pathLst>
                <a:path w="282428">
                  <a:moveTo>
                    <a:pt x="0" y="0"/>
                  </a:moveTo>
                  <a:lnTo>
                    <a:pt x="282428" y="0"/>
                  </a:lnTo>
                </a:path>
              </a:pathLst>
            </a:custGeom>
            <a:ln w="2357" cap="rnd">
              <a:custDash>
                <a:ds d="129917" sp="92798"/>
              </a:custDash>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54" name="Shape 2876"/>
            <p:cNvSpPr/>
            <p:nvPr/>
          </p:nvSpPr>
          <p:spPr>
            <a:xfrm>
              <a:off x="1683727" y="1479641"/>
              <a:ext cx="81311" cy="56378"/>
            </a:xfrm>
            <a:custGeom>
              <a:avLst/>
              <a:gdLst/>
              <a:ahLst/>
              <a:cxnLst/>
              <a:rect l="0" t="0" r="0" b="0"/>
              <a:pathLst>
                <a:path w="81311" h="56378">
                  <a:moveTo>
                    <a:pt x="81311" y="0"/>
                  </a:moveTo>
                  <a:lnTo>
                    <a:pt x="81311" y="56378"/>
                  </a:lnTo>
                  <a:lnTo>
                    <a:pt x="0" y="28189"/>
                  </a:lnTo>
                  <a:lnTo>
                    <a:pt x="81311"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55" name="Shape 2877"/>
            <p:cNvSpPr/>
            <p:nvPr/>
          </p:nvSpPr>
          <p:spPr>
            <a:xfrm>
              <a:off x="2033917" y="1479640"/>
              <a:ext cx="81311" cy="56378"/>
            </a:xfrm>
            <a:custGeom>
              <a:avLst/>
              <a:gdLst/>
              <a:ahLst/>
              <a:cxnLst/>
              <a:rect l="0" t="0" r="0" b="0"/>
              <a:pathLst>
                <a:path w="81311" h="56378">
                  <a:moveTo>
                    <a:pt x="0" y="0"/>
                  </a:moveTo>
                  <a:lnTo>
                    <a:pt x="81311" y="28189"/>
                  </a:lnTo>
                  <a:lnTo>
                    <a:pt x="0" y="56378"/>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56" name="Rectangle 2878"/>
            <p:cNvSpPr/>
            <p:nvPr/>
          </p:nvSpPr>
          <p:spPr>
            <a:xfrm>
              <a:off x="3148728" y="1623058"/>
              <a:ext cx="731475" cy="190172"/>
            </a:xfrm>
            <a:prstGeom prst="rect">
              <a:avLst/>
            </a:prstGeom>
            <a:ln>
              <a:noFill/>
            </a:ln>
          </p:spPr>
          <p:txBody>
            <a:bodyPr vert="horz" lIns="0" tIns="0" rIns="0" bIns="0" rtlCol="0">
              <a:noAutofit/>
            </a:bodyPr>
            <a:lstStyle/>
            <a:p>
              <a:pPr>
                <a:lnSpc>
                  <a:spcPct val="107000"/>
                </a:lnSpc>
                <a:spcAft>
                  <a:spcPts val="800"/>
                </a:spcAft>
              </a:pPr>
              <a:r>
                <a:rPr lang="zh-TW" altLang="en-US" sz="1150" kern="100">
                  <a:solidFill>
                    <a:srgbClr val="000000"/>
                  </a:solidFill>
                  <a:latin typeface="Calibri" panose="020F0502020204030204" pitchFamily="34" charset="0"/>
                  <a:ea typeface="標楷體" panose="03000509000000000000" pitchFamily="65" charset="-120"/>
                  <a:cs typeface="標楷體" panose="03000509000000000000" pitchFamily="65" charset="-120"/>
                </a:rPr>
                <a:t>監聽時間</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7" name="Shape 2879"/>
            <p:cNvSpPr/>
            <p:nvPr/>
          </p:nvSpPr>
          <p:spPr>
            <a:xfrm>
              <a:off x="3275516" y="1500031"/>
              <a:ext cx="282428" cy="0"/>
            </a:xfrm>
            <a:custGeom>
              <a:avLst/>
              <a:gdLst/>
              <a:ahLst/>
              <a:cxnLst/>
              <a:rect l="0" t="0" r="0" b="0"/>
              <a:pathLst>
                <a:path w="282428">
                  <a:moveTo>
                    <a:pt x="0" y="0"/>
                  </a:moveTo>
                  <a:lnTo>
                    <a:pt x="282428" y="0"/>
                  </a:lnTo>
                </a:path>
              </a:pathLst>
            </a:custGeom>
            <a:ln w="2357" cap="rnd">
              <a:custDash>
                <a:ds d="129917" sp="92798"/>
              </a:custDash>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58" name="Shape 2880"/>
            <p:cNvSpPr/>
            <p:nvPr/>
          </p:nvSpPr>
          <p:spPr>
            <a:xfrm>
              <a:off x="3200970" y="1471844"/>
              <a:ext cx="81319" cy="56370"/>
            </a:xfrm>
            <a:custGeom>
              <a:avLst/>
              <a:gdLst/>
              <a:ahLst/>
              <a:cxnLst/>
              <a:rect l="0" t="0" r="0" b="0"/>
              <a:pathLst>
                <a:path w="81319" h="56370">
                  <a:moveTo>
                    <a:pt x="81319" y="0"/>
                  </a:moveTo>
                  <a:lnTo>
                    <a:pt x="81319" y="56370"/>
                  </a:lnTo>
                  <a:lnTo>
                    <a:pt x="0" y="28189"/>
                  </a:lnTo>
                  <a:lnTo>
                    <a:pt x="81319"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59" name="Shape 2881"/>
            <p:cNvSpPr/>
            <p:nvPr/>
          </p:nvSpPr>
          <p:spPr>
            <a:xfrm>
              <a:off x="3551159" y="1471844"/>
              <a:ext cx="81319" cy="56370"/>
            </a:xfrm>
            <a:custGeom>
              <a:avLst/>
              <a:gdLst/>
              <a:ahLst/>
              <a:cxnLst/>
              <a:rect l="0" t="0" r="0" b="0"/>
              <a:pathLst>
                <a:path w="81319" h="56370">
                  <a:moveTo>
                    <a:pt x="0" y="0"/>
                  </a:moveTo>
                  <a:lnTo>
                    <a:pt x="81319" y="28189"/>
                  </a:lnTo>
                  <a:lnTo>
                    <a:pt x="0" y="56370"/>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60" name="Rectangle 2882"/>
            <p:cNvSpPr/>
            <p:nvPr/>
          </p:nvSpPr>
          <p:spPr>
            <a:xfrm>
              <a:off x="5617166" y="1637533"/>
              <a:ext cx="731475" cy="190172"/>
            </a:xfrm>
            <a:prstGeom prst="rect">
              <a:avLst/>
            </a:prstGeom>
            <a:ln>
              <a:noFill/>
            </a:ln>
          </p:spPr>
          <p:txBody>
            <a:bodyPr vert="horz" lIns="0" tIns="0" rIns="0" bIns="0" rtlCol="0">
              <a:noAutofit/>
            </a:bodyPr>
            <a:lstStyle/>
            <a:p>
              <a:pPr>
                <a:lnSpc>
                  <a:spcPct val="107000"/>
                </a:lnSpc>
                <a:spcAft>
                  <a:spcPts val="800"/>
                </a:spcAft>
              </a:pPr>
              <a:r>
                <a:rPr lang="zh-TW" altLang="en-US" sz="1150" kern="100">
                  <a:solidFill>
                    <a:srgbClr val="000000"/>
                  </a:solidFill>
                  <a:latin typeface="Calibri" panose="020F0502020204030204" pitchFamily="34" charset="0"/>
                  <a:ea typeface="標楷體" panose="03000509000000000000" pitchFamily="65" charset="-120"/>
                  <a:cs typeface="標楷體" panose="03000509000000000000" pitchFamily="65" charset="-120"/>
                </a:rPr>
                <a:t>監聽時間</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61" name="Shape 2883"/>
            <p:cNvSpPr/>
            <p:nvPr/>
          </p:nvSpPr>
          <p:spPr>
            <a:xfrm>
              <a:off x="5743940" y="1514507"/>
              <a:ext cx="282428" cy="0"/>
            </a:xfrm>
            <a:custGeom>
              <a:avLst/>
              <a:gdLst/>
              <a:ahLst/>
              <a:cxnLst/>
              <a:rect l="0" t="0" r="0" b="0"/>
              <a:pathLst>
                <a:path w="282428">
                  <a:moveTo>
                    <a:pt x="0" y="0"/>
                  </a:moveTo>
                  <a:lnTo>
                    <a:pt x="282428" y="0"/>
                  </a:lnTo>
                </a:path>
              </a:pathLst>
            </a:custGeom>
            <a:ln w="2357" cap="rnd">
              <a:custDash>
                <a:ds d="129917" sp="92798"/>
              </a:custDash>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62" name="Shape 2884"/>
            <p:cNvSpPr/>
            <p:nvPr/>
          </p:nvSpPr>
          <p:spPr>
            <a:xfrm>
              <a:off x="5669390" y="1486314"/>
              <a:ext cx="81319" cy="56378"/>
            </a:xfrm>
            <a:custGeom>
              <a:avLst/>
              <a:gdLst/>
              <a:ahLst/>
              <a:cxnLst/>
              <a:rect l="0" t="0" r="0" b="0"/>
              <a:pathLst>
                <a:path w="81319" h="56378">
                  <a:moveTo>
                    <a:pt x="81319" y="0"/>
                  </a:moveTo>
                  <a:lnTo>
                    <a:pt x="81319" y="56378"/>
                  </a:lnTo>
                  <a:lnTo>
                    <a:pt x="0" y="28189"/>
                  </a:lnTo>
                  <a:lnTo>
                    <a:pt x="81319"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63" name="Shape 2885"/>
            <p:cNvSpPr/>
            <p:nvPr/>
          </p:nvSpPr>
          <p:spPr>
            <a:xfrm>
              <a:off x="6019586" y="1486314"/>
              <a:ext cx="81311" cy="56378"/>
            </a:xfrm>
            <a:custGeom>
              <a:avLst/>
              <a:gdLst/>
              <a:ahLst/>
              <a:cxnLst/>
              <a:rect l="0" t="0" r="0" b="0"/>
              <a:pathLst>
                <a:path w="81311" h="56378">
                  <a:moveTo>
                    <a:pt x="0" y="0"/>
                  </a:moveTo>
                  <a:lnTo>
                    <a:pt x="81311" y="28189"/>
                  </a:lnTo>
                  <a:lnTo>
                    <a:pt x="0" y="56378"/>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64" name="Rectangle 2886"/>
            <p:cNvSpPr/>
            <p:nvPr/>
          </p:nvSpPr>
          <p:spPr>
            <a:xfrm>
              <a:off x="1958727" y="29487"/>
              <a:ext cx="365738" cy="190173"/>
            </a:xfrm>
            <a:prstGeom prst="rect">
              <a:avLst/>
            </a:prstGeom>
            <a:ln>
              <a:noFill/>
            </a:ln>
          </p:spPr>
          <p:txBody>
            <a:bodyPr vert="horz" lIns="0" tIns="0" rIns="0" bIns="0" rtlCol="0">
              <a:noAutofit/>
            </a:bodyPr>
            <a:lstStyle/>
            <a:p>
              <a:pPr>
                <a:lnSpc>
                  <a:spcPct val="107000"/>
                </a:lnSpc>
                <a:spcAft>
                  <a:spcPts val="800"/>
                </a:spcAft>
              </a:pPr>
              <a:r>
                <a:rPr lang="zh-TW" altLang="en-US" sz="1150" kern="100">
                  <a:solidFill>
                    <a:srgbClr val="FF0000"/>
                  </a:solidFill>
                  <a:latin typeface="Calibri" panose="020F0502020204030204" pitchFamily="34" charset="0"/>
                  <a:ea typeface="標楷體" panose="03000509000000000000" pitchFamily="65" charset="-120"/>
                  <a:cs typeface="標楷體" panose="03000509000000000000" pitchFamily="65" charset="-120"/>
                </a:rPr>
                <a:t>一、</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65" name="Rectangle 2887"/>
            <p:cNvSpPr/>
            <p:nvPr/>
          </p:nvSpPr>
          <p:spPr>
            <a:xfrm>
              <a:off x="2233717" y="0"/>
              <a:ext cx="45717" cy="249887"/>
            </a:xfrm>
            <a:prstGeom prst="rect">
              <a:avLst/>
            </a:prstGeom>
            <a:ln>
              <a:noFill/>
            </a:ln>
          </p:spPr>
          <p:txBody>
            <a:bodyPr vert="horz" lIns="0" tIns="0" rIns="0" bIns="0" rtlCol="0">
              <a:noAutofit/>
            </a:bodyPr>
            <a:lstStyle/>
            <a:p>
              <a:pPr>
                <a:lnSpc>
                  <a:spcPct val="107000"/>
                </a:lnSpc>
                <a:spcAft>
                  <a:spcPts val="800"/>
                </a:spcAft>
              </a:pPr>
              <a:r>
                <a:rPr lang="zh-TW" altLang="en-US" sz="1150" kern="100">
                  <a:solidFill>
                    <a:srgbClr val="FF0000"/>
                  </a:solidFill>
                  <a:latin typeface="Calibri" panose="020F0502020204030204" pitchFamily="34" charset="0"/>
                  <a:ea typeface="Times New Roman" panose="02020603050405020304" pitchFamily="18" charset="0"/>
                  <a:cs typeface="Calibri" panose="020F0502020204030204" pitchFamily="34" charset="0"/>
                </a:rPr>
                <a:t> </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66" name="Rectangle 2888"/>
            <p:cNvSpPr/>
            <p:nvPr/>
          </p:nvSpPr>
          <p:spPr>
            <a:xfrm>
              <a:off x="2268091" y="29487"/>
              <a:ext cx="1097213" cy="190173"/>
            </a:xfrm>
            <a:prstGeom prst="rect">
              <a:avLst/>
            </a:prstGeom>
            <a:ln>
              <a:noFill/>
            </a:ln>
          </p:spPr>
          <p:txBody>
            <a:bodyPr vert="horz" lIns="0" tIns="0" rIns="0" bIns="0" rtlCol="0">
              <a:noAutofit/>
            </a:bodyPr>
            <a:lstStyle/>
            <a:p>
              <a:pPr>
                <a:lnSpc>
                  <a:spcPct val="107000"/>
                </a:lnSpc>
                <a:spcAft>
                  <a:spcPts val="800"/>
                </a:spcAft>
              </a:pPr>
              <a:r>
                <a:rPr lang="zh-TW" altLang="en-US" sz="1150" kern="100">
                  <a:solidFill>
                    <a:srgbClr val="FF0000"/>
                  </a:solidFill>
                  <a:latin typeface="Calibri" panose="020F0502020204030204" pitchFamily="34" charset="0"/>
                  <a:ea typeface="標楷體" panose="03000509000000000000" pitchFamily="65" charset="-120"/>
                  <a:cs typeface="標楷體" panose="03000509000000000000" pitchFamily="65" charset="-120"/>
                </a:rPr>
                <a:t>固定睡眠時間</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67" name="Shape 2889"/>
            <p:cNvSpPr/>
            <p:nvPr/>
          </p:nvSpPr>
          <p:spPr>
            <a:xfrm>
              <a:off x="173517" y="1175300"/>
              <a:ext cx="423159" cy="277928"/>
            </a:xfrm>
            <a:custGeom>
              <a:avLst/>
              <a:gdLst/>
              <a:ahLst/>
              <a:cxnLst/>
              <a:rect l="0" t="0" r="0" b="0"/>
              <a:pathLst>
                <a:path w="423159" h="277928">
                  <a:moveTo>
                    <a:pt x="0" y="0"/>
                  </a:moveTo>
                  <a:lnTo>
                    <a:pt x="423159" y="0"/>
                  </a:lnTo>
                  <a:lnTo>
                    <a:pt x="423159" y="277928"/>
                  </a:lnTo>
                  <a:lnTo>
                    <a:pt x="0" y="277928"/>
                  </a:lnTo>
                  <a:close/>
                </a:path>
              </a:pathLst>
            </a:custGeom>
            <a:ln w="2357"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68" name="Shape 2890"/>
            <p:cNvSpPr/>
            <p:nvPr/>
          </p:nvSpPr>
          <p:spPr>
            <a:xfrm>
              <a:off x="277913" y="208044"/>
              <a:ext cx="0" cy="967251"/>
            </a:xfrm>
            <a:custGeom>
              <a:avLst/>
              <a:gdLst/>
              <a:ahLst/>
              <a:cxnLst/>
              <a:rect l="0" t="0" r="0" b="0"/>
              <a:pathLst>
                <a:path h="967251">
                  <a:moveTo>
                    <a:pt x="0" y="0"/>
                  </a:moveTo>
                  <a:lnTo>
                    <a:pt x="0" y="967251"/>
                  </a:lnTo>
                </a:path>
              </a:pathLst>
            </a:custGeom>
            <a:ln w="21214" cap="rnd">
              <a:round/>
            </a:ln>
          </p:spPr>
          <p:style>
            <a:lnRef idx="1">
              <a:srgbClr val="3366FF"/>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69" name="Shape 2891"/>
            <p:cNvSpPr/>
            <p:nvPr/>
          </p:nvSpPr>
          <p:spPr>
            <a:xfrm>
              <a:off x="231948" y="76595"/>
              <a:ext cx="91926" cy="143395"/>
            </a:xfrm>
            <a:custGeom>
              <a:avLst/>
              <a:gdLst/>
              <a:ahLst/>
              <a:cxnLst/>
              <a:rect l="0" t="0" r="0" b="0"/>
              <a:pathLst>
                <a:path w="91926" h="143395">
                  <a:moveTo>
                    <a:pt x="45970" y="0"/>
                  </a:moveTo>
                  <a:lnTo>
                    <a:pt x="91926" y="143395"/>
                  </a:lnTo>
                  <a:lnTo>
                    <a:pt x="0" y="143395"/>
                  </a:lnTo>
                  <a:lnTo>
                    <a:pt x="45970" y="0"/>
                  </a:lnTo>
                  <a:close/>
                </a:path>
              </a:pathLst>
            </a:custGeom>
            <a:ln w="0" cap="flat">
              <a:miter lim="101600"/>
            </a:ln>
          </p:spPr>
          <p:style>
            <a:lnRef idx="0">
              <a:srgbClr val="000000">
                <a:alpha val="0"/>
              </a:srgbClr>
            </a:lnRef>
            <a:fillRef idx="1">
              <a:srgbClr val="3366FF"/>
            </a:fillRef>
            <a:effectRef idx="0">
              <a:scrgbClr r="0" g="0" b="0"/>
            </a:effectRef>
            <a:fontRef idx="none"/>
          </p:style>
          <p:txBody>
            <a:bodyPr/>
            <a:lstStyle/>
            <a:p>
              <a:endParaRPr lang="zh-TW" altLang="en-US">
                <a:solidFill>
                  <a:prstClr val="black"/>
                </a:solidFill>
              </a:endParaRPr>
            </a:p>
          </p:txBody>
        </p:sp>
        <p:sp>
          <p:nvSpPr>
            <p:cNvPr id="70" name="Shape 2892"/>
            <p:cNvSpPr/>
            <p:nvPr/>
          </p:nvSpPr>
          <p:spPr>
            <a:xfrm>
              <a:off x="597990" y="76598"/>
              <a:ext cx="0" cy="967251"/>
            </a:xfrm>
            <a:custGeom>
              <a:avLst/>
              <a:gdLst/>
              <a:ahLst/>
              <a:cxnLst/>
              <a:rect l="0" t="0" r="0" b="0"/>
              <a:pathLst>
                <a:path h="967251">
                  <a:moveTo>
                    <a:pt x="0" y="0"/>
                  </a:moveTo>
                  <a:lnTo>
                    <a:pt x="0" y="967251"/>
                  </a:lnTo>
                </a:path>
              </a:pathLst>
            </a:custGeom>
            <a:ln w="21214" cap="rnd">
              <a:round/>
            </a:ln>
          </p:spPr>
          <p:style>
            <a:lnRef idx="1">
              <a:srgbClr val="3366FF"/>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71" name="Shape 2893"/>
            <p:cNvSpPr/>
            <p:nvPr/>
          </p:nvSpPr>
          <p:spPr>
            <a:xfrm>
              <a:off x="552029" y="1031896"/>
              <a:ext cx="91918" cy="143395"/>
            </a:xfrm>
            <a:custGeom>
              <a:avLst/>
              <a:gdLst/>
              <a:ahLst/>
              <a:cxnLst/>
              <a:rect l="0" t="0" r="0" b="0"/>
              <a:pathLst>
                <a:path w="91918" h="143395">
                  <a:moveTo>
                    <a:pt x="0" y="0"/>
                  </a:moveTo>
                  <a:lnTo>
                    <a:pt x="91918" y="0"/>
                  </a:lnTo>
                  <a:lnTo>
                    <a:pt x="45963" y="143395"/>
                  </a:lnTo>
                  <a:lnTo>
                    <a:pt x="0" y="0"/>
                  </a:lnTo>
                  <a:close/>
                </a:path>
              </a:pathLst>
            </a:custGeom>
            <a:ln w="0" cap="flat">
              <a:miter lim="101600"/>
            </a:ln>
          </p:spPr>
          <p:style>
            <a:lnRef idx="0">
              <a:srgbClr val="000000">
                <a:alpha val="0"/>
              </a:srgbClr>
            </a:lnRef>
            <a:fillRef idx="1">
              <a:srgbClr val="3366FF"/>
            </a:fillRef>
            <a:effectRef idx="0">
              <a:scrgbClr r="0" g="0" b="0"/>
            </a:effectRef>
            <a:fontRef idx="none"/>
          </p:style>
          <p:txBody>
            <a:bodyPr/>
            <a:lstStyle/>
            <a:p>
              <a:endParaRPr lang="zh-TW" altLang="en-US">
                <a:solidFill>
                  <a:prstClr val="black"/>
                </a:solidFill>
              </a:endParaRPr>
            </a:p>
          </p:txBody>
        </p:sp>
        <p:sp>
          <p:nvSpPr>
            <p:cNvPr id="72" name="Rectangle 2894"/>
            <p:cNvSpPr/>
            <p:nvPr/>
          </p:nvSpPr>
          <p:spPr>
            <a:xfrm rot="-5399999">
              <a:off x="-212361" y="387764"/>
              <a:ext cx="760690" cy="182868"/>
            </a:xfrm>
            <a:prstGeom prst="rect">
              <a:avLst/>
            </a:prstGeom>
            <a:ln>
              <a:noFill/>
            </a:ln>
          </p:spPr>
          <p:txBody>
            <a:bodyPr vert="horz" lIns="0" tIns="0" rIns="0" bIns="0" rtlCol="0">
              <a:noAutofit/>
            </a:bodyPr>
            <a:lstStyle/>
            <a:p>
              <a:pPr>
                <a:lnSpc>
                  <a:spcPct val="107000"/>
                </a:lnSpc>
                <a:spcAft>
                  <a:spcPts val="800"/>
                </a:spcAft>
              </a:pPr>
              <a:r>
                <a:rPr lang="zh-TW" altLang="en-US" sz="1100" kern="100">
                  <a:solidFill>
                    <a:srgbClr val="000000"/>
                  </a:solidFill>
                  <a:latin typeface="Calibri" panose="020F0502020204030204" pitchFamily="34" charset="0"/>
                  <a:ea typeface="標楷體" panose="03000509000000000000" pitchFamily="65" charset="-120"/>
                  <a:cs typeface="標楷體" panose="03000509000000000000" pitchFamily="65" charset="-120"/>
                </a:rPr>
                <a:t>睡眠請求</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73" name="Rectangle 2895"/>
            <p:cNvSpPr/>
            <p:nvPr/>
          </p:nvSpPr>
          <p:spPr>
            <a:xfrm rot="-5399999">
              <a:off x="140313" y="387764"/>
              <a:ext cx="760690" cy="182868"/>
            </a:xfrm>
            <a:prstGeom prst="rect">
              <a:avLst/>
            </a:prstGeom>
            <a:ln>
              <a:noFill/>
            </a:ln>
          </p:spPr>
          <p:txBody>
            <a:bodyPr vert="horz" lIns="0" tIns="0" rIns="0" bIns="0" rtlCol="0">
              <a:noAutofit/>
            </a:bodyPr>
            <a:lstStyle/>
            <a:p>
              <a:pPr>
                <a:lnSpc>
                  <a:spcPct val="107000"/>
                </a:lnSpc>
                <a:spcAft>
                  <a:spcPts val="800"/>
                </a:spcAft>
              </a:pPr>
              <a:r>
                <a:rPr lang="zh-TW" altLang="en-US" sz="1100" kern="100">
                  <a:solidFill>
                    <a:srgbClr val="000000"/>
                  </a:solidFill>
                  <a:latin typeface="Calibri" panose="020F0502020204030204" pitchFamily="34" charset="0"/>
                  <a:ea typeface="標楷體" panose="03000509000000000000" pitchFamily="65" charset="-120"/>
                  <a:cs typeface="標楷體" panose="03000509000000000000" pitchFamily="65" charset="-120"/>
                </a:rPr>
                <a:t>睡眠回應</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74" name="Rectangle 2896"/>
            <p:cNvSpPr/>
            <p:nvPr/>
          </p:nvSpPr>
          <p:spPr>
            <a:xfrm>
              <a:off x="2151569" y="2131193"/>
              <a:ext cx="1462949" cy="190173"/>
            </a:xfrm>
            <a:prstGeom prst="rect">
              <a:avLst/>
            </a:prstGeom>
            <a:ln>
              <a:noFill/>
            </a:ln>
          </p:spPr>
          <p:txBody>
            <a:bodyPr vert="horz" lIns="0" tIns="0" rIns="0" bIns="0" rtlCol="0">
              <a:noAutofit/>
            </a:bodyPr>
            <a:lstStyle/>
            <a:p>
              <a:pPr>
                <a:lnSpc>
                  <a:spcPct val="107000"/>
                </a:lnSpc>
                <a:spcAft>
                  <a:spcPts val="800"/>
                </a:spcAft>
              </a:pPr>
              <a:r>
                <a:rPr lang="zh-TW" altLang="en-US" sz="1150" kern="100">
                  <a:solidFill>
                    <a:srgbClr val="FF0000"/>
                  </a:solidFill>
                  <a:latin typeface="Calibri" panose="020F0502020204030204" pitchFamily="34" charset="0"/>
                  <a:ea typeface="標楷體" panose="03000509000000000000" pitchFamily="65" charset="-120"/>
                  <a:cs typeface="標楷體" panose="03000509000000000000" pitchFamily="65" charset="-120"/>
                </a:rPr>
                <a:t>二、固定監聽時間</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75" name="Rectangle 2897"/>
            <p:cNvSpPr/>
            <p:nvPr/>
          </p:nvSpPr>
          <p:spPr>
            <a:xfrm>
              <a:off x="6449259" y="1358207"/>
              <a:ext cx="365737" cy="190172"/>
            </a:xfrm>
            <a:prstGeom prst="rect">
              <a:avLst/>
            </a:prstGeom>
            <a:ln>
              <a:noFill/>
            </a:ln>
          </p:spPr>
          <p:txBody>
            <a:bodyPr vert="horz" lIns="0" tIns="0" rIns="0" bIns="0" rtlCol="0">
              <a:noAutofit/>
            </a:bodyPr>
            <a:lstStyle/>
            <a:p>
              <a:pPr>
                <a:lnSpc>
                  <a:spcPct val="107000"/>
                </a:lnSpc>
                <a:spcAft>
                  <a:spcPts val="800"/>
                </a:spcAft>
              </a:pPr>
              <a:r>
                <a:rPr lang="zh-TW" altLang="en-US" sz="1150" kern="100">
                  <a:solidFill>
                    <a:srgbClr val="000000"/>
                  </a:solidFill>
                  <a:latin typeface="Calibri" panose="020F0502020204030204" pitchFamily="34" charset="0"/>
                  <a:ea typeface="標楷體" panose="03000509000000000000" pitchFamily="65" charset="-120"/>
                  <a:cs typeface="標楷體" panose="03000509000000000000" pitchFamily="65" charset="-120"/>
                </a:rPr>
                <a:t>時間</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76" name="Shape 2898"/>
            <p:cNvSpPr/>
            <p:nvPr/>
          </p:nvSpPr>
          <p:spPr>
            <a:xfrm>
              <a:off x="1387144" y="187684"/>
              <a:ext cx="1350253" cy="893217"/>
            </a:xfrm>
            <a:custGeom>
              <a:avLst/>
              <a:gdLst/>
              <a:ahLst/>
              <a:cxnLst/>
              <a:rect l="0" t="0" r="0" b="0"/>
              <a:pathLst>
                <a:path w="1350253" h="893217">
                  <a:moveTo>
                    <a:pt x="1350253" y="840103"/>
                  </a:moveTo>
                  <a:lnTo>
                    <a:pt x="1205507" y="0"/>
                  </a:lnTo>
                  <a:lnTo>
                    <a:pt x="0" y="893217"/>
                  </a:lnTo>
                </a:path>
              </a:pathLst>
            </a:custGeom>
            <a:ln w="21214" cap="rnd">
              <a:round/>
            </a:ln>
          </p:spPr>
          <p:style>
            <a:lnRef idx="1">
              <a:srgbClr val="FF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77" name="Shape 2899"/>
            <p:cNvSpPr/>
            <p:nvPr/>
          </p:nvSpPr>
          <p:spPr>
            <a:xfrm>
              <a:off x="2690128" y="1007598"/>
              <a:ext cx="90482" cy="149577"/>
            </a:xfrm>
            <a:custGeom>
              <a:avLst/>
              <a:gdLst/>
              <a:ahLst/>
              <a:cxnLst/>
              <a:rect l="0" t="0" r="0" b="0"/>
              <a:pathLst>
                <a:path w="90482" h="149577">
                  <a:moveTo>
                    <a:pt x="90482" y="0"/>
                  </a:moveTo>
                  <a:lnTo>
                    <a:pt x="69563" y="149577"/>
                  </a:lnTo>
                  <a:lnTo>
                    <a:pt x="0" y="16860"/>
                  </a:lnTo>
                  <a:lnTo>
                    <a:pt x="90482" y="0"/>
                  </a:ln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zh-TW" altLang="en-US">
                <a:solidFill>
                  <a:prstClr val="black"/>
                </a:solidFill>
              </a:endParaRPr>
            </a:p>
          </p:txBody>
        </p:sp>
        <p:sp>
          <p:nvSpPr>
            <p:cNvPr id="78" name="Shape 2900"/>
            <p:cNvSpPr/>
            <p:nvPr/>
          </p:nvSpPr>
          <p:spPr>
            <a:xfrm>
              <a:off x="1284206" y="1035033"/>
              <a:ext cx="138964" cy="122139"/>
            </a:xfrm>
            <a:custGeom>
              <a:avLst/>
              <a:gdLst/>
              <a:ahLst/>
              <a:cxnLst/>
              <a:rect l="0" t="0" r="0" b="0"/>
              <a:pathLst>
                <a:path w="138964" h="122139">
                  <a:moveTo>
                    <a:pt x="85628" y="0"/>
                  </a:moveTo>
                  <a:lnTo>
                    <a:pt x="138964" y="77864"/>
                  </a:lnTo>
                  <a:lnTo>
                    <a:pt x="0" y="122139"/>
                  </a:lnTo>
                  <a:lnTo>
                    <a:pt x="85628" y="0"/>
                  </a:ln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zh-TW" altLang="en-US">
                <a:solidFill>
                  <a:prstClr val="black"/>
                </a:solidFill>
              </a:endParaRPr>
            </a:p>
          </p:txBody>
        </p:sp>
        <p:sp>
          <p:nvSpPr>
            <p:cNvPr id="79" name="Shape 2901"/>
            <p:cNvSpPr/>
            <p:nvPr/>
          </p:nvSpPr>
          <p:spPr>
            <a:xfrm>
              <a:off x="2262502" y="1774163"/>
              <a:ext cx="876342" cy="334083"/>
            </a:xfrm>
            <a:custGeom>
              <a:avLst/>
              <a:gdLst/>
              <a:ahLst/>
              <a:cxnLst/>
              <a:rect l="0" t="0" r="0" b="0"/>
              <a:pathLst>
                <a:path w="876342" h="334083">
                  <a:moveTo>
                    <a:pt x="876342" y="45455"/>
                  </a:moveTo>
                  <a:lnTo>
                    <a:pt x="321253" y="334083"/>
                  </a:lnTo>
                  <a:lnTo>
                    <a:pt x="0" y="0"/>
                  </a:lnTo>
                </a:path>
              </a:pathLst>
            </a:custGeom>
            <a:ln w="21214" cap="rnd">
              <a:round/>
            </a:ln>
          </p:spPr>
          <p:style>
            <a:lnRef idx="1">
              <a:srgbClr val="FF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80" name="Shape 2902"/>
            <p:cNvSpPr/>
            <p:nvPr/>
          </p:nvSpPr>
          <p:spPr>
            <a:xfrm>
              <a:off x="3108009" y="1760833"/>
              <a:ext cx="143892" cy="106880"/>
            </a:xfrm>
            <a:custGeom>
              <a:avLst/>
              <a:gdLst/>
              <a:ahLst/>
              <a:cxnLst/>
              <a:rect l="0" t="0" r="0" b="0"/>
              <a:pathLst>
                <a:path w="143892" h="106880">
                  <a:moveTo>
                    <a:pt x="143892" y="0"/>
                  </a:moveTo>
                  <a:lnTo>
                    <a:pt x="41116" y="106880"/>
                  </a:lnTo>
                  <a:lnTo>
                    <a:pt x="0" y="21379"/>
                  </a:lnTo>
                  <a:lnTo>
                    <a:pt x="143892" y="0"/>
                  </a:ln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zh-TW" altLang="en-US">
                <a:solidFill>
                  <a:prstClr val="black"/>
                </a:solidFill>
              </a:endParaRPr>
            </a:p>
          </p:txBody>
        </p:sp>
        <p:sp>
          <p:nvSpPr>
            <p:cNvPr id="81" name="Shape 2903"/>
            <p:cNvSpPr/>
            <p:nvPr/>
          </p:nvSpPr>
          <p:spPr>
            <a:xfrm>
              <a:off x="2173119" y="1681214"/>
              <a:ext cx="130007" cy="135199"/>
            </a:xfrm>
            <a:custGeom>
              <a:avLst/>
              <a:gdLst/>
              <a:ahLst/>
              <a:cxnLst/>
              <a:rect l="0" t="0" r="0" b="0"/>
              <a:pathLst>
                <a:path w="130007" h="135199">
                  <a:moveTo>
                    <a:pt x="0" y="0"/>
                  </a:moveTo>
                  <a:lnTo>
                    <a:pt x="130007" y="67599"/>
                  </a:lnTo>
                  <a:lnTo>
                    <a:pt x="65003" y="135199"/>
                  </a:lnTo>
                  <a:lnTo>
                    <a:pt x="0" y="0"/>
                  </a:lnTo>
                  <a:close/>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zh-TW" altLang="en-US">
                <a:solidFill>
                  <a:prstClr val="black"/>
                </a:solidFill>
              </a:endParaRPr>
            </a:p>
          </p:txBody>
        </p:sp>
      </p:grpSp>
    </p:spTree>
    <p:extLst>
      <p:ext uri="{BB962C8B-B14F-4D97-AF65-F5344CB8AC3E}">
        <p14:creationId xmlns:p14="http://schemas.microsoft.com/office/powerpoint/2010/main" val="116206802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6"/>
          <p:cNvSpPr>
            <a:spLocks noChangeArrowheads="1"/>
          </p:cNvSpPr>
          <p:nvPr/>
        </p:nvSpPr>
        <p:spPr bwMode="auto">
          <a:xfrm>
            <a:off x="467544" y="560744"/>
            <a:ext cx="8208912"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FontTx/>
              <a:buChar char="•"/>
            </a:pPr>
            <a:r>
              <a:rPr lang="zh-TW" altLang="zh-TW" sz="2400" dirty="0" smtClean="0">
                <a:solidFill>
                  <a:srgbClr val="000000"/>
                </a:solidFill>
                <a:latin typeface="標楷體" panose="03000509000000000000" pitchFamily="65" charset="-120"/>
                <a:ea typeface="標楷體" panose="03000509000000000000" pitchFamily="65" charset="-120"/>
                <a:cs typeface="細明體" panose="02020509000000000000" pitchFamily="49" charset="-120"/>
              </a:rPr>
              <a:t>省電類別</a:t>
            </a:r>
            <a:r>
              <a:rPr lang="zh-TW" altLang="en-US" sz="2400" b="1" dirty="0" smtClean="0">
                <a:solidFill>
                  <a:srgbClr val="000000"/>
                </a:solidFill>
                <a:latin typeface="標楷體" panose="03000509000000000000" pitchFamily="65" charset="-120"/>
                <a:ea typeface="標楷體" panose="03000509000000000000" pitchFamily="65" charset="-120"/>
                <a:cs typeface="Calibri" panose="020F0502020204030204" pitchFamily="34" charset="0"/>
              </a:rPr>
              <a:t> </a:t>
            </a:r>
            <a:r>
              <a:rPr lang="en-US" altLang="zh-TW" sz="2400" b="1" dirty="0" smtClean="0">
                <a:solidFill>
                  <a:srgbClr val="000000"/>
                </a:solidFill>
                <a:latin typeface="標楷體" panose="03000509000000000000" pitchFamily="65" charset="-120"/>
                <a:ea typeface="標楷體" panose="03000509000000000000" pitchFamily="65" charset="-120"/>
                <a:cs typeface="Calibri" panose="020F0502020204030204" pitchFamily="34" charset="0"/>
              </a:rPr>
              <a:t>(</a:t>
            </a:r>
            <a:r>
              <a:rPr lang="zh-TW" altLang="en-US" sz="2400" dirty="0" smtClean="0">
                <a:solidFill>
                  <a:srgbClr val="000000"/>
                </a:solidFill>
                <a:latin typeface="標楷體" panose="03000509000000000000" pitchFamily="65" charset="-120"/>
                <a:ea typeface="標楷體" panose="03000509000000000000" pitchFamily="65" charset="-120"/>
                <a:cs typeface="細明體" panose="02020509000000000000" pitchFamily="49" charset="-120"/>
              </a:rPr>
              <a:t>三</a:t>
            </a:r>
            <a:r>
              <a:rPr lang="en-US" altLang="zh-TW" sz="2400" b="1" dirty="0" smtClean="0">
                <a:solidFill>
                  <a:srgbClr val="000000"/>
                </a:solidFill>
                <a:latin typeface="標楷體" panose="03000509000000000000" pitchFamily="65" charset="-120"/>
                <a:ea typeface="標楷體" panose="03000509000000000000" pitchFamily="65" charset="-120"/>
                <a:cs typeface="Calibri" panose="020F0502020204030204" pitchFamily="34" charset="0"/>
              </a:rPr>
              <a:t>)</a:t>
            </a:r>
            <a:r>
              <a:rPr lang="zh-TW" altLang="en-US" sz="2400" dirty="0" smtClean="0">
                <a:solidFill>
                  <a:srgbClr val="000000"/>
                </a:solidFill>
                <a:latin typeface="標楷體" panose="03000509000000000000" pitchFamily="65" charset="-120"/>
                <a:ea typeface="標楷體" panose="03000509000000000000" pitchFamily="65" charset="-120"/>
                <a:cs typeface="細明體" panose="02020509000000000000" pitchFamily="49" charset="-120"/>
              </a:rPr>
              <a:t>：</a:t>
            </a:r>
            <a:r>
              <a:rPr lang="zh-TW" altLang="en-US" sz="2400" dirty="0" smtClean="0">
                <a:solidFill>
                  <a:srgbClr val="000000"/>
                </a:solidFill>
                <a:latin typeface="標楷體" panose="03000509000000000000" pitchFamily="65" charset="-120"/>
                <a:ea typeface="標楷體" panose="03000509000000000000" pitchFamily="65" charset="-120"/>
                <a:cs typeface="Calibri" panose="020F0502020204030204" pitchFamily="34" charset="0"/>
              </a:rPr>
              <a:t> </a:t>
            </a:r>
            <a:endParaRPr lang="zh-TW" altLang="en-US" sz="2400" dirty="0" smtClean="0">
              <a:solidFill>
                <a:prstClr val="black"/>
              </a:solidFill>
              <a:latin typeface="標楷體" panose="03000509000000000000" pitchFamily="65" charset="-120"/>
              <a:ea typeface="標楷體" panose="03000509000000000000" pitchFamily="65" charset="-120"/>
            </a:endParaRPr>
          </a:p>
          <a:p>
            <a:pPr lvl="1">
              <a:buClr>
                <a:srgbClr val="660000"/>
              </a:buClr>
              <a:buFontTx/>
              <a:buChar char=""/>
            </a:pPr>
            <a:r>
              <a:rPr lang="zh-TW" altLang="en-US" sz="2400" dirty="0" smtClean="0">
                <a:solidFill>
                  <a:srgbClr val="000000"/>
                </a:solidFill>
                <a:latin typeface="標楷體" panose="03000509000000000000" pitchFamily="65" charset="-120"/>
                <a:ea typeface="標楷體" panose="03000509000000000000" pitchFamily="65" charset="-120"/>
                <a:cs typeface="細明體" panose="02020509000000000000" pitchFamily="49" charset="-120"/>
              </a:rPr>
              <a:t>適用：資料流量變化大、具嚴格延遲性的</a:t>
            </a:r>
            <a:r>
              <a:rPr lang="zh-TW" altLang="en-US" sz="2400" dirty="0" smtClean="0">
                <a:solidFill>
                  <a:srgbClr val="0066FF"/>
                </a:solidFill>
                <a:latin typeface="標楷體" panose="03000509000000000000" pitchFamily="65" charset="-120"/>
                <a:ea typeface="標楷體" panose="03000509000000000000" pitchFamily="65" charset="-120"/>
                <a:cs typeface="細明體" panose="02020509000000000000" pitchFamily="49" charset="-120"/>
              </a:rPr>
              <a:t>連線管理</a:t>
            </a:r>
            <a:r>
              <a:rPr lang="zh-TW" altLang="en-US" sz="2400" dirty="0" smtClean="0">
                <a:solidFill>
                  <a:srgbClr val="000000"/>
                </a:solidFill>
                <a:latin typeface="標楷體" panose="03000509000000000000" pitchFamily="65" charset="-120"/>
                <a:ea typeface="標楷體" panose="03000509000000000000" pitchFamily="65" charset="-120"/>
                <a:cs typeface="細明體" panose="02020509000000000000" pitchFamily="49" charset="-120"/>
              </a:rPr>
              <a:t>、</a:t>
            </a:r>
            <a:r>
              <a:rPr lang="zh-TW" altLang="en-US" sz="2400" dirty="0" smtClean="0">
                <a:solidFill>
                  <a:srgbClr val="0066FF"/>
                </a:solidFill>
                <a:latin typeface="標楷體" panose="03000509000000000000" pitchFamily="65" charset="-120"/>
                <a:ea typeface="標楷體" panose="03000509000000000000" pitchFamily="65" charset="-120"/>
                <a:cs typeface="細明體" panose="02020509000000000000" pitchFamily="49" charset="-120"/>
              </a:rPr>
              <a:t>定期測距</a:t>
            </a:r>
            <a:r>
              <a:rPr lang="zh-TW" altLang="en-US" sz="2400" dirty="0" smtClean="0">
                <a:solidFill>
                  <a:srgbClr val="000000"/>
                </a:solidFill>
                <a:latin typeface="標楷體" panose="03000509000000000000" pitchFamily="65" charset="-120"/>
                <a:ea typeface="標楷體" panose="03000509000000000000" pitchFamily="65" charset="-120"/>
                <a:cs typeface="Calibri" panose="020F0502020204030204" pitchFamily="34" charset="0"/>
              </a:rPr>
              <a:t> </a:t>
            </a:r>
            <a:endParaRPr lang="zh-TW" altLang="en-US" sz="2400" dirty="0" smtClean="0">
              <a:solidFill>
                <a:prstClr val="black"/>
              </a:solidFill>
              <a:latin typeface="標楷體" panose="03000509000000000000" pitchFamily="65" charset="-120"/>
              <a:ea typeface="標楷體" panose="03000509000000000000" pitchFamily="65" charset="-120"/>
            </a:endParaRPr>
          </a:p>
          <a:p>
            <a:r>
              <a:rPr lang="en-US" altLang="zh-TW" sz="2400" dirty="0" smtClean="0">
                <a:solidFill>
                  <a:srgbClr val="000000"/>
                </a:solidFill>
                <a:latin typeface="標楷體" panose="03000509000000000000" pitchFamily="65" charset="-120"/>
                <a:ea typeface="標楷體" panose="03000509000000000000" pitchFamily="65" charset="-120"/>
                <a:cs typeface="Calibri" panose="020F0502020204030204" pitchFamily="34" charset="0"/>
              </a:rPr>
              <a:t>(Periodic Ranging)</a:t>
            </a:r>
            <a:r>
              <a:rPr lang="zh-TW" altLang="en-US" sz="2400" dirty="0" smtClean="0">
                <a:solidFill>
                  <a:srgbClr val="000000"/>
                </a:solidFill>
                <a:latin typeface="標楷體" panose="03000509000000000000" pitchFamily="65" charset="-120"/>
                <a:ea typeface="標楷體" panose="03000509000000000000" pitchFamily="65" charset="-120"/>
                <a:cs typeface="細明體" panose="02020509000000000000" pitchFamily="49" charset="-120"/>
              </a:rPr>
              <a:t>及</a:t>
            </a:r>
            <a:r>
              <a:rPr lang="zh-TW" altLang="en-US" sz="2400" dirty="0" smtClean="0">
                <a:solidFill>
                  <a:srgbClr val="0066FF"/>
                </a:solidFill>
                <a:latin typeface="標楷體" panose="03000509000000000000" pitchFamily="65" charset="-120"/>
                <a:ea typeface="標楷體" panose="03000509000000000000" pitchFamily="65" charset="-120"/>
                <a:cs typeface="細明體" panose="02020509000000000000" pitchFamily="49" charset="-120"/>
              </a:rPr>
              <a:t>群播服務</a:t>
            </a:r>
            <a:r>
              <a:rPr lang="zh-TW" altLang="en-US" sz="2400" dirty="0" smtClean="0">
                <a:solidFill>
                  <a:srgbClr val="000000"/>
                </a:solidFill>
                <a:latin typeface="標楷體" panose="03000509000000000000" pitchFamily="65" charset="-120"/>
                <a:ea typeface="標楷體" panose="03000509000000000000" pitchFamily="65" charset="-120"/>
                <a:cs typeface="細明體" panose="02020509000000000000" pitchFamily="49" charset="-120"/>
              </a:rPr>
              <a:t>等。</a:t>
            </a:r>
            <a:r>
              <a:rPr lang="zh-TW" altLang="en-US" sz="2400" dirty="0" smtClean="0">
                <a:solidFill>
                  <a:srgbClr val="000000"/>
                </a:solidFill>
                <a:latin typeface="標楷體" panose="03000509000000000000" pitchFamily="65" charset="-120"/>
                <a:ea typeface="標楷體" panose="03000509000000000000" pitchFamily="65" charset="-120"/>
                <a:cs typeface="Calibri" panose="020F0502020204030204" pitchFamily="34" charset="0"/>
              </a:rPr>
              <a:t> </a:t>
            </a:r>
            <a:endParaRPr lang="zh-TW" altLang="en-US" sz="2400" dirty="0" smtClean="0">
              <a:solidFill>
                <a:prstClr val="black"/>
              </a:solidFill>
              <a:latin typeface="標楷體" panose="03000509000000000000" pitchFamily="65" charset="-120"/>
              <a:ea typeface="標楷體" panose="03000509000000000000" pitchFamily="65" charset="-120"/>
            </a:endParaRPr>
          </a:p>
          <a:p>
            <a:pPr lvl="1">
              <a:buClr>
                <a:srgbClr val="660000"/>
              </a:buClr>
              <a:buFontTx/>
              <a:buChar char=""/>
            </a:pPr>
            <a:r>
              <a:rPr lang="zh-TW" altLang="en-US" sz="2400" dirty="0" smtClean="0">
                <a:solidFill>
                  <a:srgbClr val="000000"/>
                </a:solidFill>
                <a:latin typeface="標楷體" panose="03000509000000000000" pitchFamily="65" charset="-120"/>
                <a:ea typeface="標楷體" panose="03000509000000000000" pitchFamily="65" charset="-120"/>
                <a:cs typeface="細明體" panose="02020509000000000000" pitchFamily="49" charset="-120"/>
              </a:rPr>
              <a:t>初始化參數：</a:t>
            </a:r>
            <a:r>
              <a:rPr lang="zh-TW" altLang="en-US" sz="2400" dirty="0" smtClean="0">
                <a:solidFill>
                  <a:srgbClr val="0066FF"/>
                </a:solidFill>
                <a:latin typeface="標楷體" panose="03000509000000000000" pitchFamily="65" charset="-120"/>
                <a:ea typeface="標楷體" panose="03000509000000000000" pitchFamily="65" charset="-120"/>
                <a:cs typeface="細明體" panose="02020509000000000000" pitchFamily="49" charset="-120"/>
              </a:rPr>
              <a:t>睡眠</a:t>
            </a:r>
            <a:r>
              <a:rPr lang="zh-TW" altLang="en-US" sz="2400" dirty="0" smtClean="0">
                <a:solidFill>
                  <a:srgbClr val="000000"/>
                </a:solidFill>
                <a:latin typeface="標楷體" panose="03000509000000000000" pitchFamily="65" charset="-120"/>
                <a:ea typeface="標楷體" panose="03000509000000000000" pitchFamily="65" charset="-120"/>
                <a:cs typeface="細明體" panose="02020509000000000000" pitchFamily="49" charset="-120"/>
              </a:rPr>
              <a:t>時間</a:t>
            </a:r>
            <a:r>
              <a:rPr lang="zh-TW" altLang="en-US" sz="2400" dirty="0" smtClean="0">
                <a:solidFill>
                  <a:srgbClr val="000000"/>
                </a:solidFill>
                <a:latin typeface="標楷體" panose="03000509000000000000" pitchFamily="65" charset="-120"/>
                <a:ea typeface="標楷體" panose="03000509000000000000" pitchFamily="65" charset="-120"/>
                <a:cs typeface="Calibri" panose="020F0502020204030204" pitchFamily="34" charset="0"/>
              </a:rPr>
              <a:t> </a:t>
            </a:r>
            <a:endParaRPr lang="zh-TW" altLang="en-US" sz="2400" dirty="0" smtClean="0">
              <a:solidFill>
                <a:prstClr val="black"/>
              </a:solidFill>
              <a:latin typeface="標楷體" panose="03000509000000000000" pitchFamily="65" charset="-120"/>
              <a:ea typeface="標楷體" panose="03000509000000000000" pitchFamily="65" charset="-120"/>
            </a:endParaRPr>
          </a:p>
          <a:p>
            <a:pPr lvl="1">
              <a:buClr>
                <a:srgbClr val="660000"/>
              </a:buClr>
              <a:buFontTx/>
              <a:buChar char=""/>
            </a:pPr>
            <a:r>
              <a:rPr lang="zh-TW" altLang="en-US" sz="2400" dirty="0" smtClean="0">
                <a:solidFill>
                  <a:srgbClr val="000000"/>
                </a:solidFill>
                <a:latin typeface="標楷體" panose="03000509000000000000" pitchFamily="65" charset="-120"/>
                <a:ea typeface="標楷體" panose="03000509000000000000" pitchFamily="65" charset="-120"/>
                <a:cs typeface="細明體" panose="02020509000000000000" pitchFamily="49" charset="-120"/>
              </a:rPr>
              <a:t>運作方式：</a:t>
            </a:r>
            <a:r>
              <a:rPr lang="zh-TW" altLang="en-US" sz="2400" dirty="0" smtClean="0">
                <a:solidFill>
                  <a:srgbClr val="000000"/>
                </a:solidFill>
                <a:latin typeface="標楷體" panose="03000509000000000000" pitchFamily="65" charset="-120"/>
                <a:ea typeface="標楷體" panose="03000509000000000000" pitchFamily="65" charset="-120"/>
                <a:cs typeface="Calibri" panose="020F0502020204030204" pitchFamily="34" charset="0"/>
              </a:rPr>
              <a:t> </a:t>
            </a:r>
            <a:endParaRPr lang="zh-TW" altLang="en-US" sz="2400" dirty="0" smtClean="0">
              <a:solidFill>
                <a:prstClr val="black"/>
              </a:solidFill>
              <a:latin typeface="標楷體" panose="03000509000000000000" pitchFamily="65" charset="-120"/>
              <a:ea typeface="標楷體" panose="03000509000000000000" pitchFamily="65" charset="-120"/>
            </a:endParaRPr>
          </a:p>
          <a:p>
            <a:pPr>
              <a:buFontTx/>
              <a:buChar char="•"/>
            </a:pPr>
            <a:r>
              <a:rPr lang="zh-TW" altLang="en-US" sz="2400" dirty="0" smtClean="0">
                <a:solidFill>
                  <a:srgbClr val="000000"/>
                </a:solidFill>
                <a:latin typeface="標楷體" panose="03000509000000000000" pitchFamily="65" charset="-120"/>
                <a:ea typeface="標楷體" panose="03000509000000000000" pitchFamily="65" charset="-120"/>
                <a:cs typeface="細明體" panose="02020509000000000000" pitchFamily="49" charset="-120"/>
              </a:rPr>
              <a:t>只執行</a:t>
            </a:r>
            <a:r>
              <a:rPr lang="zh-TW" altLang="en-US" sz="2400" dirty="0" smtClean="0">
                <a:solidFill>
                  <a:srgbClr val="0066FF"/>
                </a:solidFill>
                <a:latin typeface="標楷體" panose="03000509000000000000" pitchFamily="65" charset="-120"/>
                <a:ea typeface="標楷體" panose="03000509000000000000" pitchFamily="65" charset="-120"/>
                <a:cs typeface="細明體" panose="02020509000000000000" pitchFamily="49" charset="-120"/>
              </a:rPr>
              <a:t>一回合</a:t>
            </a:r>
            <a:r>
              <a:rPr lang="zh-TW" altLang="en-US" sz="2400" dirty="0" smtClean="0">
                <a:solidFill>
                  <a:srgbClr val="000000"/>
                </a:solidFill>
                <a:latin typeface="標楷體" panose="03000509000000000000" pitchFamily="65" charset="-120"/>
                <a:ea typeface="標楷體" panose="03000509000000000000" pitchFamily="65" charset="-120"/>
                <a:cs typeface="細明體" panose="02020509000000000000" pitchFamily="49" charset="-120"/>
              </a:rPr>
              <a:t>睡眠時間，之後立即結束睡眠恢復清醒</a:t>
            </a:r>
            <a:r>
              <a:rPr lang="zh-TW" altLang="en-US" sz="2400" dirty="0" smtClean="0">
                <a:solidFill>
                  <a:srgbClr val="000000"/>
                </a:solidFill>
                <a:latin typeface="標楷體" panose="03000509000000000000" pitchFamily="65" charset="-120"/>
                <a:ea typeface="標楷體" panose="03000509000000000000" pitchFamily="65" charset="-120"/>
                <a:cs typeface="Calibri" panose="020F0502020204030204" pitchFamily="34" charset="0"/>
              </a:rPr>
              <a:t> </a:t>
            </a:r>
            <a:endParaRPr lang="zh-TW" altLang="en-US" sz="2400" dirty="0" smtClean="0">
              <a:solidFill>
                <a:prstClr val="black"/>
              </a:solidFill>
              <a:latin typeface="標楷體" panose="03000509000000000000" pitchFamily="65" charset="-120"/>
              <a:ea typeface="標楷體" panose="03000509000000000000" pitchFamily="65" charset="-120"/>
            </a:endParaRPr>
          </a:p>
          <a:p>
            <a:r>
              <a:rPr lang="zh-TW" altLang="en-US" dirty="0" smtClean="0">
                <a:solidFill>
                  <a:srgbClr val="000000"/>
                </a:solidFill>
                <a:ea typeface="Times New Roman" panose="02020603050405020304" pitchFamily="18" charset="0"/>
                <a:cs typeface="Calibri" panose="020F0502020204030204" pitchFamily="34" charset="0"/>
              </a:rPr>
              <a:t> </a:t>
            </a:r>
            <a:endParaRPr lang="zh-TW" altLang="en-US" sz="1100" dirty="0" smtClean="0">
              <a:solidFill>
                <a:prstClr val="black"/>
              </a:solidFill>
            </a:endParaRPr>
          </a:p>
          <a:p>
            <a:r>
              <a:rPr lang="zh-TW" altLang="en-US" dirty="0" smtClean="0">
                <a:solidFill>
                  <a:srgbClr val="000000"/>
                </a:solidFill>
                <a:ea typeface="Times New Roman" panose="02020603050405020304" pitchFamily="18" charset="0"/>
                <a:cs typeface="Calibri" panose="020F0502020204030204" pitchFamily="34" charset="0"/>
              </a:rPr>
              <a:t> </a:t>
            </a:r>
            <a:endParaRPr lang="zh-TW" altLang="en-US" sz="1100" dirty="0" smtClean="0">
              <a:solidFill>
                <a:prstClr val="black"/>
              </a:solidFill>
            </a:endParaRPr>
          </a:p>
          <a:p>
            <a:endParaRPr lang="zh-TW" altLang="en-US" dirty="0" smtClean="0">
              <a:solidFill>
                <a:prstClr val="black"/>
              </a:solidFill>
            </a:endParaRPr>
          </a:p>
        </p:txBody>
      </p:sp>
      <p:grpSp>
        <p:nvGrpSpPr>
          <p:cNvPr id="3" name="Group 27113"/>
          <p:cNvGrpSpPr/>
          <p:nvPr/>
        </p:nvGrpSpPr>
        <p:grpSpPr>
          <a:xfrm>
            <a:off x="1287540" y="3522372"/>
            <a:ext cx="6548908" cy="2170090"/>
            <a:chOff x="0" y="0"/>
            <a:chExt cx="7552983" cy="1803890"/>
          </a:xfrm>
        </p:grpSpPr>
        <p:sp>
          <p:nvSpPr>
            <p:cNvPr id="4" name="Rectangle 2977"/>
            <p:cNvSpPr/>
            <p:nvPr/>
          </p:nvSpPr>
          <p:spPr>
            <a:xfrm>
              <a:off x="161989" y="1393252"/>
              <a:ext cx="151107" cy="399506"/>
            </a:xfrm>
            <a:prstGeom prst="rect">
              <a:avLst/>
            </a:prstGeom>
            <a:ln>
              <a:noFill/>
            </a:ln>
          </p:spPr>
          <p:txBody>
            <a:bodyPr vert="horz" lIns="0" tIns="0" rIns="0" bIns="0" rtlCol="0">
              <a:noAutofit/>
            </a:bodyPr>
            <a:lstStyle/>
            <a:p>
              <a:pPr>
                <a:lnSpc>
                  <a:spcPct val="107000"/>
                </a:lnSpc>
                <a:spcAft>
                  <a:spcPts val="800"/>
                </a:spcAft>
              </a:pPr>
              <a:r>
                <a:rPr lang="en-US" kern="1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hape 2979"/>
            <p:cNvSpPr/>
            <p:nvPr/>
          </p:nvSpPr>
          <p:spPr>
            <a:xfrm>
              <a:off x="833185" y="570073"/>
              <a:ext cx="0" cy="1198112"/>
            </a:xfrm>
            <a:custGeom>
              <a:avLst/>
              <a:gdLst/>
              <a:ahLst/>
              <a:cxnLst/>
              <a:rect l="0" t="0" r="0" b="0"/>
              <a:pathLst>
                <a:path h="1198112">
                  <a:moveTo>
                    <a:pt x="0" y="0"/>
                  </a:moveTo>
                  <a:lnTo>
                    <a:pt x="0" y="1198112"/>
                  </a:lnTo>
                </a:path>
              </a:pathLst>
            </a:custGeom>
            <a:ln w="3103"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6" name="Shape 2980"/>
            <p:cNvSpPr/>
            <p:nvPr/>
          </p:nvSpPr>
          <p:spPr>
            <a:xfrm>
              <a:off x="833185" y="1768180"/>
              <a:ext cx="6345863" cy="0"/>
            </a:xfrm>
            <a:custGeom>
              <a:avLst/>
              <a:gdLst/>
              <a:ahLst/>
              <a:cxnLst/>
              <a:rect l="0" t="0" r="0" b="0"/>
              <a:pathLst>
                <a:path w="6345863">
                  <a:moveTo>
                    <a:pt x="0" y="0"/>
                  </a:moveTo>
                  <a:lnTo>
                    <a:pt x="6345863" y="0"/>
                  </a:lnTo>
                </a:path>
              </a:pathLst>
            </a:custGeom>
            <a:ln w="3103"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7" name="Shape 2981"/>
            <p:cNvSpPr/>
            <p:nvPr/>
          </p:nvSpPr>
          <p:spPr>
            <a:xfrm>
              <a:off x="7170130" y="1732468"/>
              <a:ext cx="107059" cy="71422"/>
            </a:xfrm>
            <a:custGeom>
              <a:avLst/>
              <a:gdLst/>
              <a:ahLst/>
              <a:cxnLst/>
              <a:rect l="0" t="0" r="0" b="0"/>
              <a:pathLst>
                <a:path w="107059" h="71422">
                  <a:moveTo>
                    <a:pt x="0" y="0"/>
                  </a:moveTo>
                  <a:lnTo>
                    <a:pt x="107059" y="35711"/>
                  </a:lnTo>
                  <a:lnTo>
                    <a:pt x="0" y="71422"/>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8" name="Shape 2982"/>
            <p:cNvSpPr/>
            <p:nvPr/>
          </p:nvSpPr>
          <p:spPr>
            <a:xfrm>
              <a:off x="941105" y="1603447"/>
              <a:ext cx="5346313" cy="22504"/>
            </a:xfrm>
            <a:custGeom>
              <a:avLst/>
              <a:gdLst/>
              <a:ahLst/>
              <a:cxnLst/>
              <a:rect l="0" t="0" r="0" b="0"/>
              <a:pathLst>
                <a:path w="5346313" h="22504">
                  <a:moveTo>
                    <a:pt x="0" y="22504"/>
                  </a:moveTo>
                  <a:lnTo>
                    <a:pt x="5346313" y="0"/>
                  </a:lnTo>
                </a:path>
              </a:pathLst>
            </a:custGeom>
            <a:ln w="3103" cap="rnd">
              <a:custDash>
                <a:ds d="171056" sp="122183"/>
              </a:custDash>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9" name="Shape 2983"/>
            <p:cNvSpPr/>
            <p:nvPr/>
          </p:nvSpPr>
          <p:spPr>
            <a:xfrm>
              <a:off x="842959" y="1590196"/>
              <a:ext cx="107224" cy="71422"/>
            </a:xfrm>
            <a:custGeom>
              <a:avLst/>
              <a:gdLst/>
              <a:ahLst/>
              <a:cxnLst/>
              <a:rect l="0" t="0" r="0" b="0"/>
              <a:pathLst>
                <a:path w="107224" h="71422">
                  <a:moveTo>
                    <a:pt x="106913" y="0"/>
                  </a:moveTo>
                  <a:lnTo>
                    <a:pt x="107224" y="71422"/>
                  </a:lnTo>
                  <a:lnTo>
                    <a:pt x="0" y="36167"/>
                  </a:lnTo>
                  <a:lnTo>
                    <a:pt x="106913"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10" name="Shape 2984"/>
            <p:cNvSpPr/>
            <p:nvPr/>
          </p:nvSpPr>
          <p:spPr>
            <a:xfrm>
              <a:off x="6278348" y="1567769"/>
              <a:ext cx="107224" cy="71422"/>
            </a:xfrm>
            <a:custGeom>
              <a:avLst/>
              <a:gdLst/>
              <a:ahLst/>
              <a:cxnLst/>
              <a:rect l="0" t="0" r="0" b="0"/>
              <a:pathLst>
                <a:path w="107224" h="71422">
                  <a:moveTo>
                    <a:pt x="0" y="0"/>
                  </a:moveTo>
                  <a:lnTo>
                    <a:pt x="107224" y="35255"/>
                  </a:lnTo>
                  <a:lnTo>
                    <a:pt x="301" y="71422"/>
                  </a:lnTo>
                  <a:lnTo>
                    <a:pt x="0" y="0"/>
                  </a:ln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endParaRPr lang="zh-TW" altLang="en-US">
                <a:solidFill>
                  <a:prstClr val="black"/>
                </a:solidFill>
              </a:endParaRPr>
            </a:p>
          </p:txBody>
        </p:sp>
        <p:sp>
          <p:nvSpPr>
            <p:cNvPr id="11" name="Rectangle 2985"/>
            <p:cNvSpPr/>
            <p:nvPr/>
          </p:nvSpPr>
          <p:spPr>
            <a:xfrm>
              <a:off x="3204789" y="1403239"/>
              <a:ext cx="963098" cy="240918"/>
            </a:xfrm>
            <a:prstGeom prst="rect">
              <a:avLst/>
            </a:prstGeom>
            <a:ln>
              <a:noFill/>
            </a:ln>
          </p:spPr>
          <p:txBody>
            <a:bodyPr vert="horz" lIns="0" tIns="0" rIns="0" bIns="0" rtlCol="0">
              <a:noAutofit/>
            </a:bodyPr>
            <a:lstStyle/>
            <a:p>
              <a:pPr>
                <a:lnSpc>
                  <a:spcPct val="107000"/>
                </a:lnSpc>
                <a:spcAft>
                  <a:spcPts val="800"/>
                </a:spcAft>
              </a:pPr>
              <a:r>
                <a:rPr lang="zh-TW" altLang="en-US" sz="1450" kern="100">
                  <a:solidFill>
                    <a:srgbClr val="000000"/>
                  </a:solidFill>
                  <a:latin typeface="Calibri" panose="020F0502020204030204" pitchFamily="34" charset="0"/>
                  <a:ea typeface="標楷體" panose="03000509000000000000" pitchFamily="65" charset="-120"/>
                  <a:cs typeface="標楷體" panose="03000509000000000000" pitchFamily="65" charset="-120"/>
                </a:rPr>
                <a:t>睡眠時間</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Shape 33245"/>
            <p:cNvSpPr/>
            <p:nvPr/>
          </p:nvSpPr>
          <p:spPr>
            <a:xfrm>
              <a:off x="2018022" y="493902"/>
              <a:ext cx="3115659" cy="520264"/>
            </a:xfrm>
            <a:custGeom>
              <a:avLst/>
              <a:gdLst/>
              <a:ahLst/>
              <a:cxnLst/>
              <a:rect l="0" t="0" r="0" b="0"/>
              <a:pathLst>
                <a:path w="3115659" h="520264">
                  <a:moveTo>
                    <a:pt x="0" y="0"/>
                  </a:moveTo>
                  <a:lnTo>
                    <a:pt x="3115659" y="0"/>
                  </a:lnTo>
                  <a:lnTo>
                    <a:pt x="3115659" y="520264"/>
                  </a:lnTo>
                  <a:lnTo>
                    <a:pt x="0" y="520264"/>
                  </a:lnTo>
                  <a:lnTo>
                    <a:pt x="0" y="0"/>
                  </a:lnTo>
                </a:path>
              </a:pathLst>
            </a:custGeom>
            <a:ln w="0" cap="flat">
              <a:miter lim="101600"/>
            </a:ln>
          </p:spPr>
          <p:style>
            <a:lnRef idx="0">
              <a:srgbClr val="000000">
                <a:alpha val="0"/>
              </a:srgbClr>
            </a:lnRef>
            <a:fillRef idx="1">
              <a:srgbClr val="C1C2C2"/>
            </a:fillRef>
            <a:effectRef idx="0">
              <a:scrgbClr r="0" g="0" b="0"/>
            </a:effectRef>
            <a:fontRef idx="none"/>
          </p:style>
          <p:txBody>
            <a:bodyPr/>
            <a:lstStyle/>
            <a:p>
              <a:endParaRPr lang="zh-TW" altLang="en-US">
                <a:solidFill>
                  <a:prstClr val="black"/>
                </a:solidFill>
              </a:endParaRPr>
            </a:p>
          </p:txBody>
        </p:sp>
        <p:sp>
          <p:nvSpPr>
            <p:cNvPr id="13" name="Shape 33246"/>
            <p:cNvSpPr/>
            <p:nvPr/>
          </p:nvSpPr>
          <p:spPr>
            <a:xfrm>
              <a:off x="1901634" y="377444"/>
              <a:ext cx="3115659" cy="520273"/>
            </a:xfrm>
            <a:custGeom>
              <a:avLst/>
              <a:gdLst/>
              <a:ahLst/>
              <a:cxnLst/>
              <a:rect l="0" t="0" r="0" b="0"/>
              <a:pathLst>
                <a:path w="3115659" h="520273">
                  <a:moveTo>
                    <a:pt x="0" y="0"/>
                  </a:moveTo>
                  <a:lnTo>
                    <a:pt x="3115659" y="0"/>
                  </a:lnTo>
                  <a:lnTo>
                    <a:pt x="3115659" y="520273"/>
                  </a:lnTo>
                  <a:lnTo>
                    <a:pt x="0" y="520273"/>
                  </a:lnTo>
                  <a:lnTo>
                    <a:pt x="0" y="0"/>
                  </a:lnTo>
                </a:path>
              </a:pathLst>
            </a:custGeom>
            <a:ln w="0" cap="flat">
              <a:miter lim="101600"/>
            </a:ln>
          </p:spPr>
          <p:style>
            <a:lnRef idx="0">
              <a:srgbClr val="000000">
                <a:alpha val="0"/>
              </a:srgbClr>
            </a:lnRef>
            <a:fillRef idx="1">
              <a:srgbClr val="FFFF7C"/>
            </a:fillRef>
            <a:effectRef idx="0">
              <a:scrgbClr r="0" g="0" b="0"/>
            </a:effectRef>
            <a:fontRef idx="none"/>
          </p:style>
          <p:txBody>
            <a:bodyPr/>
            <a:lstStyle/>
            <a:p>
              <a:endParaRPr lang="zh-TW" altLang="en-US">
                <a:solidFill>
                  <a:prstClr val="black"/>
                </a:solidFill>
              </a:endParaRPr>
            </a:p>
          </p:txBody>
        </p:sp>
        <p:sp>
          <p:nvSpPr>
            <p:cNvPr id="14" name="Rectangle 2988"/>
            <p:cNvSpPr/>
            <p:nvPr/>
          </p:nvSpPr>
          <p:spPr>
            <a:xfrm>
              <a:off x="2091238" y="536274"/>
              <a:ext cx="550343" cy="275337"/>
            </a:xfrm>
            <a:prstGeom prst="rect">
              <a:avLst/>
            </a:prstGeom>
            <a:ln>
              <a:noFill/>
            </a:ln>
          </p:spPr>
          <p:txBody>
            <a:bodyPr vert="horz" lIns="0" tIns="0" rIns="0" bIns="0" rtlCol="0">
              <a:noAutofit/>
            </a:bodyPr>
            <a:lstStyle/>
            <a:p>
              <a:pPr>
                <a:lnSpc>
                  <a:spcPct val="107000"/>
                </a:lnSpc>
                <a:spcAft>
                  <a:spcPts val="800"/>
                </a:spcAft>
              </a:pPr>
              <a:r>
                <a:rPr lang="zh-TW" altLang="en-US" sz="1650" kern="100">
                  <a:solidFill>
                    <a:srgbClr val="FF0000"/>
                  </a:solidFill>
                  <a:latin typeface="Calibri" panose="020F0502020204030204" pitchFamily="34" charset="0"/>
                  <a:ea typeface="標楷體" panose="03000509000000000000" pitchFamily="65" charset="-120"/>
                  <a:cs typeface="標楷體" panose="03000509000000000000" pitchFamily="65" charset="-120"/>
                </a:rPr>
                <a:t>一、</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Rectangle 2989"/>
            <p:cNvSpPr/>
            <p:nvPr/>
          </p:nvSpPr>
          <p:spPr>
            <a:xfrm>
              <a:off x="2505030" y="493583"/>
              <a:ext cx="68793" cy="361793"/>
            </a:xfrm>
            <a:prstGeom prst="rect">
              <a:avLst/>
            </a:prstGeom>
            <a:ln>
              <a:noFill/>
            </a:ln>
          </p:spPr>
          <p:txBody>
            <a:bodyPr vert="horz" lIns="0" tIns="0" rIns="0" bIns="0" rtlCol="0">
              <a:noAutofit/>
            </a:bodyPr>
            <a:lstStyle/>
            <a:p>
              <a:pPr>
                <a:lnSpc>
                  <a:spcPct val="107000"/>
                </a:lnSpc>
                <a:spcAft>
                  <a:spcPts val="800"/>
                </a:spcAft>
              </a:pPr>
              <a:r>
                <a:rPr lang="zh-TW" altLang="en-US" sz="1650" kern="100">
                  <a:solidFill>
                    <a:srgbClr val="FF0000"/>
                  </a:solidFill>
                  <a:latin typeface="Calibri" panose="020F0502020204030204" pitchFamily="34" charset="0"/>
                  <a:ea typeface="Times New Roman" panose="02020603050405020304" pitchFamily="18" charset="0"/>
                  <a:cs typeface="Calibri" panose="020F0502020204030204" pitchFamily="34" charset="0"/>
                </a:rPr>
                <a:t> </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Rectangle 2990"/>
            <p:cNvSpPr/>
            <p:nvPr/>
          </p:nvSpPr>
          <p:spPr>
            <a:xfrm>
              <a:off x="2556754" y="536274"/>
              <a:ext cx="1100685" cy="275337"/>
            </a:xfrm>
            <a:prstGeom prst="rect">
              <a:avLst/>
            </a:prstGeom>
            <a:ln>
              <a:noFill/>
            </a:ln>
          </p:spPr>
          <p:txBody>
            <a:bodyPr vert="horz" lIns="0" tIns="0" rIns="0" bIns="0" rtlCol="0">
              <a:noAutofit/>
            </a:bodyPr>
            <a:lstStyle/>
            <a:p>
              <a:pPr>
                <a:lnSpc>
                  <a:spcPct val="107000"/>
                </a:lnSpc>
                <a:spcAft>
                  <a:spcPts val="800"/>
                </a:spcAft>
              </a:pPr>
              <a:r>
                <a:rPr lang="zh-TW" altLang="en-US" sz="1650" kern="100">
                  <a:solidFill>
                    <a:srgbClr val="FF0000"/>
                  </a:solidFill>
                  <a:latin typeface="Calibri" panose="020F0502020204030204" pitchFamily="34" charset="0"/>
                  <a:ea typeface="標楷體" panose="03000509000000000000" pitchFamily="65" charset="-120"/>
                  <a:cs typeface="標楷體" panose="03000509000000000000" pitchFamily="65" charset="-120"/>
                </a:rPr>
                <a:t>睡眠時間</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Rectangle 2991"/>
            <p:cNvSpPr/>
            <p:nvPr/>
          </p:nvSpPr>
          <p:spPr>
            <a:xfrm>
              <a:off x="3384341" y="596187"/>
              <a:ext cx="44708" cy="235127"/>
            </a:xfrm>
            <a:prstGeom prst="rect">
              <a:avLst/>
            </a:prstGeom>
            <a:ln>
              <a:noFill/>
            </a:ln>
          </p:spPr>
          <p:txBody>
            <a:bodyPr vert="horz" lIns="0" tIns="0" rIns="0" bIns="0" rtlCol="0">
              <a:noAutofit/>
            </a:bodyPr>
            <a:lstStyle/>
            <a:p>
              <a:pPr>
                <a:lnSpc>
                  <a:spcPct val="107000"/>
                </a:lnSpc>
                <a:spcAft>
                  <a:spcPts val="800"/>
                </a:spcAft>
              </a:pPr>
              <a:r>
                <a:rPr lang="zh-TW" altLang="en-US" sz="1050" kern="100">
                  <a:solidFill>
                    <a:srgbClr val="FF0000"/>
                  </a:solidFill>
                  <a:latin typeface="Calibri" panose="020F0502020204030204" pitchFamily="34" charset="0"/>
                  <a:ea typeface="Times New Roman" panose="02020603050405020304" pitchFamily="18" charset="0"/>
                  <a:cs typeface="Calibri" panose="020F0502020204030204" pitchFamily="34" charset="0"/>
                </a:rPr>
                <a:t> </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Rectangle 27079"/>
            <p:cNvSpPr/>
            <p:nvPr/>
          </p:nvSpPr>
          <p:spPr>
            <a:xfrm>
              <a:off x="3417958" y="493583"/>
              <a:ext cx="155187" cy="361793"/>
            </a:xfrm>
            <a:prstGeom prst="rect">
              <a:avLst/>
            </a:prstGeom>
            <a:ln>
              <a:noFill/>
            </a:ln>
          </p:spPr>
          <p:txBody>
            <a:bodyPr vert="horz" lIns="0" tIns="0" rIns="0" bIns="0" rtlCol="0">
              <a:noAutofit/>
            </a:bodyPr>
            <a:lstStyle/>
            <a:p>
              <a:pPr>
                <a:lnSpc>
                  <a:spcPct val="107000"/>
                </a:lnSpc>
                <a:spcAft>
                  <a:spcPts val="800"/>
                </a:spcAft>
              </a:pPr>
              <a:r>
                <a:rPr lang="en-US" sz="1650" kern="100">
                  <a:solidFill>
                    <a:srgbClr val="FF0000"/>
                  </a:solidFill>
                  <a:latin typeface="Times New Roman" panose="02020603050405020304" pitchFamily="18" charset="0"/>
                  <a:ea typeface="Times New Roman" panose="02020603050405020304" pitchFamily="18" charset="0"/>
                  <a:cs typeface="Calibri" panose="020F0502020204030204" pitchFamily="34" charset="0"/>
                </a:rPr>
                <a:t>=</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Rectangle 27080"/>
            <p:cNvSpPr/>
            <p:nvPr/>
          </p:nvSpPr>
          <p:spPr>
            <a:xfrm>
              <a:off x="3534647" y="493583"/>
              <a:ext cx="68793" cy="361793"/>
            </a:xfrm>
            <a:prstGeom prst="rect">
              <a:avLst/>
            </a:prstGeom>
            <a:ln>
              <a:noFill/>
            </a:ln>
          </p:spPr>
          <p:txBody>
            <a:bodyPr vert="horz" lIns="0" tIns="0" rIns="0" bIns="0" rtlCol="0">
              <a:noAutofit/>
            </a:bodyPr>
            <a:lstStyle/>
            <a:p>
              <a:pPr>
                <a:lnSpc>
                  <a:spcPct val="107000"/>
                </a:lnSpc>
                <a:spcAft>
                  <a:spcPts val="800"/>
                </a:spcAft>
              </a:pPr>
              <a:r>
                <a:rPr lang="zh-TW" altLang="en-US" sz="1650" kern="100">
                  <a:solidFill>
                    <a:srgbClr val="FF0000"/>
                  </a:solidFill>
                  <a:latin typeface="Calibri" panose="020F0502020204030204" pitchFamily="34" charset="0"/>
                  <a:ea typeface="Times New Roman" panose="02020603050405020304" pitchFamily="18" charset="0"/>
                  <a:cs typeface="Calibri" panose="020F0502020204030204" pitchFamily="34" charset="0"/>
                </a:rPr>
                <a:t> </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Rectangle 2993"/>
            <p:cNvSpPr/>
            <p:nvPr/>
          </p:nvSpPr>
          <p:spPr>
            <a:xfrm>
              <a:off x="3586371" y="536274"/>
              <a:ext cx="1651028" cy="275337"/>
            </a:xfrm>
            <a:prstGeom prst="rect">
              <a:avLst/>
            </a:prstGeom>
            <a:ln>
              <a:noFill/>
            </a:ln>
          </p:spPr>
          <p:txBody>
            <a:bodyPr vert="horz" lIns="0" tIns="0" rIns="0" bIns="0" rtlCol="0">
              <a:noAutofit/>
            </a:bodyPr>
            <a:lstStyle/>
            <a:p>
              <a:pPr>
                <a:lnSpc>
                  <a:spcPct val="107000"/>
                </a:lnSpc>
                <a:spcAft>
                  <a:spcPts val="800"/>
                </a:spcAft>
              </a:pPr>
              <a:r>
                <a:rPr lang="zh-TW" altLang="en-US" sz="1650" kern="100" dirty="0">
                  <a:solidFill>
                    <a:srgbClr val="FF0000"/>
                  </a:solidFill>
                  <a:latin typeface="Calibri" panose="020F0502020204030204" pitchFamily="34" charset="0"/>
                  <a:ea typeface="標楷體" panose="03000509000000000000" pitchFamily="65" charset="-120"/>
                  <a:cs typeface="標楷體" panose="03000509000000000000" pitchFamily="65" charset="-120"/>
                </a:rPr>
                <a:t>最終睡眠時間</a:t>
              </a:r>
              <a:endParaRPr lang="zh-TW" altLang="en-US" sz="11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1" name="Rectangle 2994"/>
            <p:cNvSpPr/>
            <p:nvPr/>
          </p:nvSpPr>
          <p:spPr>
            <a:xfrm>
              <a:off x="4827745" y="493583"/>
              <a:ext cx="68793" cy="361793"/>
            </a:xfrm>
            <a:prstGeom prst="rect">
              <a:avLst/>
            </a:prstGeom>
            <a:ln>
              <a:noFill/>
            </a:ln>
          </p:spPr>
          <p:txBody>
            <a:bodyPr vert="horz" lIns="0" tIns="0" rIns="0" bIns="0" rtlCol="0">
              <a:noAutofit/>
            </a:bodyPr>
            <a:lstStyle/>
            <a:p>
              <a:pPr>
                <a:lnSpc>
                  <a:spcPct val="107000"/>
                </a:lnSpc>
                <a:spcAft>
                  <a:spcPts val="800"/>
                </a:spcAft>
              </a:pPr>
              <a:r>
                <a:rPr lang="zh-TW" altLang="en-US" sz="1650" kern="100">
                  <a:solidFill>
                    <a:srgbClr val="FF0000"/>
                  </a:solidFill>
                  <a:latin typeface="Calibri" panose="020F0502020204030204" pitchFamily="34" charset="0"/>
                  <a:ea typeface="Times New Roman" panose="02020603050405020304" pitchFamily="18" charset="0"/>
                  <a:cs typeface="Calibri" panose="020F0502020204030204" pitchFamily="34" charset="0"/>
                </a:rPr>
                <a:t> </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Shape 2995"/>
            <p:cNvSpPr/>
            <p:nvPr/>
          </p:nvSpPr>
          <p:spPr>
            <a:xfrm>
              <a:off x="274297" y="1417814"/>
              <a:ext cx="557155" cy="352092"/>
            </a:xfrm>
            <a:custGeom>
              <a:avLst/>
              <a:gdLst/>
              <a:ahLst/>
              <a:cxnLst/>
              <a:rect l="0" t="0" r="0" b="0"/>
              <a:pathLst>
                <a:path w="557155" h="352092">
                  <a:moveTo>
                    <a:pt x="0" y="0"/>
                  </a:moveTo>
                  <a:lnTo>
                    <a:pt x="557155" y="0"/>
                  </a:lnTo>
                  <a:lnTo>
                    <a:pt x="557155" y="352092"/>
                  </a:lnTo>
                  <a:lnTo>
                    <a:pt x="0" y="352092"/>
                  </a:lnTo>
                  <a:close/>
                </a:path>
              </a:pathLst>
            </a:custGeom>
            <a:ln w="3103"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23" name="Shape 2996"/>
            <p:cNvSpPr/>
            <p:nvPr/>
          </p:nvSpPr>
          <p:spPr>
            <a:xfrm>
              <a:off x="274300" y="192452"/>
              <a:ext cx="0" cy="1225361"/>
            </a:xfrm>
            <a:custGeom>
              <a:avLst/>
              <a:gdLst/>
              <a:ahLst/>
              <a:cxnLst/>
              <a:rect l="0" t="0" r="0" b="0"/>
              <a:pathLst>
                <a:path h="1225361">
                  <a:moveTo>
                    <a:pt x="0" y="0"/>
                  </a:moveTo>
                  <a:lnTo>
                    <a:pt x="0" y="1225361"/>
                  </a:lnTo>
                </a:path>
              </a:pathLst>
            </a:custGeom>
            <a:ln w="27931" cap="rnd">
              <a:round/>
            </a:ln>
          </p:spPr>
          <p:style>
            <a:lnRef idx="1">
              <a:srgbClr val="3366FF"/>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24" name="Shape 2997"/>
            <p:cNvSpPr/>
            <p:nvPr/>
          </p:nvSpPr>
          <p:spPr>
            <a:xfrm>
              <a:off x="213779" y="25931"/>
              <a:ext cx="121034" cy="181660"/>
            </a:xfrm>
            <a:custGeom>
              <a:avLst/>
              <a:gdLst/>
              <a:ahLst/>
              <a:cxnLst/>
              <a:rect l="0" t="0" r="0" b="0"/>
              <a:pathLst>
                <a:path w="121034" h="181660">
                  <a:moveTo>
                    <a:pt x="60527" y="0"/>
                  </a:moveTo>
                  <a:lnTo>
                    <a:pt x="121034" y="181660"/>
                  </a:lnTo>
                  <a:lnTo>
                    <a:pt x="0" y="181660"/>
                  </a:lnTo>
                  <a:lnTo>
                    <a:pt x="60527" y="0"/>
                  </a:lnTo>
                  <a:close/>
                </a:path>
              </a:pathLst>
            </a:custGeom>
            <a:ln w="0" cap="flat">
              <a:miter lim="101600"/>
            </a:ln>
          </p:spPr>
          <p:style>
            <a:lnRef idx="0">
              <a:srgbClr val="000000">
                <a:alpha val="0"/>
              </a:srgbClr>
            </a:lnRef>
            <a:fillRef idx="1">
              <a:srgbClr val="3366FF"/>
            </a:fillRef>
            <a:effectRef idx="0">
              <a:scrgbClr r="0" g="0" b="0"/>
            </a:effectRef>
            <a:fontRef idx="none"/>
          </p:style>
          <p:txBody>
            <a:bodyPr/>
            <a:lstStyle/>
            <a:p>
              <a:endParaRPr lang="zh-TW" altLang="en-US">
                <a:solidFill>
                  <a:prstClr val="black"/>
                </a:solidFill>
              </a:endParaRPr>
            </a:p>
          </p:txBody>
        </p:sp>
        <p:sp>
          <p:nvSpPr>
            <p:cNvPr id="25" name="Shape 2998"/>
            <p:cNvSpPr/>
            <p:nvPr/>
          </p:nvSpPr>
          <p:spPr>
            <a:xfrm>
              <a:off x="833185" y="25931"/>
              <a:ext cx="0" cy="1225361"/>
            </a:xfrm>
            <a:custGeom>
              <a:avLst/>
              <a:gdLst/>
              <a:ahLst/>
              <a:cxnLst/>
              <a:rect l="0" t="0" r="0" b="0"/>
              <a:pathLst>
                <a:path h="1225361">
                  <a:moveTo>
                    <a:pt x="0" y="0"/>
                  </a:moveTo>
                  <a:lnTo>
                    <a:pt x="0" y="1225361"/>
                  </a:lnTo>
                </a:path>
              </a:pathLst>
            </a:custGeom>
            <a:ln w="27931" cap="rnd">
              <a:round/>
            </a:ln>
          </p:spPr>
          <p:style>
            <a:lnRef idx="1">
              <a:srgbClr val="3366FF"/>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26" name="Shape 2999"/>
            <p:cNvSpPr/>
            <p:nvPr/>
          </p:nvSpPr>
          <p:spPr>
            <a:xfrm>
              <a:off x="772669" y="1236153"/>
              <a:ext cx="121034" cy="181660"/>
            </a:xfrm>
            <a:custGeom>
              <a:avLst/>
              <a:gdLst/>
              <a:ahLst/>
              <a:cxnLst/>
              <a:rect l="0" t="0" r="0" b="0"/>
              <a:pathLst>
                <a:path w="121034" h="181660">
                  <a:moveTo>
                    <a:pt x="0" y="0"/>
                  </a:moveTo>
                  <a:lnTo>
                    <a:pt x="121034" y="0"/>
                  </a:lnTo>
                  <a:lnTo>
                    <a:pt x="60517" y="181660"/>
                  </a:lnTo>
                  <a:lnTo>
                    <a:pt x="0" y="0"/>
                  </a:lnTo>
                  <a:close/>
                </a:path>
              </a:pathLst>
            </a:custGeom>
            <a:ln w="0" cap="flat">
              <a:miter lim="101600"/>
            </a:ln>
          </p:spPr>
          <p:style>
            <a:lnRef idx="0">
              <a:srgbClr val="000000">
                <a:alpha val="0"/>
              </a:srgbClr>
            </a:lnRef>
            <a:fillRef idx="1">
              <a:srgbClr val="3366FF"/>
            </a:fillRef>
            <a:effectRef idx="0">
              <a:scrgbClr r="0" g="0" b="0"/>
            </a:effectRef>
            <a:fontRef idx="none"/>
          </p:style>
          <p:txBody>
            <a:bodyPr/>
            <a:lstStyle/>
            <a:p>
              <a:endParaRPr lang="zh-TW" altLang="en-US">
                <a:solidFill>
                  <a:prstClr val="black"/>
                </a:solidFill>
              </a:endParaRPr>
            </a:p>
          </p:txBody>
        </p:sp>
        <p:sp>
          <p:nvSpPr>
            <p:cNvPr id="27" name="Rectangle 3000"/>
            <p:cNvSpPr/>
            <p:nvPr/>
          </p:nvSpPr>
          <p:spPr>
            <a:xfrm rot="-5399999">
              <a:off x="-361448" y="415606"/>
              <a:ext cx="963672" cy="240775"/>
            </a:xfrm>
            <a:prstGeom prst="rect">
              <a:avLst/>
            </a:prstGeom>
            <a:ln>
              <a:noFill/>
            </a:ln>
          </p:spPr>
          <p:txBody>
            <a:bodyPr vert="horz" lIns="0" tIns="0" rIns="0" bIns="0" rtlCol="0">
              <a:noAutofit/>
            </a:bodyPr>
            <a:lstStyle/>
            <a:p>
              <a:pPr>
                <a:lnSpc>
                  <a:spcPct val="107000"/>
                </a:lnSpc>
                <a:spcAft>
                  <a:spcPts val="800"/>
                </a:spcAft>
              </a:pPr>
              <a:r>
                <a:rPr lang="zh-TW" altLang="en-US" sz="1450" kern="100">
                  <a:solidFill>
                    <a:srgbClr val="000000"/>
                  </a:solidFill>
                  <a:latin typeface="Calibri" panose="020F0502020204030204" pitchFamily="34" charset="0"/>
                  <a:ea typeface="標楷體" panose="03000509000000000000" pitchFamily="65" charset="-120"/>
                  <a:cs typeface="標楷體" panose="03000509000000000000" pitchFamily="65" charset="-120"/>
                </a:rPr>
                <a:t>睡眠請求</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8" name="Rectangle 3001"/>
            <p:cNvSpPr/>
            <p:nvPr/>
          </p:nvSpPr>
          <p:spPr>
            <a:xfrm rot="-5399999">
              <a:off x="249539" y="415606"/>
              <a:ext cx="963672" cy="240775"/>
            </a:xfrm>
            <a:prstGeom prst="rect">
              <a:avLst/>
            </a:prstGeom>
            <a:ln>
              <a:noFill/>
            </a:ln>
          </p:spPr>
          <p:txBody>
            <a:bodyPr vert="horz" lIns="0" tIns="0" rIns="0" bIns="0" rtlCol="0">
              <a:noAutofit/>
            </a:bodyPr>
            <a:lstStyle/>
            <a:p>
              <a:pPr>
                <a:lnSpc>
                  <a:spcPct val="107000"/>
                </a:lnSpc>
                <a:spcAft>
                  <a:spcPts val="800"/>
                </a:spcAft>
              </a:pPr>
              <a:r>
                <a:rPr lang="zh-TW" altLang="en-US" sz="1450" kern="100">
                  <a:solidFill>
                    <a:srgbClr val="000000"/>
                  </a:solidFill>
                  <a:latin typeface="Calibri" panose="020F0502020204030204" pitchFamily="34" charset="0"/>
                  <a:ea typeface="標楷體" panose="03000509000000000000" pitchFamily="65" charset="-120"/>
                  <a:cs typeface="標楷體" panose="03000509000000000000" pitchFamily="65" charset="-120"/>
                </a:rPr>
                <a:t>睡眠回應</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9" name="Shape 3002"/>
            <p:cNvSpPr/>
            <p:nvPr/>
          </p:nvSpPr>
          <p:spPr>
            <a:xfrm>
              <a:off x="6944452" y="544147"/>
              <a:ext cx="0" cy="1198111"/>
            </a:xfrm>
            <a:custGeom>
              <a:avLst/>
              <a:gdLst/>
              <a:ahLst/>
              <a:cxnLst/>
              <a:rect l="0" t="0" r="0" b="0"/>
              <a:pathLst>
                <a:path h="1198111">
                  <a:moveTo>
                    <a:pt x="0" y="0"/>
                  </a:moveTo>
                  <a:lnTo>
                    <a:pt x="0" y="1198111"/>
                  </a:lnTo>
                </a:path>
              </a:pathLst>
            </a:custGeom>
            <a:ln w="3103"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30" name="Shape 3003"/>
            <p:cNvSpPr/>
            <p:nvPr/>
          </p:nvSpPr>
          <p:spPr>
            <a:xfrm>
              <a:off x="6385569" y="1391895"/>
              <a:ext cx="557154" cy="352092"/>
            </a:xfrm>
            <a:custGeom>
              <a:avLst/>
              <a:gdLst/>
              <a:ahLst/>
              <a:cxnLst/>
              <a:rect l="0" t="0" r="0" b="0"/>
              <a:pathLst>
                <a:path w="557154" h="352092">
                  <a:moveTo>
                    <a:pt x="0" y="0"/>
                  </a:moveTo>
                  <a:lnTo>
                    <a:pt x="557154" y="0"/>
                  </a:lnTo>
                  <a:lnTo>
                    <a:pt x="557154" y="352092"/>
                  </a:lnTo>
                  <a:lnTo>
                    <a:pt x="0" y="352092"/>
                  </a:lnTo>
                  <a:close/>
                </a:path>
              </a:pathLst>
            </a:custGeom>
            <a:ln w="3103" cap="rnd">
              <a:round/>
            </a:ln>
          </p:spPr>
          <p:style>
            <a:lnRef idx="1">
              <a:srgbClr val="000000"/>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31" name="Shape 3004"/>
            <p:cNvSpPr/>
            <p:nvPr/>
          </p:nvSpPr>
          <p:spPr>
            <a:xfrm>
              <a:off x="6376402" y="166526"/>
              <a:ext cx="0" cy="1225361"/>
            </a:xfrm>
            <a:custGeom>
              <a:avLst/>
              <a:gdLst/>
              <a:ahLst/>
              <a:cxnLst/>
              <a:rect l="0" t="0" r="0" b="0"/>
              <a:pathLst>
                <a:path h="1225361">
                  <a:moveTo>
                    <a:pt x="0" y="0"/>
                  </a:moveTo>
                  <a:lnTo>
                    <a:pt x="0" y="1225361"/>
                  </a:lnTo>
                </a:path>
              </a:pathLst>
            </a:custGeom>
            <a:ln w="27931" cap="rnd">
              <a:round/>
            </a:ln>
          </p:spPr>
          <p:style>
            <a:lnRef idx="1">
              <a:srgbClr val="3366FF"/>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32" name="Shape 3005"/>
            <p:cNvSpPr/>
            <p:nvPr/>
          </p:nvSpPr>
          <p:spPr>
            <a:xfrm>
              <a:off x="6315889" y="0"/>
              <a:ext cx="121024" cy="181660"/>
            </a:xfrm>
            <a:custGeom>
              <a:avLst/>
              <a:gdLst/>
              <a:ahLst/>
              <a:cxnLst/>
              <a:rect l="0" t="0" r="0" b="0"/>
              <a:pathLst>
                <a:path w="121024" h="181660">
                  <a:moveTo>
                    <a:pt x="60517" y="0"/>
                  </a:moveTo>
                  <a:lnTo>
                    <a:pt x="121024" y="181660"/>
                  </a:lnTo>
                  <a:lnTo>
                    <a:pt x="0" y="181660"/>
                  </a:lnTo>
                  <a:lnTo>
                    <a:pt x="60517" y="0"/>
                  </a:lnTo>
                  <a:close/>
                </a:path>
              </a:pathLst>
            </a:custGeom>
            <a:ln w="0" cap="flat">
              <a:miter lim="101600"/>
            </a:ln>
          </p:spPr>
          <p:style>
            <a:lnRef idx="0">
              <a:srgbClr val="000000">
                <a:alpha val="0"/>
              </a:srgbClr>
            </a:lnRef>
            <a:fillRef idx="1">
              <a:srgbClr val="3366FF"/>
            </a:fillRef>
            <a:effectRef idx="0">
              <a:scrgbClr r="0" g="0" b="0"/>
            </a:effectRef>
            <a:fontRef idx="none"/>
          </p:style>
          <p:txBody>
            <a:bodyPr/>
            <a:lstStyle/>
            <a:p>
              <a:endParaRPr lang="zh-TW" altLang="en-US">
                <a:solidFill>
                  <a:prstClr val="black"/>
                </a:solidFill>
              </a:endParaRPr>
            </a:p>
          </p:txBody>
        </p:sp>
        <p:sp>
          <p:nvSpPr>
            <p:cNvPr id="33" name="Shape 3006"/>
            <p:cNvSpPr/>
            <p:nvPr/>
          </p:nvSpPr>
          <p:spPr>
            <a:xfrm>
              <a:off x="6944452" y="5"/>
              <a:ext cx="0" cy="1225361"/>
            </a:xfrm>
            <a:custGeom>
              <a:avLst/>
              <a:gdLst/>
              <a:ahLst/>
              <a:cxnLst/>
              <a:rect l="0" t="0" r="0" b="0"/>
              <a:pathLst>
                <a:path h="1225361">
                  <a:moveTo>
                    <a:pt x="0" y="0"/>
                  </a:moveTo>
                  <a:lnTo>
                    <a:pt x="0" y="1225361"/>
                  </a:lnTo>
                </a:path>
              </a:pathLst>
            </a:custGeom>
            <a:ln w="27931" cap="rnd">
              <a:round/>
            </a:ln>
          </p:spPr>
          <p:style>
            <a:lnRef idx="1">
              <a:srgbClr val="3366FF"/>
            </a:lnRef>
            <a:fillRef idx="0">
              <a:srgbClr val="000000">
                <a:alpha val="0"/>
              </a:srgbClr>
            </a:fillRef>
            <a:effectRef idx="0">
              <a:scrgbClr r="0" g="0" b="0"/>
            </a:effectRef>
            <a:fontRef idx="none"/>
          </p:style>
          <p:txBody>
            <a:bodyPr/>
            <a:lstStyle/>
            <a:p>
              <a:endParaRPr lang="zh-TW" altLang="en-US">
                <a:solidFill>
                  <a:prstClr val="black"/>
                </a:solidFill>
              </a:endParaRPr>
            </a:p>
          </p:txBody>
        </p:sp>
        <p:sp>
          <p:nvSpPr>
            <p:cNvPr id="34" name="Shape 3007"/>
            <p:cNvSpPr/>
            <p:nvPr/>
          </p:nvSpPr>
          <p:spPr>
            <a:xfrm>
              <a:off x="6883934" y="1210231"/>
              <a:ext cx="121034" cy="181660"/>
            </a:xfrm>
            <a:custGeom>
              <a:avLst/>
              <a:gdLst/>
              <a:ahLst/>
              <a:cxnLst/>
              <a:rect l="0" t="0" r="0" b="0"/>
              <a:pathLst>
                <a:path w="121034" h="181660">
                  <a:moveTo>
                    <a:pt x="0" y="0"/>
                  </a:moveTo>
                  <a:lnTo>
                    <a:pt x="121034" y="0"/>
                  </a:lnTo>
                  <a:lnTo>
                    <a:pt x="60517" y="181660"/>
                  </a:lnTo>
                  <a:lnTo>
                    <a:pt x="0" y="0"/>
                  </a:lnTo>
                  <a:close/>
                </a:path>
              </a:pathLst>
            </a:custGeom>
            <a:ln w="0" cap="flat">
              <a:miter lim="101600"/>
            </a:ln>
          </p:spPr>
          <p:style>
            <a:lnRef idx="0">
              <a:srgbClr val="000000">
                <a:alpha val="0"/>
              </a:srgbClr>
            </a:lnRef>
            <a:fillRef idx="1">
              <a:srgbClr val="3366FF"/>
            </a:fillRef>
            <a:effectRef idx="0">
              <a:scrgbClr r="0" g="0" b="0"/>
            </a:effectRef>
            <a:fontRef idx="none"/>
          </p:style>
          <p:txBody>
            <a:bodyPr/>
            <a:lstStyle/>
            <a:p>
              <a:endParaRPr lang="zh-TW" altLang="en-US">
                <a:solidFill>
                  <a:prstClr val="black"/>
                </a:solidFill>
              </a:endParaRPr>
            </a:p>
          </p:txBody>
        </p:sp>
        <p:sp>
          <p:nvSpPr>
            <p:cNvPr id="35" name="Rectangle 3008"/>
            <p:cNvSpPr/>
            <p:nvPr/>
          </p:nvSpPr>
          <p:spPr>
            <a:xfrm rot="-5399999">
              <a:off x="5749847" y="389681"/>
              <a:ext cx="963672" cy="240774"/>
            </a:xfrm>
            <a:prstGeom prst="rect">
              <a:avLst/>
            </a:prstGeom>
            <a:ln>
              <a:noFill/>
            </a:ln>
          </p:spPr>
          <p:txBody>
            <a:bodyPr vert="horz" lIns="0" tIns="0" rIns="0" bIns="0" rtlCol="0">
              <a:noAutofit/>
            </a:bodyPr>
            <a:lstStyle/>
            <a:p>
              <a:pPr>
                <a:lnSpc>
                  <a:spcPct val="107000"/>
                </a:lnSpc>
                <a:spcAft>
                  <a:spcPts val="800"/>
                </a:spcAft>
              </a:pPr>
              <a:r>
                <a:rPr lang="zh-TW" altLang="en-US" sz="1450" kern="100" dirty="0">
                  <a:solidFill>
                    <a:srgbClr val="000000"/>
                  </a:solidFill>
                  <a:latin typeface="Calibri" panose="020F0502020204030204" pitchFamily="34" charset="0"/>
                  <a:ea typeface="標楷體" panose="03000509000000000000" pitchFamily="65" charset="-120"/>
                  <a:cs typeface="標楷體" panose="03000509000000000000" pitchFamily="65" charset="-120"/>
                </a:rPr>
                <a:t>睡眠請求</a:t>
              </a:r>
              <a:endParaRPr lang="zh-TW" altLang="en-US" sz="11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36" name="Rectangle 3009"/>
            <p:cNvSpPr/>
            <p:nvPr/>
          </p:nvSpPr>
          <p:spPr>
            <a:xfrm rot="-5399999">
              <a:off x="6360834" y="389681"/>
              <a:ext cx="963672" cy="240774"/>
            </a:xfrm>
            <a:prstGeom prst="rect">
              <a:avLst/>
            </a:prstGeom>
            <a:ln>
              <a:noFill/>
            </a:ln>
          </p:spPr>
          <p:txBody>
            <a:bodyPr vert="horz" lIns="0" tIns="0" rIns="0" bIns="0" rtlCol="0">
              <a:noAutofit/>
            </a:bodyPr>
            <a:lstStyle/>
            <a:p>
              <a:pPr>
                <a:lnSpc>
                  <a:spcPct val="107000"/>
                </a:lnSpc>
                <a:spcAft>
                  <a:spcPts val="800"/>
                </a:spcAft>
              </a:pPr>
              <a:r>
                <a:rPr lang="zh-TW" altLang="en-US" sz="1450" kern="100">
                  <a:solidFill>
                    <a:srgbClr val="000000"/>
                  </a:solidFill>
                  <a:latin typeface="Calibri" panose="020F0502020204030204" pitchFamily="34" charset="0"/>
                  <a:ea typeface="標楷體" panose="03000509000000000000" pitchFamily="65" charset="-120"/>
                  <a:cs typeface="標楷體" panose="03000509000000000000" pitchFamily="65" charset="-120"/>
                </a:rPr>
                <a:t>睡眠回應</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37" name="Rectangle 3010"/>
            <p:cNvSpPr/>
            <p:nvPr/>
          </p:nvSpPr>
          <p:spPr>
            <a:xfrm>
              <a:off x="7190916" y="1505219"/>
              <a:ext cx="481549" cy="240918"/>
            </a:xfrm>
            <a:prstGeom prst="rect">
              <a:avLst/>
            </a:prstGeom>
            <a:ln>
              <a:noFill/>
            </a:ln>
          </p:spPr>
          <p:txBody>
            <a:bodyPr vert="horz" lIns="0" tIns="0" rIns="0" bIns="0" rtlCol="0">
              <a:noAutofit/>
            </a:bodyPr>
            <a:lstStyle/>
            <a:p>
              <a:pPr>
                <a:lnSpc>
                  <a:spcPct val="107000"/>
                </a:lnSpc>
                <a:spcAft>
                  <a:spcPts val="800"/>
                </a:spcAft>
              </a:pPr>
              <a:r>
                <a:rPr lang="zh-TW" altLang="en-US" sz="1450" kern="100">
                  <a:solidFill>
                    <a:srgbClr val="000000"/>
                  </a:solidFill>
                  <a:latin typeface="Calibri" panose="020F0502020204030204" pitchFamily="34" charset="0"/>
                  <a:ea typeface="標楷體" panose="03000509000000000000" pitchFamily="65" charset="-120"/>
                  <a:cs typeface="標楷體" panose="03000509000000000000" pitchFamily="65" charset="-120"/>
                </a:rPr>
                <a:t>時間</a:t>
              </a:r>
              <a:endParaRPr lang="zh-TW" altLang="en-US" sz="11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38" name="Rectangle 52"/>
          <p:cNvSpPr>
            <a:spLocks noChangeArrowheads="1"/>
          </p:cNvSpPr>
          <p:nvPr/>
        </p:nvSpPr>
        <p:spPr bwMode="auto">
          <a:xfrm>
            <a:off x="4503318" y="5103479"/>
            <a:ext cx="24176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zh-TW" smtClean="0">
              <a:solidFill>
                <a:srgbClr val="000000"/>
              </a:solidFill>
              <a:ea typeface="Times New Roman" panose="02020603050405020304" pitchFamily="18" charset="0"/>
              <a:cs typeface="Calibri" panose="020F0502020204030204" pitchFamily="34" charset="0"/>
            </a:endParaRPr>
          </a:p>
          <a:p>
            <a:pPr algn="ctr"/>
            <a:r>
              <a:rPr lang="en-US" altLang="zh-TW" smtClean="0">
                <a:solidFill>
                  <a:srgbClr val="000000"/>
                </a:solidFill>
                <a:ea typeface="Times New Roman" panose="02020603050405020304" pitchFamily="18" charset="0"/>
                <a:cs typeface="Calibri" panose="020F0502020204030204" pitchFamily="34" charset="0"/>
              </a:rPr>
              <a:t>  </a:t>
            </a:r>
            <a:endParaRPr lang="en-US" altLang="zh-TW" sz="1100" smtClean="0">
              <a:solidFill>
                <a:prstClr val="black"/>
              </a:solidFill>
            </a:endParaRPr>
          </a:p>
          <a:p>
            <a:pPr algn="ctr"/>
            <a:r>
              <a:rPr lang="zh-TW" altLang="en-US" sz="1200" smtClean="0">
                <a:solidFill>
                  <a:srgbClr val="000000"/>
                </a:solidFill>
                <a:ea typeface="Calibri" panose="020F0502020204030204" pitchFamily="34" charset="0"/>
                <a:cs typeface="細明體" panose="02020509000000000000" pitchFamily="49" charset="-120"/>
              </a:rPr>
              <a:t>圖：省電類別</a:t>
            </a:r>
            <a:r>
              <a:rPr lang="zh-TW" altLang="en-US" sz="1200" smtClean="0">
                <a:solidFill>
                  <a:srgbClr val="000000"/>
                </a:solidFill>
                <a:ea typeface="Times New Roman" panose="02020603050405020304" pitchFamily="18" charset="0"/>
                <a:cs typeface="Calibri" panose="020F0502020204030204" pitchFamily="34" charset="0"/>
              </a:rPr>
              <a:t> </a:t>
            </a:r>
            <a:r>
              <a:rPr lang="en-US" altLang="zh-TW" sz="1200" smtClean="0">
                <a:solidFill>
                  <a:srgbClr val="000000"/>
                </a:solidFill>
                <a:ea typeface="Times New Roman" panose="02020603050405020304" pitchFamily="18" charset="0"/>
                <a:cs typeface="Calibri" panose="020F0502020204030204" pitchFamily="34" charset="0"/>
              </a:rPr>
              <a:t>(</a:t>
            </a:r>
            <a:r>
              <a:rPr lang="zh-TW" altLang="en-US" sz="1200" smtClean="0">
                <a:solidFill>
                  <a:srgbClr val="000000"/>
                </a:solidFill>
                <a:ea typeface="Calibri" panose="020F0502020204030204" pitchFamily="34" charset="0"/>
                <a:cs typeface="細明體" panose="02020509000000000000" pitchFamily="49" charset="-120"/>
              </a:rPr>
              <a:t>三</a:t>
            </a:r>
            <a:r>
              <a:rPr lang="en-US" altLang="zh-TW" sz="1200" smtClean="0">
                <a:solidFill>
                  <a:srgbClr val="000000"/>
                </a:solidFill>
                <a:ea typeface="Times New Roman" panose="02020603050405020304" pitchFamily="18" charset="0"/>
                <a:cs typeface="Calibri" panose="020F0502020204030204" pitchFamily="34" charset="0"/>
              </a:rPr>
              <a:t>) </a:t>
            </a:r>
            <a:r>
              <a:rPr lang="zh-TW" altLang="en-US" sz="1200" smtClean="0">
                <a:solidFill>
                  <a:srgbClr val="000000"/>
                </a:solidFill>
                <a:ea typeface="Calibri" panose="020F0502020204030204" pitchFamily="34" charset="0"/>
                <a:cs typeface="細明體" panose="02020509000000000000" pitchFamily="49" charset="-120"/>
              </a:rPr>
              <a:t>之運作流程圖</a:t>
            </a:r>
            <a:r>
              <a:rPr lang="zh-TW" altLang="en-US" sz="1200" smtClean="0">
                <a:solidFill>
                  <a:srgbClr val="000000"/>
                </a:solidFill>
                <a:ea typeface="Times New Roman" panose="02020603050405020304" pitchFamily="18" charset="0"/>
                <a:cs typeface="Calibri" panose="020F0502020204030204" pitchFamily="34" charset="0"/>
              </a:rPr>
              <a:t> </a:t>
            </a:r>
            <a:endParaRPr lang="zh-TW" altLang="en-US" smtClean="0">
              <a:solidFill>
                <a:prstClr val="black"/>
              </a:solidFill>
            </a:endParaRPr>
          </a:p>
        </p:txBody>
      </p:sp>
    </p:spTree>
    <p:extLst>
      <p:ext uri="{BB962C8B-B14F-4D97-AF65-F5344CB8AC3E}">
        <p14:creationId xmlns:p14="http://schemas.microsoft.com/office/powerpoint/2010/main" val="222497298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參考資料</a:t>
            </a:r>
            <a:endParaRPr lang="zh-TW" altLang="en-US" dirty="0"/>
          </a:p>
        </p:txBody>
      </p:sp>
      <p:sp>
        <p:nvSpPr>
          <p:cNvPr id="3" name="內容版面配置區 2"/>
          <p:cNvSpPr>
            <a:spLocks noGrp="1"/>
          </p:cNvSpPr>
          <p:nvPr>
            <p:ph idx="1"/>
          </p:nvPr>
        </p:nvSpPr>
        <p:spPr>
          <a:xfrm>
            <a:off x="971552" y="2556932"/>
            <a:ext cx="7200897" cy="3608372"/>
          </a:xfrm>
        </p:spPr>
        <p:txBody>
          <a:bodyPr>
            <a:normAutofit fontScale="92500" lnSpcReduction="10000"/>
          </a:bodyPr>
          <a:lstStyle/>
          <a:p>
            <a:r>
              <a:rPr lang="en-US" altLang="zh-TW" dirty="0" smtClean="0">
                <a:hlinkClick r:id="rId2"/>
              </a:rPr>
              <a:t>《</a:t>
            </a:r>
            <a:r>
              <a:rPr lang="zh-TW" altLang="en-US" dirty="0" smtClean="0">
                <a:hlinkClick r:id="rId2"/>
              </a:rPr>
              <a:t>無線</a:t>
            </a:r>
            <a:r>
              <a:rPr lang="zh-TW" altLang="en-US" dirty="0">
                <a:hlinkClick r:id="rId2"/>
              </a:rPr>
              <a:t>網路 </a:t>
            </a:r>
            <a:r>
              <a:rPr lang="en-US" altLang="zh-TW" dirty="0">
                <a:hlinkClick r:id="rId2"/>
              </a:rPr>
              <a:t>: </a:t>
            </a:r>
            <a:r>
              <a:rPr lang="zh-TW" altLang="en-US" dirty="0">
                <a:hlinkClick r:id="rId2"/>
              </a:rPr>
              <a:t>通訊協定、感測網路、射頻技術與應用</a:t>
            </a:r>
            <a:r>
              <a:rPr lang="zh-TW" altLang="en-US" dirty="0" smtClean="0">
                <a:hlinkClick r:id="rId2"/>
              </a:rPr>
              <a:t>服務</a:t>
            </a:r>
            <a:r>
              <a:rPr lang="en-US" altLang="zh-TW" dirty="0" smtClean="0">
                <a:hlinkClick r:id="rId2"/>
              </a:rPr>
              <a:t>》</a:t>
            </a:r>
            <a:r>
              <a:rPr lang="zh-TW" altLang="en-US" dirty="0" smtClean="0">
                <a:hlinkClick r:id="rId2"/>
              </a:rPr>
              <a:t>  碁</a:t>
            </a:r>
            <a:r>
              <a:rPr lang="zh-TW" altLang="en-US" dirty="0">
                <a:hlinkClick r:id="rId2"/>
              </a:rPr>
              <a:t>峯</a:t>
            </a:r>
            <a:r>
              <a:rPr lang="zh-TW" altLang="en-US" dirty="0" smtClean="0">
                <a:hlinkClick r:id="rId2"/>
              </a:rPr>
              <a:t>資訊</a:t>
            </a:r>
            <a:r>
              <a:rPr lang="zh-TW" altLang="en-US" dirty="0">
                <a:hlinkClick r:id="rId2"/>
              </a:rPr>
              <a:t> </a:t>
            </a:r>
            <a:r>
              <a:rPr lang="en-US" altLang="zh-TW" dirty="0" smtClean="0">
                <a:hlinkClick r:id="rId2"/>
              </a:rPr>
              <a:t>2011</a:t>
            </a:r>
          </a:p>
          <a:p>
            <a:r>
              <a:rPr lang="en-US" altLang="zh-TW" dirty="0">
                <a:hlinkClick r:id="rId2"/>
              </a:rPr>
              <a:t>http://ocw.nctu.edu.tw/course_detail_4.php?bgid=9&amp;gid=0&amp;nid=250#.</a:t>
            </a:r>
            <a:r>
              <a:rPr lang="en-US" altLang="zh-TW" dirty="0" smtClean="0">
                <a:hlinkClick r:id="rId2"/>
              </a:rPr>
              <a:t>VW-a6E-qqkp</a:t>
            </a:r>
          </a:p>
          <a:p>
            <a:r>
              <a:rPr lang="en-US" altLang="zh-TW" dirty="0">
                <a:hlinkClick r:id="rId3"/>
              </a:rPr>
              <a:t>http://tets.pixnet.net/blog/post/93359-%5b%E8%BD%89%E9%8C%84%5d-%</a:t>
            </a:r>
            <a:r>
              <a:rPr lang="en-US" altLang="zh-TW" dirty="0" smtClean="0">
                <a:hlinkClick r:id="rId3"/>
              </a:rPr>
              <a:t>E7%84%A1%E7%B7%9A%E7%B6%B2%E8%B7%AF%E5%85%A7%E9%83%A8%E8%AA%BF%E6%95%99%E5%8F%83%E6%95%B8%E4%B9%8B%E6%84%8F%E7%BE%A9</a:t>
            </a:r>
            <a:endParaRPr lang="en-US" altLang="zh-TW" dirty="0" smtClean="0"/>
          </a:p>
        </p:txBody>
      </p:sp>
    </p:spTree>
    <p:extLst>
      <p:ext uri="{BB962C8B-B14F-4D97-AF65-F5344CB8AC3E}">
        <p14:creationId xmlns:p14="http://schemas.microsoft.com/office/powerpoint/2010/main" val="229922940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smtClean="0"/>
              <a:t>The end</a:t>
            </a:r>
            <a:endParaRPr lang="zh-TW" altLang="en-US" dirty="0"/>
          </a:p>
        </p:txBody>
      </p:sp>
      <p:sp>
        <p:nvSpPr>
          <p:cNvPr id="3" name="副標題 2"/>
          <p:cNvSpPr>
            <a:spLocks noGrp="1"/>
          </p:cNvSpPr>
          <p:nvPr>
            <p:ph type="subTitle" idx="1"/>
          </p:nvPr>
        </p:nvSpPr>
        <p:spPr/>
        <p:txBody>
          <a:bodyPr/>
          <a:lstStyle/>
          <a:p>
            <a:r>
              <a:rPr lang="en-US" altLang="zh-TW" dirty="0" smtClean="0"/>
              <a:t>Thank you for your listening.</a:t>
            </a:r>
            <a:endParaRPr lang="zh-TW" altLang="en-US" dirty="0"/>
          </a:p>
        </p:txBody>
      </p:sp>
    </p:spTree>
    <p:extLst>
      <p:ext uri="{BB962C8B-B14F-4D97-AF65-F5344CB8AC3E}">
        <p14:creationId xmlns:p14="http://schemas.microsoft.com/office/powerpoint/2010/main" val="1040449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DCF</a:t>
            </a:r>
            <a:r>
              <a:rPr lang="zh-TW" altLang="en-US" dirty="0" smtClean="0"/>
              <a:t>延遲時間的運作</a:t>
            </a:r>
            <a:endParaRPr lang="zh-TW" altLang="en-US" dirty="0"/>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1741" y="2520779"/>
            <a:ext cx="7296665" cy="3253946"/>
          </a:xfrm>
        </p:spPr>
      </p:pic>
    </p:spTree>
    <p:extLst>
      <p:ext uri="{BB962C8B-B14F-4D97-AF65-F5344CB8AC3E}">
        <p14:creationId xmlns:p14="http://schemas.microsoft.com/office/powerpoint/2010/main" val="2991644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隱藏節點問題</a:t>
            </a:r>
            <a:r>
              <a:rPr lang="en-US" altLang="zh-TW" dirty="0" smtClean="0"/>
              <a:t>(Hidden terminals problem)</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213701"/>
            <a:ext cx="7486648" cy="3865823"/>
          </a:xfrm>
        </p:spPr>
      </p:pic>
    </p:spTree>
    <p:extLst>
      <p:ext uri="{BB962C8B-B14F-4D97-AF65-F5344CB8AC3E}">
        <p14:creationId xmlns:p14="http://schemas.microsoft.com/office/powerpoint/2010/main" val="39965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Solution:</a:t>
            </a:r>
            <a:r>
              <a:rPr lang="en-US" altLang="zh-TW" dirty="0" smtClean="0">
                <a:sym typeface="Wingdings" panose="05000000000000000000" pitchFamily="2" charset="2"/>
              </a:rPr>
              <a:t>(4-way handshake)</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9153" y="2557498"/>
            <a:ext cx="4705729" cy="3317875"/>
          </a:xfrm>
        </p:spPr>
      </p:pic>
    </p:spTree>
    <p:extLst>
      <p:ext uri="{BB962C8B-B14F-4D97-AF65-F5344CB8AC3E}">
        <p14:creationId xmlns:p14="http://schemas.microsoft.com/office/powerpoint/2010/main" val="1002047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網路分配向量</a:t>
            </a:r>
            <a:r>
              <a:rPr lang="en-US" altLang="zh-TW" dirty="0" smtClean="0"/>
              <a:t>NAV(Network Allocate Vector)</a:t>
            </a:r>
            <a:endParaRPr lang="zh-TW" altLang="en-US" dirty="0"/>
          </a:p>
        </p:txBody>
      </p:sp>
      <p:sp>
        <p:nvSpPr>
          <p:cNvPr id="3" name="內容版面配置區 2"/>
          <p:cNvSpPr>
            <a:spLocks noGrp="1"/>
          </p:cNvSpPr>
          <p:nvPr>
            <p:ph idx="1"/>
          </p:nvPr>
        </p:nvSpPr>
        <p:spPr/>
        <p:txBody>
          <a:bodyPr/>
          <a:lstStyle/>
          <a:p>
            <a:r>
              <a:rPr lang="zh-TW" altLang="en-US" dirty="0" smtClean="0"/>
              <a:t>再隱藏結點問題中</a:t>
            </a:r>
            <a:r>
              <a:rPr lang="zh-TW" altLang="en-US" dirty="0">
                <a:latin typeface="新細明體" panose="02020500000000000000" pitchFamily="18" charset="-120"/>
              </a:rPr>
              <a:t>，</a:t>
            </a:r>
            <a:r>
              <a:rPr lang="zh-TW" altLang="en-US" dirty="0" smtClean="0"/>
              <a:t>那</a:t>
            </a:r>
            <a:r>
              <a:rPr lang="en-US" altLang="zh-TW" dirty="0" smtClean="0"/>
              <a:t>node</a:t>
            </a:r>
            <a:r>
              <a:rPr lang="zh-TW" altLang="en-US" dirty="0" smtClean="0"/>
              <a:t> </a:t>
            </a:r>
            <a:r>
              <a:rPr lang="en-US" altLang="zh-TW" dirty="0" smtClean="0"/>
              <a:t>C</a:t>
            </a:r>
            <a:r>
              <a:rPr lang="zh-TW" altLang="en-US" dirty="0" smtClean="0"/>
              <a:t>需要等待多少時間才可開始傳送資料給</a:t>
            </a:r>
            <a:r>
              <a:rPr lang="en-US" altLang="zh-TW" dirty="0" smtClean="0"/>
              <a:t>node B</a:t>
            </a:r>
            <a:r>
              <a:rPr lang="zh-TW" altLang="en-US" dirty="0" smtClean="0"/>
              <a:t>呢</a:t>
            </a:r>
            <a:r>
              <a:rPr lang="en-US" altLang="zh-TW" dirty="0">
                <a:latin typeface="新細明體" panose="02020500000000000000" pitchFamily="18" charset="-120"/>
                <a:ea typeface="新細明體" panose="02020500000000000000" pitchFamily="18" charset="-120"/>
              </a:rPr>
              <a:t>？</a:t>
            </a:r>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3406" y="3051950"/>
            <a:ext cx="5677253" cy="2823918"/>
          </a:xfrm>
          <a:prstGeom prst="rect">
            <a:avLst/>
          </a:prstGeom>
        </p:spPr>
      </p:pic>
    </p:spTree>
    <p:extLst>
      <p:ext uri="{BB962C8B-B14F-4D97-AF65-F5344CB8AC3E}">
        <p14:creationId xmlns:p14="http://schemas.microsoft.com/office/powerpoint/2010/main" val="3260032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中樞協調功能</a:t>
            </a:r>
            <a:r>
              <a:rPr lang="en-US" altLang="zh-TW" dirty="0" smtClean="0"/>
              <a:t>PCF</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dirty="0" smtClean="0"/>
              <a:t>1.</a:t>
            </a:r>
            <a:r>
              <a:rPr lang="zh-TW" altLang="en-US" dirty="0" smtClean="0"/>
              <a:t>提供免競爭服務</a:t>
            </a:r>
            <a:r>
              <a:rPr lang="en-US" altLang="zh-TW" dirty="0"/>
              <a:t>(</a:t>
            </a:r>
            <a:r>
              <a:rPr lang="zh-TW" altLang="en-US" dirty="0"/>
              <a:t>具時限傳輸</a:t>
            </a:r>
            <a:r>
              <a:rPr lang="en-US" altLang="zh-TW" dirty="0"/>
              <a:t>)</a:t>
            </a:r>
            <a:r>
              <a:rPr lang="zh-TW" altLang="en-US" dirty="0" smtClean="0">
                <a:latin typeface="新細明體" panose="02020500000000000000" pitchFamily="18" charset="-120"/>
              </a:rPr>
              <a:t>。</a:t>
            </a:r>
            <a:endParaRPr lang="en-US" altLang="zh-TW" dirty="0" smtClean="0">
              <a:latin typeface="新細明體" panose="02020500000000000000" pitchFamily="18" charset="-120"/>
            </a:endParaRPr>
          </a:p>
          <a:p>
            <a:r>
              <a:rPr lang="en-US" altLang="zh-TW" dirty="0" smtClean="0">
                <a:latin typeface="新細明體" panose="02020500000000000000" pitchFamily="18" charset="-120"/>
              </a:rPr>
              <a:t>2.</a:t>
            </a:r>
            <a:r>
              <a:rPr lang="zh-TW" altLang="en-US" dirty="0" smtClean="0">
                <a:solidFill>
                  <a:srgbClr val="FF0000"/>
                </a:solidFill>
                <a:latin typeface="新細明體" panose="02020500000000000000" pitchFamily="18" charset="-120"/>
              </a:rPr>
              <a:t>必須有</a:t>
            </a:r>
            <a:r>
              <a:rPr lang="en-US" altLang="zh-TW" dirty="0" smtClean="0">
                <a:solidFill>
                  <a:srgbClr val="FF0000"/>
                </a:solidFill>
                <a:latin typeface="新細明體" panose="02020500000000000000" pitchFamily="18" charset="-120"/>
              </a:rPr>
              <a:t>AP</a:t>
            </a:r>
            <a:r>
              <a:rPr lang="zh-TW" altLang="en-US" dirty="0" smtClean="0">
                <a:solidFill>
                  <a:srgbClr val="FF0000"/>
                </a:solidFill>
                <a:latin typeface="新細明體" panose="02020500000000000000" pitchFamily="18" charset="-120"/>
              </a:rPr>
              <a:t>作為中樞協調者</a:t>
            </a:r>
            <a:r>
              <a:rPr lang="zh-TW" altLang="en-US" dirty="0" smtClean="0">
                <a:latin typeface="新細明體" panose="02020500000000000000" pitchFamily="18" charset="-120"/>
              </a:rPr>
              <a:t>。</a:t>
            </a:r>
            <a:endParaRPr lang="en-US" altLang="zh-TW" dirty="0" smtClean="0">
              <a:latin typeface="新細明體" panose="02020500000000000000" pitchFamily="18" charset="-120"/>
            </a:endParaRPr>
          </a:p>
          <a:p>
            <a:r>
              <a:rPr lang="en-US" altLang="zh-TW" dirty="0" smtClean="0">
                <a:latin typeface="新細明體" panose="02020500000000000000" pitchFamily="18" charset="-120"/>
              </a:rPr>
              <a:t>3.</a:t>
            </a:r>
            <a:r>
              <a:rPr lang="zh-TW" altLang="en-US" dirty="0" smtClean="0">
                <a:latin typeface="新細明體" panose="02020500000000000000" pitchFamily="18" charset="-120"/>
              </a:rPr>
              <a:t>媒介的時間可分能免競爭期間與競爭期間。</a:t>
            </a:r>
            <a:endParaRPr lang="en-US" altLang="zh-TW" dirty="0" smtClean="0">
              <a:latin typeface="新細明體" panose="02020500000000000000" pitchFamily="18" charset="-120"/>
            </a:endParaRPr>
          </a:p>
          <a:p>
            <a:r>
              <a:rPr lang="en-US" altLang="zh-TW" dirty="0" smtClean="0">
                <a:latin typeface="新細明體" panose="02020500000000000000" pitchFamily="18" charset="-120"/>
              </a:rPr>
              <a:t>4.</a:t>
            </a:r>
            <a:r>
              <a:rPr lang="zh-TW" altLang="en-US" dirty="0" smtClean="0">
                <a:latin typeface="新細明體" panose="02020500000000000000" pitchFamily="18" charset="-120"/>
              </a:rPr>
              <a:t>免競爭期間，媒介的存取由中樞協調者負責。詢問工作站是否有資料要傳，並由其決定網路中資料傳輸的次序</a:t>
            </a:r>
            <a:r>
              <a:rPr lang="zh-TW" altLang="en-US" dirty="0">
                <a:latin typeface="新細明體" panose="02020500000000000000" pitchFamily="18" charset="-120"/>
              </a:rPr>
              <a:t>。</a:t>
            </a:r>
            <a:endParaRPr lang="en-US" altLang="zh-TW" dirty="0" smtClean="0">
              <a:latin typeface="新細明體" panose="02020500000000000000" pitchFamily="18" charset="-120"/>
            </a:endParaRPr>
          </a:p>
          <a:p>
            <a:r>
              <a:rPr lang="en-US" altLang="zh-TW" dirty="0" smtClean="0">
                <a:latin typeface="新細明體" panose="02020500000000000000" pitchFamily="18" charset="-120"/>
              </a:rPr>
              <a:t>5.</a:t>
            </a:r>
            <a:r>
              <a:rPr lang="zh-TW" altLang="en-US" dirty="0" smtClean="0">
                <a:latin typeface="新細明體" panose="02020500000000000000" pitchFamily="18" charset="-120"/>
              </a:rPr>
              <a:t>免競爭期間，除非</a:t>
            </a:r>
            <a:r>
              <a:rPr lang="zh-TW" altLang="en-US" dirty="0" smtClean="0">
                <a:solidFill>
                  <a:srgbClr val="FF0000"/>
                </a:solidFill>
                <a:latin typeface="新細明體" panose="02020500000000000000" pitchFamily="18" charset="-120"/>
              </a:rPr>
              <a:t>中樞協調者提出要求，否則不能自行傳輸資料</a:t>
            </a:r>
            <a:r>
              <a:rPr lang="zh-TW" altLang="en-US" dirty="0" smtClean="0">
                <a:latin typeface="新細明體" panose="02020500000000000000" pitchFamily="18" charset="-120"/>
              </a:rPr>
              <a:t>。</a:t>
            </a:r>
            <a:endParaRPr lang="en-US" altLang="zh-TW" dirty="0" smtClean="0">
              <a:latin typeface="新細明體" panose="02020500000000000000" pitchFamily="18" charset="-120"/>
            </a:endParaRPr>
          </a:p>
          <a:p>
            <a:endParaRPr lang="en-US" altLang="zh-TW" dirty="0" smtClean="0"/>
          </a:p>
        </p:txBody>
      </p:sp>
    </p:spTree>
    <p:extLst>
      <p:ext uri="{BB962C8B-B14F-4D97-AF65-F5344CB8AC3E}">
        <p14:creationId xmlns:p14="http://schemas.microsoft.com/office/powerpoint/2010/main" val="13635976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中樞協調功能</a:t>
            </a:r>
            <a:r>
              <a:rPr lang="en-US" altLang="zh-TW" dirty="0"/>
              <a:t>PCF</a:t>
            </a:r>
            <a:endParaRPr lang="zh-TW" altLang="en-US" dirty="0"/>
          </a:p>
        </p:txBody>
      </p:sp>
      <p:sp>
        <p:nvSpPr>
          <p:cNvPr id="3" name="內容版面配置區 2"/>
          <p:cNvSpPr>
            <a:spLocks noGrp="1"/>
          </p:cNvSpPr>
          <p:nvPr>
            <p:ph idx="1"/>
          </p:nvPr>
        </p:nvSpPr>
        <p:spPr/>
        <p:txBody>
          <a:bodyPr/>
          <a:lstStyle/>
          <a:p>
            <a:r>
              <a:rPr lang="en-US" altLang="zh-TW" dirty="0" smtClean="0"/>
              <a:t>1.</a:t>
            </a:r>
            <a:r>
              <a:rPr lang="zh-TW" altLang="en-US" dirty="0" smtClean="0"/>
              <a:t>發送免競爭詢問訊框</a:t>
            </a:r>
            <a:r>
              <a:rPr lang="en-US" altLang="zh-TW" dirty="0" smtClean="0"/>
              <a:t>(CF-Poll)</a:t>
            </a:r>
            <a:r>
              <a:rPr lang="zh-TW" altLang="en-US" dirty="0" smtClean="0">
                <a:latin typeface="新細明體" panose="02020500000000000000" pitchFamily="18" charset="-120"/>
              </a:rPr>
              <a:t>。</a:t>
            </a:r>
            <a:endParaRPr lang="en-US" altLang="zh-TW" dirty="0" smtClean="0">
              <a:latin typeface="新細明體" panose="02020500000000000000" pitchFamily="18" charset="-120"/>
            </a:endParaRPr>
          </a:p>
          <a:p>
            <a:r>
              <a:rPr lang="en-US" altLang="zh-TW" dirty="0" smtClean="0">
                <a:latin typeface="新細明體" panose="02020500000000000000" pitchFamily="18" charset="-120"/>
              </a:rPr>
              <a:t>2.</a:t>
            </a:r>
            <a:r>
              <a:rPr lang="zh-TW" altLang="en-US" dirty="0" smtClean="0">
                <a:latin typeface="新細明體" panose="02020500000000000000" pitchFamily="18" charset="-120"/>
              </a:rPr>
              <a:t>等待媒介清空</a:t>
            </a:r>
            <a:r>
              <a:rPr lang="en-US" altLang="zh-TW" dirty="0" smtClean="0">
                <a:latin typeface="新細明體" panose="02020500000000000000" pitchFamily="18" charset="-120"/>
              </a:rPr>
              <a:t>PIFS</a:t>
            </a:r>
            <a:r>
              <a:rPr lang="zh-TW" altLang="en-US" dirty="0" smtClean="0">
                <a:latin typeface="新細明體" panose="02020500000000000000" pitchFamily="18" charset="-120"/>
              </a:rPr>
              <a:t>時間，發送夾帶</a:t>
            </a:r>
            <a:r>
              <a:rPr lang="en-US" altLang="zh-TW" dirty="0" smtClean="0">
                <a:latin typeface="新細明體" panose="02020500000000000000" pitchFamily="18" charset="-120"/>
              </a:rPr>
              <a:t>DTIM</a:t>
            </a:r>
            <a:r>
              <a:rPr lang="zh-TW" altLang="en-US" dirty="0" smtClean="0">
                <a:latin typeface="新細明體" panose="02020500000000000000" pitchFamily="18" charset="-120"/>
              </a:rPr>
              <a:t>原件的</a:t>
            </a:r>
            <a:r>
              <a:rPr lang="en-US" altLang="zh-TW" dirty="0" smtClean="0">
                <a:latin typeface="新細明體" panose="02020500000000000000" pitchFamily="18" charset="-120"/>
              </a:rPr>
              <a:t>Beacon</a:t>
            </a:r>
            <a:r>
              <a:rPr lang="zh-TW" altLang="en-US" dirty="0" smtClean="0">
                <a:latin typeface="新細明體" panose="02020500000000000000" pitchFamily="18" charset="-120"/>
              </a:rPr>
              <a:t>來開始免競爭期間</a:t>
            </a:r>
            <a:r>
              <a:rPr lang="zh-TW" altLang="en-US" dirty="0">
                <a:latin typeface="新細明體" panose="02020500000000000000" pitchFamily="18" charset="-120"/>
              </a:rPr>
              <a:t>。</a:t>
            </a:r>
            <a:endParaRPr lang="en-US" altLang="zh-TW" dirty="0">
              <a:latin typeface="新細明體" panose="02020500000000000000" pitchFamily="18" charset="-120"/>
            </a:endParaRPr>
          </a:p>
          <a:p>
            <a:r>
              <a:rPr lang="en-US" altLang="zh-TW" dirty="0" smtClean="0"/>
              <a:t>3.</a:t>
            </a:r>
            <a:r>
              <a:rPr lang="zh-TW" altLang="en-US" dirty="0" smtClean="0"/>
              <a:t>結束免競爭期間</a:t>
            </a:r>
            <a:r>
              <a:rPr lang="zh-TW" altLang="en-US" dirty="0" smtClean="0">
                <a:latin typeface="新細明體" panose="02020500000000000000" pitchFamily="18" charset="-120"/>
              </a:rPr>
              <a:t>，發送</a:t>
            </a:r>
            <a:r>
              <a:rPr lang="zh-TW" altLang="en-US" dirty="0"/>
              <a:t>免</a:t>
            </a:r>
            <a:r>
              <a:rPr lang="zh-TW" altLang="en-US" dirty="0" smtClean="0"/>
              <a:t>競爭結</a:t>
            </a:r>
            <a:r>
              <a:rPr lang="zh-TW" altLang="en-US" dirty="0"/>
              <a:t>束</a:t>
            </a:r>
            <a:r>
              <a:rPr lang="zh-TW" altLang="en-US" dirty="0" smtClean="0"/>
              <a:t>訊</a:t>
            </a:r>
            <a:r>
              <a:rPr lang="zh-TW" altLang="en-US" dirty="0"/>
              <a:t>框</a:t>
            </a:r>
            <a:r>
              <a:rPr lang="en-US" altLang="zh-TW" dirty="0"/>
              <a:t>(</a:t>
            </a:r>
            <a:r>
              <a:rPr lang="en-US" altLang="zh-TW" dirty="0" smtClean="0"/>
              <a:t>CF-End)</a:t>
            </a:r>
            <a:r>
              <a:rPr lang="zh-TW" altLang="en-US" dirty="0" smtClean="0">
                <a:latin typeface="新細明體" panose="02020500000000000000" pitchFamily="18" charset="-120"/>
              </a:rPr>
              <a:t>。</a:t>
            </a:r>
            <a:endParaRPr lang="en-US" altLang="zh-TW" dirty="0">
              <a:latin typeface="新細明體" panose="02020500000000000000" pitchFamily="18" charset="-120"/>
            </a:endParaRPr>
          </a:p>
          <a:p>
            <a:r>
              <a:rPr lang="en-US" altLang="zh-TW" dirty="0" smtClean="0">
                <a:latin typeface="新細明體" panose="02020500000000000000" pitchFamily="18" charset="-120"/>
              </a:rPr>
              <a:t>4.</a:t>
            </a:r>
            <a:r>
              <a:rPr lang="zh-TW" altLang="en-US" dirty="0" smtClean="0">
                <a:latin typeface="新細明體" panose="02020500000000000000" pitchFamily="18" charset="-120"/>
              </a:rPr>
              <a:t>免競爭期間出現週期為</a:t>
            </a:r>
            <a:r>
              <a:rPr lang="en-US" altLang="zh-TW" dirty="0" smtClean="0">
                <a:latin typeface="新細明體" panose="02020500000000000000" pitchFamily="18" charset="-120"/>
              </a:rPr>
              <a:t>2</a:t>
            </a:r>
            <a:r>
              <a:rPr lang="zh-TW" altLang="en-US" dirty="0" smtClean="0">
                <a:latin typeface="新細明體" panose="02020500000000000000" pitchFamily="18" charset="-120"/>
              </a:rPr>
              <a:t>個</a:t>
            </a:r>
            <a:r>
              <a:rPr lang="en-US" altLang="zh-TW" dirty="0" smtClean="0">
                <a:latin typeface="新細明體" panose="02020500000000000000" pitchFamily="18" charset="-120"/>
              </a:rPr>
              <a:t>Beacon</a:t>
            </a:r>
            <a:r>
              <a:rPr lang="zh-TW" altLang="en-US" dirty="0" smtClean="0">
                <a:latin typeface="新細明體" panose="02020500000000000000" pitchFamily="18" charset="-120"/>
              </a:rPr>
              <a:t>間隔出現一次。</a:t>
            </a:r>
          </a:p>
        </p:txBody>
      </p:sp>
    </p:spTree>
    <p:extLst>
      <p:ext uri="{BB962C8B-B14F-4D97-AF65-F5344CB8AC3E}">
        <p14:creationId xmlns:p14="http://schemas.microsoft.com/office/powerpoint/2010/main" val="3782719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err="1" smtClean="0"/>
              <a:t>WiFi</a:t>
            </a:r>
            <a:r>
              <a:rPr lang="zh-TW" altLang="en-US" dirty="0" smtClean="0"/>
              <a:t>協定</a:t>
            </a:r>
            <a:endParaRPr lang="zh-TW" altLang="en-US" dirty="0"/>
          </a:p>
        </p:txBody>
      </p:sp>
      <p:sp>
        <p:nvSpPr>
          <p:cNvPr id="5" name="內容版面配置區 4"/>
          <p:cNvSpPr>
            <a:spLocks noGrp="1"/>
          </p:cNvSpPr>
          <p:nvPr>
            <p:ph idx="1"/>
          </p:nvPr>
        </p:nvSpPr>
        <p:spPr/>
        <p:txBody>
          <a:bodyPr>
            <a:normAutofit/>
          </a:bodyPr>
          <a:lstStyle/>
          <a:p>
            <a:pPr marL="0" indent="0" algn="ctr">
              <a:buNone/>
            </a:pPr>
            <a:r>
              <a:rPr lang="en-US" altLang="zh-TW" sz="4400" dirty="0" smtClean="0"/>
              <a:t>802.11</a:t>
            </a:r>
            <a:endParaRPr lang="zh-TW" altLang="en-US" sz="4400" dirty="0"/>
          </a:p>
        </p:txBody>
      </p:sp>
    </p:spTree>
    <p:extLst>
      <p:ext uri="{BB962C8B-B14F-4D97-AF65-F5344CB8AC3E}">
        <p14:creationId xmlns:p14="http://schemas.microsoft.com/office/powerpoint/2010/main" val="1412180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Beacon</a:t>
            </a:r>
            <a:r>
              <a:rPr lang="zh-TW" altLang="en-US" dirty="0"/>
              <a:t>間隔</a:t>
            </a:r>
          </a:p>
        </p:txBody>
      </p:sp>
      <p:sp>
        <p:nvSpPr>
          <p:cNvPr id="3" name="內容版面配置區 2"/>
          <p:cNvSpPr>
            <a:spLocks noGrp="1"/>
          </p:cNvSpPr>
          <p:nvPr>
            <p:ph idx="1"/>
          </p:nvPr>
        </p:nvSpPr>
        <p:spPr>
          <a:xfrm>
            <a:off x="971552" y="2556932"/>
            <a:ext cx="7200897" cy="3318936"/>
          </a:xfrm>
        </p:spPr>
        <p:txBody>
          <a:bodyPr/>
          <a:lstStyle/>
          <a:p>
            <a:r>
              <a:rPr lang="en-US" altLang="zh-TW" dirty="0"/>
              <a:t>Beacon Interval</a:t>
            </a:r>
            <a:r>
              <a:rPr lang="zh-TW" altLang="en-US" dirty="0"/>
              <a:t>間隔調高 有助於無線網路效能 </a:t>
            </a:r>
            <a:r>
              <a:rPr lang="en-US" altLang="zh-TW" dirty="0"/>
              <a:t>client </a:t>
            </a:r>
            <a:r>
              <a:rPr lang="zh-TW" altLang="en-US" dirty="0"/>
              <a:t>端省電 </a:t>
            </a:r>
            <a:endParaRPr lang="en-US" altLang="zh-TW" dirty="0" smtClean="0"/>
          </a:p>
          <a:p>
            <a:r>
              <a:rPr lang="en-US" altLang="zh-TW" dirty="0" smtClean="0"/>
              <a:t>Beacon </a:t>
            </a:r>
            <a:r>
              <a:rPr lang="en-US" altLang="zh-TW" dirty="0"/>
              <a:t>Interval</a:t>
            </a:r>
            <a:r>
              <a:rPr lang="zh-TW" altLang="en-US" dirty="0"/>
              <a:t>間隔調低 可以加快</a:t>
            </a:r>
            <a:r>
              <a:rPr lang="en-US" altLang="zh-TW" dirty="0"/>
              <a:t>wireless client </a:t>
            </a:r>
            <a:r>
              <a:rPr lang="zh-TW" altLang="en-US" dirty="0"/>
              <a:t>連結上去速度 </a:t>
            </a:r>
            <a:endParaRPr lang="en-US" altLang="zh-TW" dirty="0" smtClean="0"/>
          </a:p>
          <a:p>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459" y="3525793"/>
            <a:ext cx="5200650" cy="2695148"/>
          </a:xfrm>
          <a:prstGeom prst="rect">
            <a:avLst/>
          </a:prstGeom>
        </p:spPr>
      </p:pic>
    </p:spTree>
    <p:extLst>
      <p:ext uri="{BB962C8B-B14F-4D97-AF65-F5344CB8AC3E}">
        <p14:creationId xmlns:p14="http://schemas.microsoft.com/office/powerpoint/2010/main" val="13090976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免競爭期間</a:t>
            </a:r>
            <a:r>
              <a:rPr lang="en-US" altLang="zh-TW" dirty="0" smtClean="0"/>
              <a:t>/</a:t>
            </a:r>
            <a:r>
              <a:rPr lang="zh-TW" altLang="en-US" dirty="0" smtClean="0"/>
              <a:t>競爭期間週期交替出現</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568" y="2557498"/>
            <a:ext cx="7258049" cy="3317875"/>
          </a:xfrm>
        </p:spPr>
      </p:pic>
    </p:spTree>
    <p:extLst>
      <p:ext uri="{BB962C8B-B14F-4D97-AF65-F5344CB8AC3E}">
        <p14:creationId xmlns:p14="http://schemas.microsoft.com/office/powerpoint/2010/main" val="3738223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IEEE</a:t>
            </a:r>
            <a:r>
              <a:rPr lang="zh-TW" altLang="en-US" dirty="0" smtClean="0"/>
              <a:t> </a:t>
            </a:r>
            <a:r>
              <a:rPr lang="en-US" altLang="zh-TW" dirty="0" smtClean="0"/>
              <a:t>802.11</a:t>
            </a:r>
            <a:r>
              <a:rPr lang="zh-TW" altLang="en-US" dirty="0" smtClean="0"/>
              <a:t>電源管理機制</a:t>
            </a:r>
            <a:endParaRPr lang="zh-TW" altLang="en-US" dirty="0"/>
          </a:p>
        </p:txBody>
      </p:sp>
      <p:sp>
        <p:nvSpPr>
          <p:cNvPr id="3" name="內容版面配置區 2"/>
          <p:cNvSpPr>
            <a:spLocks noGrp="1"/>
          </p:cNvSpPr>
          <p:nvPr>
            <p:ph idx="1"/>
          </p:nvPr>
        </p:nvSpPr>
        <p:spPr/>
        <p:txBody>
          <a:bodyPr/>
          <a:lstStyle/>
          <a:p>
            <a:r>
              <a:rPr lang="en-US" altLang="zh-TW" dirty="0" smtClean="0"/>
              <a:t>1.</a:t>
            </a:r>
            <a:r>
              <a:rPr lang="zh-TW" altLang="en-US" dirty="0" smtClean="0"/>
              <a:t>利用訊務指示對照表</a:t>
            </a:r>
            <a:r>
              <a:rPr lang="en-US" altLang="zh-TW" dirty="0" smtClean="0"/>
              <a:t>(Traffic Indication </a:t>
            </a:r>
            <a:r>
              <a:rPr lang="en-US" altLang="zh-TW" dirty="0" err="1" smtClean="0"/>
              <a:t>Map,TIM</a:t>
            </a:r>
            <a:r>
              <a:rPr lang="en-US" altLang="zh-TW" dirty="0" smtClean="0"/>
              <a:t>)</a:t>
            </a:r>
            <a:r>
              <a:rPr lang="zh-TW" altLang="en-US" dirty="0" smtClean="0">
                <a:latin typeface="新細明體" panose="02020500000000000000" pitchFamily="18" charset="-120"/>
              </a:rPr>
              <a:t>。</a:t>
            </a:r>
            <a:endParaRPr lang="en-US" altLang="zh-TW" dirty="0">
              <a:latin typeface="新細明體" panose="02020500000000000000" pitchFamily="18" charset="-120"/>
            </a:endParaRPr>
          </a:p>
          <a:p>
            <a:r>
              <a:rPr lang="en-US" altLang="zh-TW" dirty="0" smtClean="0">
                <a:latin typeface="新細明體" panose="02020500000000000000" pitchFamily="18" charset="-120"/>
              </a:rPr>
              <a:t>2.TIM</a:t>
            </a:r>
            <a:r>
              <a:rPr lang="zh-TW" altLang="en-US" dirty="0" smtClean="0">
                <a:latin typeface="新細明體" panose="02020500000000000000" pitchFamily="18" charset="-120"/>
              </a:rPr>
              <a:t>告知處於省電模式下的工作站，要求在適當的時間開啟收發器，已進行資料傳輸</a:t>
            </a:r>
            <a:r>
              <a:rPr lang="zh-TW" altLang="en-US" dirty="0">
                <a:latin typeface="新細明體" panose="02020500000000000000" pitchFamily="18" charset="-120"/>
              </a:rPr>
              <a:t>。</a:t>
            </a:r>
            <a:endParaRPr lang="en-US" altLang="zh-TW" dirty="0">
              <a:latin typeface="新細明體" panose="02020500000000000000" pitchFamily="18" charset="-120"/>
            </a:endParaRPr>
          </a:p>
          <a:p>
            <a:r>
              <a:rPr lang="en-US" altLang="zh-TW" dirty="0" smtClean="0">
                <a:latin typeface="新細明體" panose="02020500000000000000" pitchFamily="18" charset="-120"/>
              </a:rPr>
              <a:t>3.</a:t>
            </a:r>
            <a:r>
              <a:rPr lang="zh-TW" altLang="en-US" dirty="0" smtClean="0">
                <a:latin typeface="新細明體" panose="02020500000000000000" pitchFamily="18" charset="-120"/>
              </a:rPr>
              <a:t>工作站必須告知基地台自己的</a:t>
            </a:r>
            <a:r>
              <a:rPr lang="en-US" altLang="zh-TW" dirty="0" smtClean="0">
                <a:latin typeface="新細明體" panose="02020500000000000000" pitchFamily="18" charset="-120"/>
              </a:rPr>
              <a:t>Listen interval</a:t>
            </a:r>
            <a:r>
              <a:rPr lang="zh-TW" altLang="en-US" dirty="0" smtClean="0">
                <a:latin typeface="新細明體" panose="02020500000000000000" pitchFamily="18" charset="-120"/>
              </a:rPr>
              <a:t>，聆聽間隔是每隔多少</a:t>
            </a:r>
            <a:r>
              <a:rPr lang="en-US" altLang="zh-TW" dirty="0" smtClean="0">
                <a:latin typeface="新細明體" panose="02020500000000000000" pitchFamily="18" charset="-120"/>
              </a:rPr>
              <a:t>Beacon</a:t>
            </a:r>
            <a:r>
              <a:rPr lang="zh-TW" altLang="en-US" dirty="0" smtClean="0">
                <a:latin typeface="新細明體" panose="02020500000000000000" pitchFamily="18" charset="-120"/>
              </a:rPr>
              <a:t>間隔會醒來一次。</a:t>
            </a:r>
            <a:endParaRPr lang="en-US" altLang="zh-TW" dirty="0">
              <a:latin typeface="新細明體" panose="02020500000000000000" pitchFamily="18" charset="-120"/>
            </a:endParaRPr>
          </a:p>
        </p:txBody>
      </p:sp>
    </p:spTree>
    <p:extLst>
      <p:ext uri="{BB962C8B-B14F-4D97-AF65-F5344CB8AC3E}">
        <p14:creationId xmlns:p14="http://schemas.microsoft.com/office/powerpoint/2010/main" val="33556625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TIM</a:t>
            </a:r>
            <a:r>
              <a:rPr lang="zh-TW" altLang="en-US" dirty="0" smtClean="0"/>
              <a:t>的運作模式</a:t>
            </a:r>
            <a:endParaRPr lang="zh-TW" altLang="en-US" dirty="0"/>
          </a:p>
        </p:txBody>
      </p:sp>
      <p:pic>
        <p:nvPicPr>
          <p:cNvPr id="4" name="內容版面配置區 3"/>
          <p:cNvPicPr>
            <a:picLocks noGrp="1" noChangeAspect="1"/>
          </p:cNvPicPr>
          <p:nvPr>
            <p:ph idx="1"/>
          </p:nvPr>
        </p:nvPicPr>
        <p:blipFill>
          <a:blip r:embed="rId2"/>
          <a:stretch>
            <a:fillRect/>
          </a:stretch>
        </p:blipFill>
        <p:spPr>
          <a:xfrm>
            <a:off x="2008755" y="2557498"/>
            <a:ext cx="5126490" cy="3317875"/>
          </a:xfrm>
          <a:prstGeom prst="rect">
            <a:avLst/>
          </a:prstGeom>
        </p:spPr>
      </p:pic>
    </p:spTree>
    <p:extLst>
      <p:ext uri="{BB962C8B-B14F-4D97-AF65-F5344CB8AC3E}">
        <p14:creationId xmlns:p14="http://schemas.microsoft.com/office/powerpoint/2010/main" val="1319723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參考資料</a:t>
            </a:r>
            <a:endParaRPr lang="zh-TW" altLang="en-US" dirty="0"/>
          </a:p>
        </p:txBody>
      </p:sp>
      <p:sp>
        <p:nvSpPr>
          <p:cNvPr id="3" name="內容版面配置區 2"/>
          <p:cNvSpPr>
            <a:spLocks noGrp="1"/>
          </p:cNvSpPr>
          <p:nvPr>
            <p:ph idx="1"/>
          </p:nvPr>
        </p:nvSpPr>
        <p:spPr/>
        <p:txBody>
          <a:bodyPr/>
          <a:lstStyle/>
          <a:p>
            <a:r>
              <a:rPr lang="en-US" altLang="zh-TW" dirty="0" smtClean="0">
                <a:hlinkClick r:id="rId2"/>
              </a:rPr>
              <a:t>《</a:t>
            </a:r>
            <a:r>
              <a:rPr lang="zh-TW" altLang="en-US" dirty="0" smtClean="0">
                <a:hlinkClick r:id="rId2"/>
              </a:rPr>
              <a:t>無線</a:t>
            </a:r>
            <a:r>
              <a:rPr lang="zh-TW" altLang="en-US" dirty="0">
                <a:hlinkClick r:id="rId2"/>
              </a:rPr>
              <a:t>網路 </a:t>
            </a:r>
            <a:r>
              <a:rPr lang="en-US" altLang="zh-TW" dirty="0">
                <a:hlinkClick r:id="rId2"/>
              </a:rPr>
              <a:t>: </a:t>
            </a:r>
            <a:r>
              <a:rPr lang="zh-TW" altLang="en-US" dirty="0">
                <a:hlinkClick r:id="rId2"/>
              </a:rPr>
              <a:t>通訊協定、感測網路、射頻技術與應用</a:t>
            </a:r>
            <a:r>
              <a:rPr lang="zh-TW" altLang="en-US" dirty="0" smtClean="0">
                <a:hlinkClick r:id="rId2"/>
              </a:rPr>
              <a:t>服務</a:t>
            </a:r>
            <a:r>
              <a:rPr lang="en-US" altLang="zh-TW" dirty="0" smtClean="0">
                <a:hlinkClick r:id="rId2"/>
              </a:rPr>
              <a:t>》</a:t>
            </a:r>
            <a:r>
              <a:rPr lang="zh-TW" altLang="en-US" dirty="0" smtClean="0">
                <a:hlinkClick r:id="rId2"/>
              </a:rPr>
              <a:t>  碁</a:t>
            </a:r>
            <a:r>
              <a:rPr lang="zh-TW" altLang="en-US" dirty="0">
                <a:hlinkClick r:id="rId2"/>
              </a:rPr>
              <a:t>峯</a:t>
            </a:r>
            <a:r>
              <a:rPr lang="zh-TW" altLang="en-US" dirty="0" smtClean="0">
                <a:hlinkClick r:id="rId2"/>
              </a:rPr>
              <a:t>資訊</a:t>
            </a:r>
            <a:r>
              <a:rPr lang="zh-TW" altLang="en-US" dirty="0">
                <a:hlinkClick r:id="rId2"/>
              </a:rPr>
              <a:t> </a:t>
            </a:r>
            <a:r>
              <a:rPr lang="en-US" altLang="zh-TW" dirty="0" smtClean="0">
                <a:hlinkClick r:id="rId2"/>
              </a:rPr>
              <a:t>2011</a:t>
            </a:r>
          </a:p>
          <a:p>
            <a:r>
              <a:rPr lang="en-US" altLang="zh-TW" dirty="0" smtClean="0">
                <a:hlinkClick r:id="rId2"/>
              </a:rPr>
              <a:t>http</a:t>
            </a:r>
            <a:r>
              <a:rPr lang="en-US" altLang="zh-TW" dirty="0">
                <a:hlinkClick r:id="rId2"/>
              </a:rPr>
              <a:t>://</a:t>
            </a:r>
            <a:r>
              <a:rPr lang="en-US" altLang="zh-TW" dirty="0" smtClean="0">
                <a:hlinkClick r:id="rId2"/>
              </a:rPr>
              <a:t>zh.wikipedia.org/wiki/ISM%E9%A2%91%E6%AE%B5</a:t>
            </a:r>
            <a:endParaRPr lang="en-US" altLang="zh-TW" dirty="0" smtClean="0"/>
          </a:p>
        </p:txBody>
      </p:sp>
    </p:spTree>
    <p:extLst>
      <p:ext uri="{BB962C8B-B14F-4D97-AF65-F5344CB8AC3E}">
        <p14:creationId xmlns:p14="http://schemas.microsoft.com/office/powerpoint/2010/main" val="1037492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t>藍芽</a:t>
            </a:r>
            <a:endParaRPr lang="zh-TW" altLang="en-US" dirty="0"/>
          </a:p>
        </p:txBody>
      </p:sp>
      <p:sp>
        <p:nvSpPr>
          <p:cNvPr id="3" name="副標題 2"/>
          <p:cNvSpPr>
            <a:spLocks noGrp="1"/>
          </p:cNvSpPr>
          <p:nvPr>
            <p:ph type="subTitle" idx="1"/>
          </p:nvPr>
        </p:nvSpPr>
        <p:spPr/>
        <p:txBody>
          <a:bodyPr>
            <a:normAutofit/>
          </a:bodyPr>
          <a:lstStyle/>
          <a:p>
            <a:r>
              <a:rPr lang="en-US" altLang="zh-TW" sz="3200" dirty="0" smtClean="0"/>
              <a:t>Bluetooth</a:t>
            </a:r>
            <a:br>
              <a:rPr lang="en-US" altLang="zh-TW" sz="3200" dirty="0" smtClean="0"/>
            </a:br>
            <a:r>
              <a:rPr lang="zh-TW" altLang="en-US" sz="3200" dirty="0" smtClean="0"/>
              <a:t>晋祺恩</a:t>
            </a:r>
            <a:endParaRPr lang="en-US" altLang="zh-TW" sz="3200" dirty="0" smtClean="0"/>
          </a:p>
        </p:txBody>
      </p:sp>
    </p:spTree>
    <p:extLst>
      <p:ext uri="{BB962C8B-B14F-4D97-AF65-F5344CB8AC3E}">
        <p14:creationId xmlns:p14="http://schemas.microsoft.com/office/powerpoint/2010/main" val="32762535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目錄</a:t>
            </a:r>
          </a:p>
        </p:txBody>
      </p:sp>
      <p:sp>
        <p:nvSpPr>
          <p:cNvPr id="3" name="內容版面配置區 2"/>
          <p:cNvSpPr>
            <a:spLocks noGrp="1"/>
          </p:cNvSpPr>
          <p:nvPr>
            <p:ph sz="half" idx="1"/>
          </p:nvPr>
        </p:nvSpPr>
        <p:spPr/>
        <p:txBody>
          <a:bodyPr>
            <a:normAutofit fontScale="92500" lnSpcReduction="10000"/>
          </a:bodyPr>
          <a:lstStyle/>
          <a:p>
            <a:r>
              <a:rPr lang="zh-TW" altLang="en-US" dirty="0"/>
              <a:t>歷史</a:t>
            </a:r>
            <a:r>
              <a:rPr lang="zh-TW" altLang="en-US" dirty="0" smtClean="0"/>
              <a:t>簡介</a:t>
            </a:r>
            <a:endParaRPr lang="en-US" altLang="zh-TW" dirty="0" smtClean="0"/>
          </a:p>
          <a:p>
            <a:r>
              <a:rPr lang="zh-TW" altLang="en-US" dirty="0"/>
              <a:t>藍芽</a:t>
            </a:r>
            <a:r>
              <a:rPr lang="zh-TW" altLang="en-US" dirty="0" smtClean="0"/>
              <a:t>協定</a:t>
            </a:r>
            <a:endParaRPr lang="en-US" altLang="zh-TW" dirty="0" smtClean="0"/>
          </a:p>
          <a:p>
            <a:r>
              <a:rPr lang="zh-TW" altLang="en-US" dirty="0"/>
              <a:t>藍芽的無線電層</a:t>
            </a:r>
            <a:r>
              <a:rPr lang="zh-TW" altLang="en-US" dirty="0" smtClean="0"/>
              <a:t>協定</a:t>
            </a:r>
            <a:endParaRPr lang="en-US" altLang="zh-TW" dirty="0" smtClean="0"/>
          </a:p>
          <a:p>
            <a:r>
              <a:rPr lang="zh-TW" altLang="en-US" dirty="0"/>
              <a:t>藍芽的基頻層</a:t>
            </a:r>
            <a:r>
              <a:rPr lang="zh-TW" altLang="en-US" dirty="0" smtClean="0"/>
              <a:t>協定</a:t>
            </a:r>
            <a:endParaRPr lang="en-US" altLang="zh-TW" dirty="0" smtClean="0"/>
          </a:p>
          <a:p>
            <a:r>
              <a:rPr lang="zh-TW" altLang="en-US" dirty="0"/>
              <a:t>藍芽的分時雙</a:t>
            </a:r>
            <a:r>
              <a:rPr lang="zh-TW" altLang="en-US" dirty="0" smtClean="0"/>
              <a:t>工</a:t>
            </a:r>
            <a:endParaRPr lang="en-US" altLang="zh-TW" dirty="0" smtClean="0"/>
          </a:p>
          <a:p>
            <a:r>
              <a:rPr lang="zh-TW" altLang="en-US" dirty="0"/>
              <a:t>實體</a:t>
            </a:r>
            <a:r>
              <a:rPr lang="zh-TW" altLang="en-US" dirty="0" smtClean="0"/>
              <a:t>連接</a:t>
            </a:r>
            <a:r>
              <a:rPr lang="en-US" altLang="zh-TW" dirty="0"/>
              <a:t/>
            </a:r>
            <a:br>
              <a:rPr lang="en-US" altLang="zh-TW" dirty="0"/>
            </a:br>
            <a:endParaRPr lang="en-US" altLang="zh-TW" dirty="0" smtClean="0"/>
          </a:p>
          <a:p>
            <a:endParaRPr lang="zh-TW" altLang="en-US" dirty="0"/>
          </a:p>
        </p:txBody>
      </p:sp>
      <p:sp>
        <p:nvSpPr>
          <p:cNvPr id="4" name="內容版面配置區 3"/>
          <p:cNvSpPr>
            <a:spLocks noGrp="1"/>
          </p:cNvSpPr>
          <p:nvPr>
            <p:ph sz="half" idx="2"/>
          </p:nvPr>
        </p:nvSpPr>
        <p:spPr/>
        <p:txBody>
          <a:bodyPr>
            <a:normAutofit fontScale="92500" lnSpcReduction="10000"/>
          </a:bodyPr>
          <a:lstStyle/>
          <a:p>
            <a:r>
              <a:rPr lang="zh-TW" altLang="en-US" dirty="0" smtClean="0"/>
              <a:t>藍</a:t>
            </a:r>
            <a:r>
              <a:rPr lang="zh-TW" altLang="en-US" dirty="0"/>
              <a:t>芽封包格式</a:t>
            </a:r>
            <a:endParaRPr lang="en-US" altLang="zh-TW" dirty="0"/>
          </a:p>
          <a:p>
            <a:r>
              <a:rPr lang="zh-TW" altLang="en-US" dirty="0"/>
              <a:t>微網的建立及</a:t>
            </a:r>
            <a:r>
              <a:rPr lang="zh-TW" altLang="en-US" dirty="0" smtClean="0"/>
              <a:t>連接</a:t>
            </a:r>
            <a:endParaRPr lang="en-US" altLang="zh-TW" dirty="0"/>
          </a:p>
          <a:p>
            <a:r>
              <a:rPr lang="zh-TW" altLang="en-US" dirty="0"/>
              <a:t>藍芽連結管理</a:t>
            </a:r>
            <a:r>
              <a:rPr lang="zh-TW" altLang="en-US" dirty="0" smtClean="0"/>
              <a:t>協定</a:t>
            </a:r>
            <a:endParaRPr lang="en-US" altLang="zh-TW" dirty="0" smtClean="0"/>
          </a:p>
          <a:p>
            <a:r>
              <a:rPr lang="zh-TW" altLang="en-US" dirty="0"/>
              <a:t>邏輯連接控制及調整</a:t>
            </a:r>
            <a:r>
              <a:rPr lang="zh-TW" altLang="en-US" dirty="0" smtClean="0"/>
              <a:t>協定</a:t>
            </a:r>
            <a:endParaRPr lang="en-US" altLang="zh-TW" dirty="0" smtClean="0"/>
          </a:p>
          <a:p>
            <a:r>
              <a:rPr lang="zh-TW" altLang="en-US" dirty="0"/>
              <a:t>服務發現</a:t>
            </a:r>
            <a:r>
              <a:rPr lang="zh-TW" altLang="en-US" dirty="0" smtClean="0"/>
              <a:t>協定</a:t>
            </a:r>
            <a:endParaRPr lang="en-US" altLang="zh-TW" dirty="0" smtClean="0"/>
          </a:p>
          <a:p>
            <a:r>
              <a:rPr lang="en-US" altLang="zh-TW" dirty="0"/>
              <a:t>TCS-binary</a:t>
            </a:r>
            <a:br>
              <a:rPr lang="en-US" altLang="zh-TW" dirty="0"/>
            </a:br>
            <a:endParaRPr lang="zh-TW" altLang="en-US" dirty="0"/>
          </a:p>
        </p:txBody>
      </p:sp>
    </p:spTree>
    <p:extLst>
      <p:ext uri="{BB962C8B-B14F-4D97-AF65-F5344CB8AC3E}">
        <p14:creationId xmlns:p14="http://schemas.microsoft.com/office/powerpoint/2010/main" val="3925292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歷史簡介</a:t>
            </a:r>
            <a:endParaRPr lang="zh-TW" altLang="en-US" dirty="0"/>
          </a:p>
        </p:txBody>
      </p:sp>
      <p:sp>
        <p:nvSpPr>
          <p:cNvPr id="3" name="內容版面配置區 2"/>
          <p:cNvSpPr>
            <a:spLocks noGrp="1"/>
          </p:cNvSpPr>
          <p:nvPr>
            <p:ph idx="1"/>
          </p:nvPr>
        </p:nvSpPr>
        <p:spPr>
          <a:xfrm>
            <a:off x="971552" y="2556932"/>
            <a:ext cx="7200897" cy="3663564"/>
          </a:xfrm>
        </p:spPr>
        <p:txBody>
          <a:bodyPr>
            <a:normAutofit fontScale="85000" lnSpcReduction="20000"/>
          </a:bodyPr>
          <a:lstStyle/>
          <a:p>
            <a:r>
              <a:rPr lang="zh-TW" altLang="en-US" dirty="0" smtClean="0"/>
              <a:t>藍芽起源於</a:t>
            </a:r>
            <a:r>
              <a:rPr lang="en-US" altLang="zh-TW" dirty="0" smtClean="0"/>
              <a:t>1994</a:t>
            </a:r>
            <a:r>
              <a:rPr lang="zh-TW" altLang="en-US" dirty="0" smtClean="0"/>
              <a:t>年，</a:t>
            </a:r>
            <a:r>
              <a:rPr lang="en-US" altLang="zh-TW" dirty="0" smtClean="0"/>
              <a:t>Ericsson</a:t>
            </a:r>
            <a:r>
              <a:rPr lang="zh-TW" altLang="en-US" dirty="0" smtClean="0"/>
              <a:t>公司開始研究電腦與電話等設備的無線網路溝通技術，並以低成本低耗電量為目標。</a:t>
            </a:r>
            <a:endParaRPr lang="en-US" altLang="zh-TW" dirty="0" smtClean="0"/>
          </a:p>
          <a:p>
            <a:r>
              <a:rPr lang="zh-TW" altLang="en-US" dirty="0" smtClean="0"/>
              <a:t>這項技術吸引了</a:t>
            </a:r>
            <a:r>
              <a:rPr lang="en-US" altLang="zh-TW" dirty="0" err="1" smtClean="0"/>
              <a:t>Intel,IBM,NOKIA,Toshiba</a:t>
            </a:r>
            <a:r>
              <a:rPr lang="zh-TW" altLang="en-US" dirty="0" smtClean="0"/>
              <a:t>的注意，</a:t>
            </a:r>
            <a:r>
              <a:rPr lang="en-US" altLang="zh-TW" dirty="0" smtClean="0"/>
              <a:t>Ericsson</a:t>
            </a:r>
            <a:r>
              <a:rPr lang="zh-TW" altLang="en-US" dirty="0" smtClean="0"/>
              <a:t>和這些公司在</a:t>
            </a:r>
            <a:r>
              <a:rPr lang="en-US" altLang="zh-TW" dirty="0" smtClean="0"/>
              <a:t>1998</a:t>
            </a:r>
            <a:r>
              <a:rPr lang="zh-TW" altLang="en-US" dirty="0" smtClean="0"/>
              <a:t>年成立了藍芽特殊利益小組</a:t>
            </a:r>
            <a:r>
              <a:rPr lang="en-US" altLang="zh-TW" dirty="0" smtClean="0"/>
              <a:t>(SIG)</a:t>
            </a:r>
            <a:r>
              <a:rPr lang="zh-TW" altLang="en-US" dirty="0" smtClean="0"/>
              <a:t>。</a:t>
            </a:r>
            <a:endParaRPr lang="en-US" altLang="zh-TW" dirty="0" smtClean="0"/>
          </a:p>
          <a:p>
            <a:r>
              <a:rPr lang="en-US" altLang="zh-TW" dirty="0" smtClean="0"/>
              <a:t>1999</a:t>
            </a:r>
            <a:r>
              <a:rPr lang="zh-TW" altLang="en-US" dirty="0" smtClean="0"/>
              <a:t>年，</a:t>
            </a:r>
            <a:r>
              <a:rPr lang="en-US" altLang="zh-TW" dirty="0" smtClean="0"/>
              <a:t>SIG</a:t>
            </a:r>
            <a:r>
              <a:rPr lang="zh-TW" altLang="en-US" dirty="0" smtClean="0"/>
              <a:t>發表了藍芽</a:t>
            </a:r>
            <a:r>
              <a:rPr lang="en-US" altLang="zh-TW" dirty="0" smtClean="0"/>
              <a:t>1.0</a:t>
            </a:r>
            <a:r>
              <a:rPr lang="zh-TW" altLang="en-US" dirty="0" smtClean="0"/>
              <a:t>的規格，提供</a:t>
            </a:r>
            <a:r>
              <a:rPr lang="en-US" altLang="zh-TW" dirty="0" smtClean="0"/>
              <a:t>1Mbps</a:t>
            </a:r>
            <a:r>
              <a:rPr lang="zh-TW" altLang="en-US" dirty="0" smtClean="0"/>
              <a:t>的傳輸速率。</a:t>
            </a:r>
            <a:endParaRPr lang="en-US" altLang="zh-TW" dirty="0" smtClean="0"/>
          </a:p>
          <a:p>
            <a:r>
              <a:rPr lang="en-US" altLang="zh-TW" dirty="0" smtClean="0"/>
              <a:t>2004</a:t>
            </a:r>
            <a:r>
              <a:rPr lang="zh-TW" altLang="en-US" dirty="0" smtClean="0"/>
              <a:t>年，</a:t>
            </a:r>
            <a:r>
              <a:rPr lang="en-US" altLang="zh-TW" dirty="0" smtClean="0"/>
              <a:t>SIG</a:t>
            </a:r>
            <a:r>
              <a:rPr lang="zh-TW" altLang="en-US" dirty="0" smtClean="0"/>
              <a:t>提出了藍芽</a:t>
            </a:r>
            <a:r>
              <a:rPr lang="en-US" altLang="zh-TW" dirty="0" smtClean="0"/>
              <a:t>2.0</a:t>
            </a:r>
            <a:r>
              <a:rPr lang="zh-TW" altLang="en-US" dirty="0" smtClean="0"/>
              <a:t>的規格，提供</a:t>
            </a:r>
            <a:r>
              <a:rPr lang="en-US" altLang="zh-TW" dirty="0" smtClean="0"/>
              <a:t>3Mbps</a:t>
            </a:r>
            <a:r>
              <a:rPr lang="zh-TW" altLang="en-US" dirty="0" smtClean="0"/>
              <a:t>的傳輸速率。</a:t>
            </a:r>
            <a:endParaRPr lang="en-US" altLang="zh-TW" dirty="0" smtClean="0"/>
          </a:p>
          <a:p>
            <a:r>
              <a:rPr lang="en-US" altLang="zh-TW" dirty="0" smtClean="0"/>
              <a:t>2005</a:t>
            </a:r>
            <a:r>
              <a:rPr lang="zh-TW" altLang="en-US" dirty="0" smtClean="0"/>
              <a:t>年藍芽技術加入</a:t>
            </a:r>
            <a:r>
              <a:rPr lang="en-US" altLang="zh-TW" dirty="0" smtClean="0"/>
              <a:t>IEEE</a:t>
            </a:r>
            <a:r>
              <a:rPr lang="zh-TW" altLang="en-US" dirty="0" smtClean="0"/>
              <a:t> </a:t>
            </a:r>
            <a:r>
              <a:rPr lang="en-US" altLang="zh-TW" dirty="0" smtClean="0"/>
              <a:t>802.15.1</a:t>
            </a:r>
            <a:r>
              <a:rPr lang="zh-TW" altLang="en-US" dirty="0" smtClean="0"/>
              <a:t>標準的修訂版</a:t>
            </a:r>
            <a:endParaRPr lang="en-US" altLang="zh-TW" dirty="0" smtClean="0"/>
          </a:p>
          <a:p>
            <a:r>
              <a:rPr lang="en-US" altLang="zh-TW" dirty="0" smtClean="0"/>
              <a:t>2009</a:t>
            </a:r>
            <a:r>
              <a:rPr lang="zh-TW" altLang="en-US" dirty="0" smtClean="0"/>
              <a:t>年推出藍芽</a:t>
            </a:r>
            <a:r>
              <a:rPr lang="en-US" altLang="zh-TW" dirty="0" smtClean="0"/>
              <a:t>3.0+HS</a:t>
            </a:r>
            <a:r>
              <a:rPr lang="zh-TW" altLang="en-US" dirty="0" smtClean="0"/>
              <a:t>在</a:t>
            </a:r>
            <a:r>
              <a:rPr lang="en-US" altLang="zh-TW" dirty="0" smtClean="0"/>
              <a:t>10</a:t>
            </a:r>
            <a:r>
              <a:rPr lang="zh-TW" altLang="en-US" dirty="0" smtClean="0"/>
              <a:t>公尺範圍內將傳輸速率提升到</a:t>
            </a:r>
            <a:r>
              <a:rPr lang="en-US" altLang="zh-TW" dirty="0" smtClean="0"/>
              <a:t>24Mbps</a:t>
            </a:r>
          </a:p>
          <a:p>
            <a:r>
              <a:rPr lang="en-US" altLang="zh-TW" dirty="0" smtClean="0"/>
              <a:t>2009</a:t>
            </a:r>
            <a:r>
              <a:rPr lang="zh-TW" altLang="en-US" dirty="0" smtClean="0"/>
              <a:t>年底推出低功耗的藍芽</a:t>
            </a:r>
            <a:r>
              <a:rPr lang="en-US" altLang="zh-TW" dirty="0" smtClean="0"/>
              <a:t>4.0</a:t>
            </a:r>
            <a:r>
              <a:rPr lang="zh-TW" altLang="en-US" dirty="0" smtClean="0"/>
              <a:t>，大幅改善藍芽的耗電問題。</a:t>
            </a:r>
            <a:endParaRPr lang="en-US" altLang="zh-TW" dirty="0" smtClean="0"/>
          </a:p>
          <a:p>
            <a:endParaRPr lang="en-US" altLang="zh-TW" dirty="0" smtClean="0"/>
          </a:p>
        </p:txBody>
      </p:sp>
    </p:spTree>
    <p:extLst>
      <p:ext uri="{BB962C8B-B14F-4D97-AF65-F5344CB8AC3E}">
        <p14:creationId xmlns:p14="http://schemas.microsoft.com/office/powerpoint/2010/main" val="18526952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藍芽協定</a:t>
            </a:r>
            <a:endParaRPr lang="zh-TW" altLang="en-US" dirty="0"/>
          </a:p>
        </p:txBody>
      </p:sp>
      <p:sp>
        <p:nvSpPr>
          <p:cNvPr id="3" name="內容版面配置區 2"/>
          <p:cNvSpPr>
            <a:spLocks noGrp="1"/>
          </p:cNvSpPr>
          <p:nvPr>
            <p:ph idx="1"/>
          </p:nvPr>
        </p:nvSpPr>
        <p:spPr/>
        <p:txBody>
          <a:bodyPr/>
          <a:lstStyle/>
          <a:p>
            <a:r>
              <a:rPr lang="zh-TW" altLang="en-US" dirty="0" smtClean="0"/>
              <a:t>藍芽協定的涵蓋範圍相當完整，從接收及發送無線電波的無線電階層</a:t>
            </a:r>
            <a:r>
              <a:rPr lang="en-US" altLang="zh-TW" dirty="0" smtClean="0"/>
              <a:t>(</a:t>
            </a:r>
            <a:r>
              <a:rPr lang="en-US" altLang="zh-TW" dirty="0" err="1" smtClean="0"/>
              <a:t>Raido</a:t>
            </a:r>
            <a:r>
              <a:rPr lang="en-US" altLang="zh-TW" dirty="0" smtClean="0"/>
              <a:t> layer)</a:t>
            </a:r>
            <a:r>
              <a:rPr lang="zh-TW" altLang="en-US" dirty="0" smtClean="0"/>
              <a:t>到其他現有通訊技術互通的較高階層協定都在藍芽規格的範圍內。</a:t>
            </a:r>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6134" y="3374137"/>
            <a:ext cx="3946316" cy="2901481"/>
          </a:xfrm>
          <a:prstGeom prst="rect">
            <a:avLst/>
          </a:prstGeom>
        </p:spPr>
      </p:pic>
    </p:spTree>
    <p:extLst>
      <p:ext uri="{BB962C8B-B14F-4D97-AF65-F5344CB8AC3E}">
        <p14:creationId xmlns:p14="http://schemas.microsoft.com/office/powerpoint/2010/main" val="40858734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藍芽協定</a:t>
            </a:r>
          </a:p>
        </p:txBody>
      </p:sp>
      <p:sp>
        <p:nvSpPr>
          <p:cNvPr id="3" name="內容版面配置區 2"/>
          <p:cNvSpPr>
            <a:spLocks noGrp="1"/>
          </p:cNvSpPr>
          <p:nvPr>
            <p:ph idx="1"/>
          </p:nvPr>
        </p:nvSpPr>
        <p:spPr/>
        <p:txBody>
          <a:bodyPr/>
          <a:lstStyle/>
          <a:p>
            <a:r>
              <a:rPr lang="zh-TW" altLang="en-US" dirty="0" smtClean="0"/>
              <a:t>在藍芽中，形成網路的基本單位是</a:t>
            </a:r>
            <a:r>
              <a:rPr lang="zh-TW" altLang="en-US" dirty="0" smtClean="0">
                <a:solidFill>
                  <a:srgbClr val="FF0000"/>
                </a:solidFill>
              </a:rPr>
              <a:t>微網</a:t>
            </a:r>
            <a:r>
              <a:rPr lang="en-US" altLang="zh-TW" dirty="0" smtClean="0">
                <a:solidFill>
                  <a:srgbClr val="FF0000"/>
                </a:solidFill>
              </a:rPr>
              <a:t>(</a:t>
            </a:r>
            <a:r>
              <a:rPr lang="en-US" altLang="zh-TW" dirty="0" err="1" smtClean="0">
                <a:solidFill>
                  <a:srgbClr val="FF0000"/>
                </a:solidFill>
              </a:rPr>
              <a:t>Piconet</a:t>
            </a:r>
            <a:r>
              <a:rPr lang="en-US" altLang="zh-TW" dirty="0" smtClean="0">
                <a:solidFill>
                  <a:srgbClr val="FF0000"/>
                </a:solidFill>
              </a:rPr>
              <a:t>)</a:t>
            </a:r>
            <a:r>
              <a:rPr lang="zh-TW" altLang="en-US" dirty="0" smtClean="0"/>
              <a:t>，一個微網內的裝置數目最多是八個。</a:t>
            </a:r>
            <a:endParaRPr lang="en-US" altLang="zh-TW" dirty="0" smtClean="0"/>
          </a:p>
          <a:p>
            <a:r>
              <a:rPr lang="zh-TW" altLang="en-US" dirty="0" smtClean="0"/>
              <a:t>其中必須包含至少一個</a:t>
            </a:r>
            <a:r>
              <a:rPr lang="zh-TW" altLang="en-US" dirty="0" smtClean="0">
                <a:solidFill>
                  <a:srgbClr val="FF0000"/>
                </a:solidFill>
              </a:rPr>
              <a:t>主裝置</a:t>
            </a:r>
            <a:r>
              <a:rPr lang="en-US" altLang="zh-TW" dirty="0" smtClean="0">
                <a:solidFill>
                  <a:srgbClr val="FF0000"/>
                </a:solidFill>
              </a:rPr>
              <a:t>(Master device)</a:t>
            </a:r>
            <a:r>
              <a:rPr lang="zh-TW" altLang="en-US" dirty="0" smtClean="0"/>
              <a:t>，以及一至七個的</a:t>
            </a:r>
            <a:r>
              <a:rPr lang="zh-TW" altLang="en-US" dirty="0" smtClean="0">
                <a:solidFill>
                  <a:srgbClr val="FF0000"/>
                </a:solidFill>
              </a:rPr>
              <a:t>從裝置</a:t>
            </a:r>
            <a:r>
              <a:rPr lang="en-US" altLang="zh-TW" dirty="0" smtClean="0">
                <a:solidFill>
                  <a:srgbClr val="FF0000"/>
                </a:solidFill>
              </a:rPr>
              <a:t>(Slave</a:t>
            </a:r>
            <a:r>
              <a:rPr lang="zh-TW" altLang="en-US" dirty="0" smtClean="0">
                <a:solidFill>
                  <a:srgbClr val="FF0000"/>
                </a:solidFill>
              </a:rPr>
              <a:t> </a:t>
            </a:r>
            <a:r>
              <a:rPr lang="en-US" altLang="zh-TW" dirty="0" smtClean="0">
                <a:solidFill>
                  <a:srgbClr val="FF0000"/>
                </a:solidFill>
              </a:rPr>
              <a:t>device)</a:t>
            </a:r>
            <a:r>
              <a:rPr lang="zh-TW" altLang="en-US" dirty="0" smtClean="0"/>
              <a:t>，</a:t>
            </a:r>
            <a:r>
              <a:rPr lang="zh-TW" altLang="en-US" dirty="0"/>
              <a:t>每個從裝置都會和一個主裝置</a:t>
            </a:r>
            <a:r>
              <a:rPr lang="zh-TW" altLang="en-US" dirty="0" smtClean="0"/>
              <a:t>連接。</a:t>
            </a:r>
            <a:endParaRPr lang="en-US" altLang="zh-TW" dirty="0" smtClean="0"/>
          </a:p>
          <a:p>
            <a:r>
              <a:rPr lang="zh-TW" altLang="en-US" dirty="0" smtClean="0"/>
              <a:t>若微網之間有共用的裝置，則這些微網形成的網路稱為</a:t>
            </a:r>
            <a:r>
              <a:rPr lang="zh-TW" altLang="en-US" dirty="0" smtClean="0">
                <a:solidFill>
                  <a:srgbClr val="FF0000"/>
                </a:solidFill>
              </a:rPr>
              <a:t>擴散網</a:t>
            </a:r>
            <a:r>
              <a:rPr lang="en-US" altLang="zh-TW" dirty="0" smtClean="0">
                <a:solidFill>
                  <a:srgbClr val="FF0000"/>
                </a:solidFill>
              </a:rPr>
              <a:t>(</a:t>
            </a:r>
            <a:r>
              <a:rPr lang="en-US" altLang="zh-TW" dirty="0" err="1" smtClean="0">
                <a:solidFill>
                  <a:srgbClr val="FF0000"/>
                </a:solidFill>
              </a:rPr>
              <a:t>Scatternet</a:t>
            </a:r>
            <a:r>
              <a:rPr lang="en-US" altLang="zh-TW" dirty="0" smtClean="0">
                <a:solidFill>
                  <a:srgbClr val="FF0000"/>
                </a:solidFill>
              </a:rPr>
              <a:t>)</a:t>
            </a:r>
            <a:r>
              <a:rPr lang="zh-TW" altLang="en-US" dirty="0" smtClean="0"/>
              <a:t>。</a:t>
            </a:r>
            <a:endParaRPr lang="zh-TW" altLang="en-US" dirty="0"/>
          </a:p>
        </p:txBody>
      </p:sp>
    </p:spTree>
    <p:extLst>
      <p:ext uri="{BB962C8B-B14F-4D97-AF65-F5344CB8AC3E}">
        <p14:creationId xmlns:p14="http://schemas.microsoft.com/office/powerpoint/2010/main" val="92662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目</a:t>
            </a:r>
            <a:r>
              <a:rPr lang="zh-TW" altLang="en-US" dirty="0"/>
              <a:t>錄</a:t>
            </a:r>
          </a:p>
        </p:txBody>
      </p:sp>
      <p:sp>
        <p:nvSpPr>
          <p:cNvPr id="3" name="內容版面配置區 2"/>
          <p:cNvSpPr>
            <a:spLocks noGrp="1"/>
          </p:cNvSpPr>
          <p:nvPr>
            <p:ph sz="half" idx="1"/>
          </p:nvPr>
        </p:nvSpPr>
        <p:spPr/>
        <p:txBody>
          <a:bodyPr>
            <a:normAutofit fontScale="85000" lnSpcReduction="20000"/>
          </a:bodyPr>
          <a:lstStyle/>
          <a:p>
            <a:r>
              <a:rPr lang="zh-TW" altLang="en-US" dirty="0" smtClean="0"/>
              <a:t>歷史簡介                                                 </a:t>
            </a:r>
            <a:endParaRPr lang="en-US" altLang="zh-TW" dirty="0" smtClean="0"/>
          </a:p>
          <a:p>
            <a:r>
              <a:rPr lang="en-US" altLang="zh-TW" dirty="0"/>
              <a:t>IEEE</a:t>
            </a:r>
            <a:r>
              <a:rPr lang="zh-TW" altLang="en-US" dirty="0"/>
              <a:t> </a:t>
            </a:r>
            <a:r>
              <a:rPr lang="en-US" altLang="zh-TW" dirty="0"/>
              <a:t>802.11</a:t>
            </a:r>
            <a:r>
              <a:rPr lang="zh-TW" altLang="en-US" dirty="0"/>
              <a:t>網路</a:t>
            </a:r>
            <a:r>
              <a:rPr lang="zh-TW" altLang="en-US" dirty="0" smtClean="0"/>
              <a:t>架構</a:t>
            </a:r>
            <a:endParaRPr lang="en-US" altLang="zh-TW" dirty="0" smtClean="0"/>
          </a:p>
          <a:p>
            <a:r>
              <a:rPr lang="en-US" altLang="zh-TW" dirty="0"/>
              <a:t>IEEE 802.11</a:t>
            </a:r>
            <a:r>
              <a:rPr lang="zh-TW" altLang="en-US" dirty="0"/>
              <a:t>之媒體存取</a:t>
            </a:r>
            <a:r>
              <a:rPr lang="zh-TW" altLang="en-US" dirty="0" smtClean="0"/>
              <a:t>層</a:t>
            </a:r>
            <a:endParaRPr lang="en-US" altLang="zh-TW" dirty="0" smtClean="0"/>
          </a:p>
          <a:p>
            <a:r>
              <a:rPr lang="zh-TW" altLang="en-US" dirty="0"/>
              <a:t>分散式協調功能</a:t>
            </a:r>
            <a:r>
              <a:rPr lang="en-US" altLang="zh-TW" dirty="0" smtClean="0"/>
              <a:t>DCF</a:t>
            </a:r>
          </a:p>
          <a:p>
            <a:r>
              <a:rPr lang="en-US" altLang="zh-TW" dirty="0"/>
              <a:t>DCF</a:t>
            </a:r>
            <a:r>
              <a:rPr lang="zh-TW" altLang="en-US" dirty="0"/>
              <a:t>延遲時間的</a:t>
            </a:r>
            <a:r>
              <a:rPr lang="zh-TW" altLang="en-US" dirty="0" smtClean="0"/>
              <a:t>運作</a:t>
            </a:r>
            <a:endParaRPr lang="en-US" altLang="zh-TW" dirty="0" smtClean="0"/>
          </a:p>
          <a:p>
            <a:r>
              <a:rPr lang="zh-TW" altLang="en-US" dirty="0"/>
              <a:t>隱藏節點問題</a:t>
            </a:r>
            <a:r>
              <a:rPr lang="en-US" altLang="zh-TW" dirty="0"/>
              <a:t>(Hidden terminals problem</a:t>
            </a:r>
            <a:r>
              <a:rPr lang="en-US" altLang="zh-TW" dirty="0" smtClean="0"/>
              <a:t>)</a:t>
            </a:r>
          </a:p>
          <a:p>
            <a:r>
              <a:rPr lang="en-US" altLang="zh-TW" dirty="0">
                <a:sym typeface="Wingdings" panose="05000000000000000000" pitchFamily="2" charset="2"/>
              </a:rPr>
              <a:t>4-way handshake</a:t>
            </a:r>
          </a:p>
          <a:p>
            <a:endParaRPr lang="en-US" altLang="zh-TW" dirty="0" smtClean="0"/>
          </a:p>
          <a:p>
            <a:endParaRPr lang="en-US" altLang="zh-TW" dirty="0" smtClean="0"/>
          </a:p>
        </p:txBody>
      </p:sp>
      <p:sp>
        <p:nvSpPr>
          <p:cNvPr id="4" name="內容版面配置區 3"/>
          <p:cNvSpPr>
            <a:spLocks noGrp="1"/>
          </p:cNvSpPr>
          <p:nvPr>
            <p:ph sz="half" idx="2"/>
          </p:nvPr>
        </p:nvSpPr>
        <p:spPr/>
        <p:txBody>
          <a:bodyPr>
            <a:normAutofit fontScale="85000" lnSpcReduction="20000"/>
          </a:bodyPr>
          <a:lstStyle/>
          <a:p>
            <a:r>
              <a:rPr lang="zh-TW" altLang="en-US" dirty="0" smtClean="0"/>
              <a:t>網路</a:t>
            </a:r>
            <a:r>
              <a:rPr lang="zh-TW" altLang="en-US" dirty="0"/>
              <a:t>分配向量</a:t>
            </a:r>
            <a:r>
              <a:rPr lang="en-US" altLang="zh-TW" dirty="0" smtClean="0"/>
              <a:t>NAV(Network Allocate Vector)</a:t>
            </a:r>
          </a:p>
          <a:p>
            <a:r>
              <a:rPr lang="zh-TW" altLang="en-US" dirty="0" smtClean="0"/>
              <a:t>中樞協調功能</a:t>
            </a:r>
            <a:r>
              <a:rPr lang="en-US" altLang="zh-TW" dirty="0" smtClean="0"/>
              <a:t>PCF</a:t>
            </a:r>
          </a:p>
          <a:p>
            <a:r>
              <a:rPr lang="en-US" altLang="zh-TW" dirty="0" smtClean="0"/>
              <a:t>Beacon</a:t>
            </a:r>
            <a:r>
              <a:rPr lang="zh-TW" altLang="en-US" dirty="0" smtClean="0"/>
              <a:t>間隔</a:t>
            </a:r>
            <a:endParaRPr lang="en-US" altLang="zh-TW" dirty="0" smtClean="0"/>
          </a:p>
          <a:p>
            <a:r>
              <a:rPr lang="zh-TW" altLang="en-US" dirty="0"/>
              <a:t>免競爭期間</a:t>
            </a:r>
            <a:r>
              <a:rPr lang="en-US" altLang="zh-TW" dirty="0"/>
              <a:t>/</a:t>
            </a:r>
            <a:r>
              <a:rPr lang="zh-TW" altLang="en-US" dirty="0"/>
              <a:t>競爭期間週期交替</a:t>
            </a:r>
            <a:r>
              <a:rPr lang="zh-TW" altLang="en-US" dirty="0" smtClean="0"/>
              <a:t>出現</a:t>
            </a:r>
            <a:endParaRPr lang="en-US" altLang="zh-TW" dirty="0" smtClean="0"/>
          </a:p>
          <a:p>
            <a:r>
              <a:rPr lang="en-US" altLang="zh-TW" dirty="0"/>
              <a:t>IEEE</a:t>
            </a:r>
            <a:r>
              <a:rPr lang="zh-TW" altLang="en-US" dirty="0"/>
              <a:t> </a:t>
            </a:r>
            <a:r>
              <a:rPr lang="en-US" altLang="zh-TW" dirty="0"/>
              <a:t>802.11</a:t>
            </a:r>
            <a:r>
              <a:rPr lang="zh-TW" altLang="en-US" dirty="0"/>
              <a:t>電源管理</a:t>
            </a:r>
            <a:r>
              <a:rPr lang="zh-TW" altLang="en-US" dirty="0" smtClean="0"/>
              <a:t>機制</a:t>
            </a:r>
            <a:endParaRPr lang="en-US" altLang="zh-TW" dirty="0" smtClean="0"/>
          </a:p>
          <a:p>
            <a:r>
              <a:rPr lang="en-US" altLang="zh-TW" dirty="0"/>
              <a:t>TIM</a:t>
            </a:r>
            <a:r>
              <a:rPr lang="zh-TW" altLang="en-US" dirty="0"/>
              <a:t>的運作</a:t>
            </a:r>
            <a:r>
              <a:rPr lang="zh-TW" altLang="en-US" dirty="0" smtClean="0"/>
              <a:t>模式</a:t>
            </a:r>
            <a:endParaRPr lang="en-US" altLang="zh-TW" dirty="0" smtClean="0"/>
          </a:p>
          <a:p>
            <a:r>
              <a:rPr lang="zh-TW" altLang="en-US" dirty="0"/>
              <a:t>參考資料</a:t>
            </a:r>
            <a:endParaRPr lang="en-US" altLang="zh-TW" dirty="0"/>
          </a:p>
          <a:p>
            <a:endParaRPr lang="en-US" altLang="zh-TW" dirty="0"/>
          </a:p>
          <a:p>
            <a:endParaRPr lang="zh-TW" altLang="en-US" dirty="0"/>
          </a:p>
        </p:txBody>
      </p:sp>
    </p:spTree>
    <p:extLst>
      <p:ext uri="{BB962C8B-B14F-4D97-AF65-F5344CB8AC3E}">
        <p14:creationId xmlns:p14="http://schemas.microsoft.com/office/powerpoint/2010/main" val="3435674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8145" y="822129"/>
            <a:ext cx="5988382" cy="5202809"/>
          </a:xfrm>
          <a:prstGeom prst="rect">
            <a:avLst/>
          </a:prstGeom>
        </p:spPr>
      </p:pic>
    </p:spTree>
    <p:extLst>
      <p:ext uri="{BB962C8B-B14F-4D97-AF65-F5344CB8AC3E}">
        <p14:creationId xmlns:p14="http://schemas.microsoft.com/office/powerpoint/2010/main" val="3412833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藍芽的無線電層協定</a:t>
            </a:r>
            <a:r>
              <a:rPr lang="en-US" altLang="zh-TW" dirty="0" smtClean="0"/>
              <a:t/>
            </a:r>
            <a:br>
              <a:rPr lang="en-US" altLang="zh-TW" dirty="0" smtClean="0"/>
            </a:br>
            <a:r>
              <a:rPr lang="en-US" altLang="zh-TW" dirty="0" smtClean="0"/>
              <a:t>(Bluetooth radio layer)</a:t>
            </a:r>
            <a:endParaRPr lang="zh-TW" altLang="en-US" dirty="0"/>
          </a:p>
        </p:txBody>
      </p:sp>
      <p:sp>
        <p:nvSpPr>
          <p:cNvPr id="3" name="內容版面配置區 2"/>
          <p:cNvSpPr>
            <a:spLocks noGrp="1"/>
          </p:cNvSpPr>
          <p:nvPr>
            <p:ph sz="half" idx="1"/>
          </p:nvPr>
        </p:nvSpPr>
        <p:spPr/>
        <p:txBody>
          <a:bodyPr>
            <a:normAutofit lnSpcReduction="10000"/>
          </a:bodyPr>
          <a:lstStyle/>
          <a:p>
            <a:r>
              <a:rPr lang="zh-TW" altLang="en-US" dirty="0" smtClean="0"/>
              <a:t>藍芽的無線電層使用的是免執照的</a:t>
            </a:r>
            <a:r>
              <a:rPr lang="en-US" altLang="zh-TW" dirty="0" smtClean="0">
                <a:solidFill>
                  <a:srgbClr val="FF0000"/>
                </a:solidFill>
              </a:rPr>
              <a:t>ISM</a:t>
            </a:r>
            <a:r>
              <a:rPr lang="zh-TW" altLang="en-US" dirty="0" smtClean="0">
                <a:solidFill>
                  <a:srgbClr val="FF0000"/>
                </a:solidFill>
              </a:rPr>
              <a:t>頻帶</a:t>
            </a:r>
            <a:r>
              <a:rPr lang="en-US" altLang="zh-TW" dirty="0" smtClean="0">
                <a:solidFill>
                  <a:srgbClr val="FF0000"/>
                </a:solidFill>
              </a:rPr>
              <a:t>(</a:t>
            </a:r>
            <a:r>
              <a:rPr lang="en-US" altLang="zh-TW" b="1" dirty="0">
                <a:solidFill>
                  <a:srgbClr val="FF0000"/>
                </a:solidFill>
              </a:rPr>
              <a:t>I</a:t>
            </a:r>
            <a:r>
              <a:rPr lang="en-US" altLang="zh-TW" dirty="0">
                <a:solidFill>
                  <a:srgbClr val="FF0000"/>
                </a:solidFill>
              </a:rPr>
              <a:t>ndustrial </a:t>
            </a:r>
            <a:r>
              <a:rPr lang="en-US" altLang="zh-TW" b="1" dirty="0">
                <a:solidFill>
                  <a:srgbClr val="FF0000"/>
                </a:solidFill>
              </a:rPr>
              <a:t>S</a:t>
            </a:r>
            <a:r>
              <a:rPr lang="en-US" altLang="zh-TW" dirty="0">
                <a:solidFill>
                  <a:srgbClr val="FF0000"/>
                </a:solidFill>
              </a:rPr>
              <a:t>cientific </a:t>
            </a:r>
            <a:r>
              <a:rPr lang="en-US" altLang="zh-TW" b="1" dirty="0">
                <a:solidFill>
                  <a:srgbClr val="FF0000"/>
                </a:solidFill>
              </a:rPr>
              <a:t>M</a:t>
            </a:r>
            <a:r>
              <a:rPr lang="en-US" altLang="zh-TW" dirty="0">
                <a:solidFill>
                  <a:srgbClr val="FF0000"/>
                </a:solidFill>
              </a:rPr>
              <a:t>edical Band</a:t>
            </a:r>
            <a:r>
              <a:rPr lang="en-US" altLang="zh-TW" dirty="0" smtClean="0">
                <a:solidFill>
                  <a:srgbClr val="FF0000"/>
                </a:solidFill>
              </a:rPr>
              <a:t>)</a:t>
            </a:r>
          </a:p>
          <a:p>
            <a:r>
              <a:rPr lang="zh-TW" altLang="en-US" dirty="0" smtClean="0"/>
              <a:t>而藍芽使用的頻率範圍一般為</a:t>
            </a:r>
            <a:r>
              <a:rPr lang="en-US" altLang="zh-TW" dirty="0" smtClean="0"/>
              <a:t>2.400~0.4825GHz</a:t>
            </a:r>
            <a:r>
              <a:rPr lang="zh-TW" altLang="en-US" dirty="0" smtClean="0"/>
              <a:t>，並將這段範圍分成</a:t>
            </a:r>
            <a:r>
              <a:rPr lang="en-US" altLang="zh-TW" dirty="0" smtClean="0"/>
              <a:t>79</a:t>
            </a:r>
            <a:r>
              <a:rPr lang="zh-TW" altLang="en-US" dirty="0" smtClean="0"/>
              <a:t>個頻寬為</a:t>
            </a:r>
            <a:r>
              <a:rPr lang="en-US" altLang="zh-TW" dirty="0" smtClean="0"/>
              <a:t>1MHz</a:t>
            </a:r>
            <a:r>
              <a:rPr lang="zh-TW" altLang="en-US" dirty="0" smtClean="0"/>
              <a:t>的頻道。</a:t>
            </a:r>
            <a:endParaRPr lang="zh-TW" altLang="en-US" dirty="0"/>
          </a:p>
        </p:txBody>
      </p:sp>
      <p:sp>
        <p:nvSpPr>
          <p:cNvPr id="4" name="內容版面配置區 3"/>
          <p:cNvSpPr>
            <a:spLocks noGrp="1"/>
          </p:cNvSpPr>
          <p:nvPr>
            <p:ph sz="half" idx="2"/>
          </p:nvPr>
        </p:nvSpPr>
        <p:spPr/>
        <p:txBody>
          <a:bodyPr>
            <a:normAutofit lnSpcReduction="10000"/>
          </a:bodyPr>
          <a:lstStyle/>
          <a:p>
            <a:r>
              <a:rPr lang="en-US" altLang="zh-TW" dirty="0" smtClean="0"/>
              <a:t>ISM</a:t>
            </a:r>
            <a:r>
              <a:rPr lang="zh-TW" altLang="en-US" dirty="0"/>
              <a:t>頻帶</a:t>
            </a:r>
            <a:r>
              <a:rPr lang="en-US" altLang="zh-TW" dirty="0"/>
              <a:t>(</a:t>
            </a:r>
            <a:r>
              <a:rPr lang="en-US" altLang="zh-TW" b="1" dirty="0"/>
              <a:t>I</a:t>
            </a:r>
            <a:r>
              <a:rPr lang="en-US" altLang="zh-TW" dirty="0"/>
              <a:t>ndustrial </a:t>
            </a:r>
            <a:r>
              <a:rPr lang="en-US" altLang="zh-TW" b="1" dirty="0"/>
              <a:t>S</a:t>
            </a:r>
            <a:r>
              <a:rPr lang="en-US" altLang="zh-TW" dirty="0"/>
              <a:t>cientific </a:t>
            </a:r>
            <a:r>
              <a:rPr lang="en-US" altLang="zh-TW" b="1" dirty="0"/>
              <a:t>M</a:t>
            </a:r>
            <a:r>
              <a:rPr lang="en-US" altLang="zh-TW" dirty="0"/>
              <a:t>edical Band)</a:t>
            </a:r>
            <a:endParaRPr lang="zh-TW" altLang="en-US" dirty="0" smtClean="0"/>
          </a:p>
          <a:p>
            <a:r>
              <a:rPr lang="zh-TW" altLang="en-US" dirty="0" smtClean="0"/>
              <a:t>顧名思義就是各國挪出某一段頻帶開放給</a:t>
            </a:r>
            <a:r>
              <a:rPr lang="zh-TW" altLang="en-US" dirty="0" smtClean="0">
                <a:solidFill>
                  <a:srgbClr val="FF0000"/>
                </a:solidFill>
              </a:rPr>
              <a:t>工業</a:t>
            </a:r>
            <a:r>
              <a:rPr lang="zh-TW" altLang="en-US" dirty="0" smtClean="0"/>
              <a:t>、</a:t>
            </a:r>
            <a:r>
              <a:rPr lang="zh-TW" altLang="en-US" dirty="0" smtClean="0">
                <a:solidFill>
                  <a:srgbClr val="FF0000"/>
                </a:solidFill>
              </a:rPr>
              <a:t>科學</a:t>
            </a:r>
            <a:r>
              <a:rPr lang="zh-TW" altLang="en-US" dirty="0" smtClean="0"/>
              <a:t>、</a:t>
            </a:r>
            <a:r>
              <a:rPr lang="zh-TW" altLang="en-US" dirty="0" smtClean="0">
                <a:solidFill>
                  <a:srgbClr val="FF0000"/>
                </a:solidFill>
              </a:rPr>
              <a:t>醫學</a:t>
            </a:r>
            <a:r>
              <a:rPr lang="zh-TW" altLang="en-US" dirty="0" smtClean="0"/>
              <a:t>機構使用，這些頻帶無須許可證或費用，只需要遵守一定的發射功率，且不要對其他頻帶造成干擾即可。</a:t>
            </a:r>
            <a:endParaRPr lang="en-US" altLang="zh-TW" dirty="0" smtClean="0"/>
          </a:p>
        </p:txBody>
      </p:sp>
    </p:spTree>
    <p:extLst>
      <p:ext uri="{BB962C8B-B14F-4D97-AF65-F5344CB8AC3E}">
        <p14:creationId xmlns:p14="http://schemas.microsoft.com/office/powerpoint/2010/main" val="3864481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藍芽的無線電層協定</a:t>
            </a:r>
            <a:r>
              <a:rPr lang="en-US" altLang="zh-TW" dirty="0"/>
              <a:t/>
            </a:r>
            <a:br>
              <a:rPr lang="en-US" altLang="zh-TW" dirty="0"/>
            </a:br>
            <a:r>
              <a:rPr lang="en-US" altLang="zh-TW" dirty="0"/>
              <a:t>(Bluetooth radio layer)</a:t>
            </a:r>
            <a:endParaRPr lang="zh-TW" altLang="en-US" dirty="0"/>
          </a:p>
        </p:txBody>
      </p:sp>
      <p:sp>
        <p:nvSpPr>
          <p:cNvPr id="3" name="內容版面配置區 2"/>
          <p:cNvSpPr>
            <a:spLocks noGrp="1"/>
          </p:cNvSpPr>
          <p:nvPr>
            <p:ph sz="half" idx="1"/>
          </p:nvPr>
        </p:nvSpPr>
        <p:spPr>
          <a:xfrm>
            <a:off x="973836" y="2560320"/>
            <a:ext cx="4570518" cy="3310128"/>
          </a:xfrm>
        </p:spPr>
        <p:txBody>
          <a:bodyPr>
            <a:normAutofit fontScale="85000" lnSpcReduction="10000"/>
          </a:bodyPr>
          <a:lstStyle/>
          <a:p>
            <a:r>
              <a:rPr lang="zh-TW" altLang="en-US" dirty="0" smtClean="0"/>
              <a:t>假設目前使用的頻道為</a:t>
            </a:r>
            <a:r>
              <a:rPr lang="en-US" altLang="zh-TW" dirty="0" smtClean="0"/>
              <a:t>k(k=0,1,2,…,78)</a:t>
            </a:r>
            <a:r>
              <a:rPr lang="zh-TW" altLang="en-US" dirty="0" smtClean="0"/>
              <a:t>，則目前實際使用的頻率為</a:t>
            </a:r>
            <a:r>
              <a:rPr lang="en-US" altLang="zh-TW" dirty="0" smtClean="0"/>
              <a:t>(2402+k)MHz</a:t>
            </a:r>
          </a:p>
          <a:p>
            <a:r>
              <a:rPr lang="zh-TW" altLang="en-US" dirty="0" smtClean="0"/>
              <a:t>藍芽的調變方式採用</a:t>
            </a:r>
            <a:r>
              <a:rPr lang="en-US" altLang="zh-TW" dirty="0" smtClean="0">
                <a:solidFill>
                  <a:srgbClr val="FF0000"/>
                </a:solidFill>
              </a:rPr>
              <a:t>GFSK</a:t>
            </a:r>
            <a:r>
              <a:rPr lang="zh-TW" altLang="en-US" dirty="0" smtClean="0">
                <a:solidFill>
                  <a:srgbClr val="FF0000"/>
                </a:solidFill>
              </a:rPr>
              <a:t>調變</a:t>
            </a:r>
            <a:r>
              <a:rPr lang="zh-TW" altLang="en-US" dirty="0" smtClean="0"/>
              <a:t>，而在傳輸採用了</a:t>
            </a:r>
            <a:r>
              <a:rPr lang="zh-TW" altLang="en-US" dirty="0" smtClean="0">
                <a:solidFill>
                  <a:srgbClr val="FF0000"/>
                </a:solidFill>
              </a:rPr>
              <a:t>跳頻</a:t>
            </a:r>
            <a:r>
              <a:rPr lang="zh-TW" altLang="en-US" dirty="0" smtClean="0"/>
              <a:t>的技術。</a:t>
            </a:r>
            <a:endParaRPr lang="en-US" altLang="zh-TW" dirty="0" smtClean="0"/>
          </a:p>
          <a:p>
            <a:r>
              <a:rPr lang="zh-TW" altLang="en-US" dirty="0" smtClean="0"/>
              <a:t>將時間切割成多個時槽，對一個裝置而言，每換一個時槽就會重新選擇一個不同的頻道來傳輸，這樣的作法，可以有效降低發生碰撞的機率，一般來說，藍芽跳頻的速率是</a:t>
            </a:r>
            <a:r>
              <a:rPr lang="en-US" altLang="zh-TW" dirty="0" smtClean="0"/>
              <a:t>1600</a:t>
            </a:r>
            <a:r>
              <a:rPr lang="zh-TW" altLang="en-US" dirty="0" smtClean="0"/>
              <a:t>次</a:t>
            </a:r>
            <a:r>
              <a:rPr lang="en-US" altLang="zh-TW" dirty="0" smtClean="0"/>
              <a:t>/</a:t>
            </a:r>
            <a:r>
              <a:rPr lang="zh-TW" altLang="en-US" dirty="0" smtClean="0"/>
              <a:t>秒。</a:t>
            </a:r>
            <a:endParaRPr lang="en-US" altLang="zh-TW" dirty="0" smtClean="0"/>
          </a:p>
        </p:txBody>
      </p:sp>
      <p:sp>
        <p:nvSpPr>
          <p:cNvPr id="4" name="內容版面配置區 3"/>
          <p:cNvSpPr>
            <a:spLocks noGrp="1"/>
          </p:cNvSpPr>
          <p:nvPr>
            <p:ph sz="half" idx="2"/>
          </p:nvPr>
        </p:nvSpPr>
        <p:spPr>
          <a:xfrm>
            <a:off x="5544369" y="2560320"/>
            <a:ext cx="2630381" cy="3310128"/>
          </a:xfrm>
        </p:spPr>
        <p:txBody>
          <a:bodyPr>
            <a:normAutofit fontScale="85000" lnSpcReduction="10000"/>
          </a:bodyPr>
          <a:lstStyle/>
          <a:p>
            <a:r>
              <a:rPr lang="en-US" altLang="zh-TW" dirty="0" smtClean="0"/>
              <a:t>GFSK(Gaussian Frequency</a:t>
            </a:r>
            <a:r>
              <a:rPr lang="zh-TW" altLang="en-US" dirty="0" smtClean="0"/>
              <a:t> </a:t>
            </a:r>
            <a:r>
              <a:rPr lang="en-US" altLang="zh-TW" dirty="0"/>
              <a:t>S</a:t>
            </a:r>
            <a:r>
              <a:rPr lang="en-US" altLang="zh-TW" dirty="0" smtClean="0"/>
              <a:t>hift Keying)</a:t>
            </a:r>
            <a:r>
              <a:rPr lang="zh-TW" altLang="en-US" dirty="0" smtClean="0"/>
              <a:t>是基於</a:t>
            </a:r>
            <a:r>
              <a:rPr lang="en-US" altLang="zh-TW" dirty="0" smtClean="0"/>
              <a:t>FSK</a:t>
            </a:r>
            <a:r>
              <a:rPr lang="zh-TW" altLang="en-US" dirty="0" smtClean="0"/>
              <a:t>的技術上，在原始訊號經過</a:t>
            </a:r>
            <a:r>
              <a:rPr lang="en-US" altLang="zh-TW" dirty="0" smtClean="0"/>
              <a:t>FSK</a:t>
            </a:r>
            <a:r>
              <a:rPr lang="zh-TW" altLang="en-US" dirty="0" smtClean="0"/>
              <a:t>調變送出前，加上一個高斯低通濾波器來限制調變後的信號頻譜寬度。</a:t>
            </a:r>
            <a:endParaRPr lang="en-US" altLang="zh-TW" dirty="0" smtClean="0"/>
          </a:p>
          <a:p>
            <a:r>
              <a:rPr lang="zh-TW" altLang="en-US" dirty="0" smtClean="0"/>
              <a:t>能在通訊上限制其功率的消耗。</a:t>
            </a:r>
            <a:endParaRPr lang="en-US" altLang="zh-TW" dirty="0" smtClean="0"/>
          </a:p>
        </p:txBody>
      </p:sp>
    </p:spTree>
    <p:extLst>
      <p:ext uri="{BB962C8B-B14F-4D97-AF65-F5344CB8AC3E}">
        <p14:creationId xmlns:p14="http://schemas.microsoft.com/office/powerpoint/2010/main" val="2536868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藍芽的無線電層協定</a:t>
            </a:r>
            <a:r>
              <a:rPr lang="en-US" altLang="zh-TW" dirty="0"/>
              <a:t/>
            </a:r>
            <a:br>
              <a:rPr lang="en-US" altLang="zh-TW" dirty="0"/>
            </a:br>
            <a:r>
              <a:rPr lang="en-US" altLang="zh-TW" dirty="0"/>
              <a:t>(Bluetooth radio layer)</a:t>
            </a:r>
            <a:endParaRPr lang="zh-TW" altLang="en-US" dirty="0"/>
          </a:p>
        </p:txBody>
      </p:sp>
      <p:sp>
        <p:nvSpPr>
          <p:cNvPr id="5" name="內容版面配置區 4"/>
          <p:cNvSpPr>
            <a:spLocks noGrp="1"/>
          </p:cNvSpPr>
          <p:nvPr>
            <p:ph idx="1"/>
          </p:nvPr>
        </p:nvSpPr>
        <p:spPr/>
        <p:txBody>
          <a:bodyPr>
            <a:normAutofit lnSpcReduction="10000"/>
          </a:bodyPr>
          <a:lstStyle/>
          <a:p>
            <a:r>
              <a:rPr lang="zh-TW" altLang="en-US" dirty="0" smtClean="0"/>
              <a:t>藍芽將最大傳輸功率分為三類</a:t>
            </a:r>
            <a:r>
              <a:rPr lang="en-US" altLang="zh-TW" dirty="0" smtClean="0"/>
              <a:t>:100mW, 2.5mW, 1mW</a:t>
            </a:r>
            <a:r>
              <a:rPr lang="zh-TW" altLang="en-US" dirty="0" smtClean="0"/>
              <a:t>。</a:t>
            </a:r>
            <a:endParaRPr lang="en-US" altLang="zh-TW" dirty="0" smtClean="0"/>
          </a:p>
          <a:p>
            <a:r>
              <a:rPr lang="zh-TW" altLang="en-US" dirty="0" smtClean="0"/>
              <a:t>在</a:t>
            </a:r>
            <a:r>
              <a:rPr lang="zh-TW" altLang="en-US" dirty="0" smtClean="0">
                <a:solidFill>
                  <a:srgbClr val="FF0000"/>
                </a:solidFill>
              </a:rPr>
              <a:t>一般功率</a:t>
            </a:r>
            <a:r>
              <a:rPr lang="en-US" altLang="zh-TW" dirty="0" smtClean="0">
                <a:solidFill>
                  <a:srgbClr val="FF0000"/>
                </a:solidFill>
              </a:rPr>
              <a:t>1mW</a:t>
            </a:r>
            <a:r>
              <a:rPr lang="zh-TW" altLang="en-US" dirty="0" smtClean="0"/>
              <a:t>時，可</a:t>
            </a:r>
            <a:r>
              <a:rPr lang="zh-TW" altLang="en-US" dirty="0" smtClean="0">
                <a:solidFill>
                  <a:srgbClr val="FF0000"/>
                </a:solidFill>
              </a:rPr>
              <a:t>傳輸的距離是</a:t>
            </a:r>
            <a:r>
              <a:rPr lang="en-US" altLang="zh-TW" dirty="0" smtClean="0">
                <a:solidFill>
                  <a:srgbClr val="FF0000"/>
                </a:solidFill>
              </a:rPr>
              <a:t>10</a:t>
            </a:r>
            <a:r>
              <a:rPr lang="zh-TW" altLang="en-US" dirty="0" smtClean="0">
                <a:solidFill>
                  <a:srgbClr val="FF0000"/>
                </a:solidFill>
              </a:rPr>
              <a:t>公分到</a:t>
            </a:r>
            <a:r>
              <a:rPr lang="en-US" altLang="zh-TW" dirty="0" smtClean="0">
                <a:solidFill>
                  <a:srgbClr val="FF0000"/>
                </a:solidFill>
              </a:rPr>
              <a:t>10</a:t>
            </a:r>
            <a:r>
              <a:rPr lang="zh-TW" altLang="en-US" dirty="0" smtClean="0">
                <a:solidFill>
                  <a:srgbClr val="FF0000"/>
                </a:solidFill>
              </a:rPr>
              <a:t>公尺</a:t>
            </a:r>
            <a:r>
              <a:rPr lang="zh-TW" altLang="en-US" dirty="0" smtClean="0"/>
              <a:t>。</a:t>
            </a:r>
            <a:endParaRPr lang="en-US" altLang="zh-TW" dirty="0" smtClean="0"/>
          </a:p>
          <a:p>
            <a:r>
              <a:rPr lang="zh-TW" altLang="en-US" dirty="0" smtClean="0"/>
              <a:t>藍芽裝置會持續的監控目前接收到的訊號強度，當訊號強度太低時，會加強自己的傳輸功率，反之則會降低傳輸功率，以達到省電的目的。</a:t>
            </a:r>
            <a:endParaRPr lang="en-US" altLang="zh-TW" dirty="0" smtClean="0"/>
          </a:p>
          <a:p>
            <a:r>
              <a:rPr lang="zh-TW" altLang="en-US" dirty="0" smtClean="0"/>
              <a:t>而在</a:t>
            </a:r>
            <a:r>
              <a:rPr lang="zh-TW" altLang="en-US" dirty="0" smtClean="0">
                <a:solidFill>
                  <a:srgbClr val="FF0000"/>
                </a:solidFill>
              </a:rPr>
              <a:t>最大傳輸功率</a:t>
            </a:r>
            <a:r>
              <a:rPr lang="en-US" altLang="zh-TW" dirty="0" smtClean="0">
                <a:solidFill>
                  <a:srgbClr val="FF0000"/>
                </a:solidFill>
              </a:rPr>
              <a:t>100mW</a:t>
            </a:r>
            <a:r>
              <a:rPr lang="zh-TW" altLang="en-US" dirty="0" smtClean="0"/>
              <a:t>時，</a:t>
            </a:r>
            <a:r>
              <a:rPr lang="zh-TW" altLang="en-US" dirty="0" smtClean="0">
                <a:solidFill>
                  <a:srgbClr val="FF0000"/>
                </a:solidFill>
              </a:rPr>
              <a:t>傳輸距離可擴大到</a:t>
            </a:r>
            <a:r>
              <a:rPr lang="en-US" altLang="zh-TW" dirty="0" smtClean="0">
                <a:solidFill>
                  <a:srgbClr val="FF0000"/>
                </a:solidFill>
              </a:rPr>
              <a:t>100</a:t>
            </a:r>
            <a:r>
              <a:rPr lang="zh-TW" altLang="en-US" dirty="0" smtClean="0">
                <a:solidFill>
                  <a:srgbClr val="FF0000"/>
                </a:solidFill>
              </a:rPr>
              <a:t>公尺</a:t>
            </a:r>
            <a:r>
              <a:rPr lang="zh-TW" altLang="en-US" dirty="0" smtClean="0"/>
              <a:t>。</a:t>
            </a:r>
            <a:endParaRPr lang="zh-TW" altLang="en-US" dirty="0"/>
          </a:p>
        </p:txBody>
      </p:sp>
    </p:spTree>
    <p:extLst>
      <p:ext uri="{BB962C8B-B14F-4D97-AF65-F5344CB8AC3E}">
        <p14:creationId xmlns:p14="http://schemas.microsoft.com/office/powerpoint/2010/main" val="1469310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藍芽的基頻層協定</a:t>
            </a:r>
            <a:r>
              <a:rPr lang="en-US" altLang="zh-TW" dirty="0" smtClean="0"/>
              <a:t/>
            </a:r>
            <a:br>
              <a:rPr lang="en-US" altLang="zh-TW" dirty="0" smtClean="0"/>
            </a:br>
            <a:r>
              <a:rPr lang="en-US" altLang="zh-TW" dirty="0" smtClean="0"/>
              <a:t>(Baseband layer)</a:t>
            </a:r>
            <a:endParaRPr lang="zh-TW" altLang="en-US" dirty="0"/>
          </a:p>
        </p:txBody>
      </p:sp>
      <p:sp>
        <p:nvSpPr>
          <p:cNvPr id="3" name="內容版面配置區 2"/>
          <p:cNvSpPr>
            <a:spLocks noGrp="1"/>
          </p:cNvSpPr>
          <p:nvPr>
            <p:ph idx="1"/>
          </p:nvPr>
        </p:nvSpPr>
        <p:spPr/>
        <p:txBody>
          <a:bodyPr/>
          <a:lstStyle/>
          <a:p>
            <a:r>
              <a:rPr lang="zh-TW" altLang="en-US" dirty="0" smtClean="0"/>
              <a:t>在一個微網之中，一個時槽內只會有主裝置和某一個從裝置傳輸，</a:t>
            </a:r>
            <a:r>
              <a:rPr lang="zh-TW" altLang="en-US" dirty="0" smtClean="0">
                <a:solidFill>
                  <a:srgbClr val="FF0000"/>
                </a:solidFill>
              </a:rPr>
              <a:t>傳輸使用的頻道由主裝置決定</a:t>
            </a:r>
            <a:r>
              <a:rPr lang="zh-TW" altLang="en-US" dirty="0" smtClean="0"/>
              <a:t>。</a:t>
            </a:r>
            <a:endParaRPr lang="en-US" altLang="zh-TW" dirty="0" smtClean="0"/>
          </a:p>
          <a:p>
            <a:r>
              <a:rPr lang="zh-TW" altLang="en-US" dirty="0" smtClean="0"/>
              <a:t>主裝置和從裝置都會根據主裝置的</a:t>
            </a:r>
            <a:r>
              <a:rPr lang="en-US" altLang="zh-TW" dirty="0" smtClean="0"/>
              <a:t>48</a:t>
            </a:r>
            <a:r>
              <a:rPr lang="zh-TW" altLang="en-US" dirty="0" smtClean="0"/>
              <a:t>位元藍芽裝置位址</a:t>
            </a:r>
            <a:r>
              <a:rPr lang="en-US" altLang="zh-TW" dirty="0" smtClean="0"/>
              <a:t>(Bluetooth device address)</a:t>
            </a:r>
            <a:r>
              <a:rPr lang="zh-TW" altLang="en-US" dirty="0" smtClean="0"/>
              <a:t>以及主裝置目前的時脈算出一組頻道的</a:t>
            </a:r>
            <a:r>
              <a:rPr lang="zh-TW" altLang="en-US" dirty="0" smtClean="0">
                <a:solidFill>
                  <a:srgbClr val="FF0000"/>
                </a:solidFill>
              </a:rPr>
              <a:t>近隨機跳頻序列</a:t>
            </a:r>
            <a:r>
              <a:rPr lang="en-US" altLang="zh-TW" dirty="0" smtClean="0">
                <a:solidFill>
                  <a:srgbClr val="FF0000"/>
                </a:solidFill>
              </a:rPr>
              <a:t>(Pseudo-random hopping sequence)</a:t>
            </a:r>
            <a:r>
              <a:rPr lang="zh-TW" altLang="en-US" dirty="0" smtClean="0"/>
              <a:t>，然後各個裝置再</a:t>
            </a:r>
            <a:r>
              <a:rPr lang="zh-TW" altLang="en-US" dirty="0" smtClean="0">
                <a:solidFill>
                  <a:srgbClr val="FF0000"/>
                </a:solidFill>
              </a:rPr>
              <a:t>依照這個序列來切換頻道</a:t>
            </a:r>
            <a:r>
              <a:rPr lang="zh-TW" altLang="en-US" dirty="0" smtClean="0"/>
              <a:t>。</a:t>
            </a:r>
            <a:endParaRPr lang="en-US" altLang="zh-TW" dirty="0" smtClean="0"/>
          </a:p>
        </p:txBody>
      </p:sp>
    </p:spTree>
    <p:extLst>
      <p:ext uri="{BB962C8B-B14F-4D97-AF65-F5344CB8AC3E}">
        <p14:creationId xmlns:p14="http://schemas.microsoft.com/office/powerpoint/2010/main" val="94838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藍芽的基頻層協定</a:t>
            </a:r>
            <a:r>
              <a:rPr lang="en-US" altLang="zh-TW" dirty="0"/>
              <a:t/>
            </a:r>
            <a:br>
              <a:rPr lang="en-US" altLang="zh-TW" dirty="0"/>
            </a:br>
            <a:r>
              <a:rPr lang="en-US" altLang="zh-TW" dirty="0"/>
              <a:t>(Baseband layer)</a:t>
            </a:r>
            <a:endParaRPr lang="zh-TW" altLang="en-US" dirty="0"/>
          </a:p>
        </p:txBody>
      </p:sp>
      <p:sp>
        <p:nvSpPr>
          <p:cNvPr id="3" name="內容版面配置區 2"/>
          <p:cNvSpPr>
            <a:spLocks noGrp="1"/>
          </p:cNvSpPr>
          <p:nvPr>
            <p:ph idx="1"/>
          </p:nvPr>
        </p:nvSpPr>
        <p:spPr/>
        <p:txBody>
          <a:bodyPr>
            <a:normAutofit fontScale="92500" lnSpcReduction="10000"/>
          </a:bodyPr>
          <a:lstStyle/>
          <a:p>
            <a:r>
              <a:rPr lang="zh-TW" altLang="en-US" dirty="0" smtClean="0"/>
              <a:t>這樣來看的話，每個裝置算出來的序列都是相同的，但因為他們的</a:t>
            </a:r>
            <a:r>
              <a:rPr lang="zh-TW" altLang="en-US" dirty="0" smtClean="0">
                <a:solidFill>
                  <a:srgbClr val="FF0000"/>
                </a:solidFill>
              </a:rPr>
              <a:t>頻道相位可能不同</a:t>
            </a:r>
            <a:r>
              <a:rPr lang="zh-TW" altLang="en-US" dirty="0" smtClean="0"/>
              <a:t>，使個從裝置和主裝置的序列之間有不同的偏移量，導致他們使用的</a:t>
            </a:r>
            <a:r>
              <a:rPr lang="zh-TW" altLang="en-US" dirty="0" smtClean="0">
                <a:solidFill>
                  <a:srgbClr val="FF0000"/>
                </a:solidFill>
              </a:rPr>
              <a:t>頻道不同而無法溝通</a:t>
            </a:r>
            <a:r>
              <a:rPr lang="zh-TW" altLang="en-US" dirty="0" smtClean="0"/>
              <a:t>。</a:t>
            </a:r>
            <a:endParaRPr lang="en-US" altLang="zh-TW" dirty="0" smtClean="0"/>
          </a:p>
          <a:p>
            <a:r>
              <a:rPr lang="zh-TW" altLang="en-US" dirty="0" smtClean="0"/>
              <a:t>因此，</a:t>
            </a:r>
            <a:r>
              <a:rPr lang="zh-TW" altLang="en-US" dirty="0" smtClean="0">
                <a:solidFill>
                  <a:srgbClr val="FF0000"/>
                </a:solidFill>
              </a:rPr>
              <a:t>主裝置會將各個從裝置同步化</a:t>
            </a:r>
            <a:r>
              <a:rPr lang="zh-TW" altLang="en-US" dirty="0" smtClean="0"/>
              <a:t>，消除偏移量，使得微網內各個裝置的頻道序列順序相同，目前使用的頻道也相同。</a:t>
            </a:r>
            <a:endParaRPr lang="en-US" altLang="zh-TW" dirty="0" smtClean="0"/>
          </a:p>
          <a:p>
            <a:r>
              <a:rPr lang="zh-TW" altLang="en-US" dirty="0" smtClean="0"/>
              <a:t>經過同步化後，微網內每個裝置在每個時槽</a:t>
            </a:r>
            <a:r>
              <a:rPr lang="zh-TW" altLang="en-US" dirty="0" smtClean="0">
                <a:solidFill>
                  <a:srgbClr val="FF0000"/>
                </a:solidFill>
              </a:rPr>
              <a:t>使用的頻道都會一致</a:t>
            </a:r>
            <a:r>
              <a:rPr lang="zh-TW" altLang="en-US" dirty="0" smtClean="0"/>
              <a:t>。</a:t>
            </a:r>
            <a:endParaRPr lang="zh-TW" altLang="en-US" dirty="0"/>
          </a:p>
        </p:txBody>
      </p:sp>
    </p:spTree>
    <p:extLst>
      <p:ext uri="{BB962C8B-B14F-4D97-AF65-F5344CB8AC3E}">
        <p14:creationId xmlns:p14="http://schemas.microsoft.com/office/powerpoint/2010/main" val="2088286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藍芽的分時雙工</a:t>
            </a:r>
            <a:endParaRPr lang="zh-TW" altLang="en-US" dirty="0"/>
          </a:p>
        </p:txBody>
      </p:sp>
      <p:sp>
        <p:nvSpPr>
          <p:cNvPr id="3" name="內容版面配置區 2"/>
          <p:cNvSpPr>
            <a:spLocks noGrp="1"/>
          </p:cNvSpPr>
          <p:nvPr>
            <p:ph idx="1"/>
          </p:nvPr>
        </p:nvSpPr>
        <p:spPr/>
        <p:txBody>
          <a:bodyPr>
            <a:normAutofit fontScale="92500" lnSpcReduction="10000"/>
          </a:bodyPr>
          <a:lstStyle/>
          <a:p>
            <a:r>
              <a:rPr lang="zh-TW" altLang="en-US" dirty="0" smtClean="0"/>
              <a:t>藍芽裡的時間被分成許多</a:t>
            </a:r>
            <a:r>
              <a:rPr lang="zh-TW" altLang="en-US" dirty="0" smtClean="0">
                <a:solidFill>
                  <a:srgbClr val="FF0000"/>
                </a:solidFill>
              </a:rPr>
              <a:t>大小相同的時槽</a:t>
            </a:r>
            <a:r>
              <a:rPr lang="zh-TW" altLang="en-US" dirty="0" smtClean="0"/>
              <a:t>，由主裝置傳送給從裝置的</a:t>
            </a:r>
            <a:r>
              <a:rPr lang="zh-TW" altLang="en-US" dirty="0" smtClean="0">
                <a:solidFill>
                  <a:srgbClr val="FF0000"/>
                </a:solidFill>
              </a:rPr>
              <a:t>下傳</a:t>
            </a:r>
            <a:r>
              <a:rPr lang="en-US" altLang="zh-TW" dirty="0" smtClean="0">
                <a:solidFill>
                  <a:srgbClr val="FF0000"/>
                </a:solidFill>
              </a:rPr>
              <a:t>(Downlink)</a:t>
            </a:r>
            <a:r>
              <a:rPr lang="zh-TW" altLang="en-US" dirty="0" smtClean="0"/>
              <a:t>和相反的</a:t>
            </a:r>
            <a:r>
              <a:rPr lang="zh-TW" altLang="en-US" dirty="0" smtClean="0">
                <a:solidFill>
                  <a:srgbClr val="FF0000"/>
                </a:solidFill>
              </a:rPr>
              <a:t>上傳</a:t>
            </a:r>
            <a:r>
              <a:rPr lang="en-US" altLang="zh-TW" dirty="0" smtClean="0">
                <a:solidFill>
                  <a:srgbClr val="FF0000"/>
                </a:solidFill>
              </a:rPr>
              <a:t>(Uplink)</a:t>
            </a:r>
            <a:r>
              <a:rPr lang="zh-TW" altLang="en-US" dirty="0" smtClean="0"/>
              <a:t>兩種動作</a:t>
            </a:r>
            <a:r>
              <a:rPr lang="zh-TW" altLang="en-US" dirty="0" smtClean="0">
                <a:solidFill>
                  <a:srgbClr val="FF0000"/>
                </a:solidFill>
              </a:rPr>
              <a:t>交互地出現</a:t>
            </a:r>
            <a:r>
              <a:rPr lang="zh-TW" altLang="en-US" dirty="0" smtClean="0"/>
              <a:t>。</a:t>
            </a:r>
            <a:endParaRPr lang="en-US" altLang="zh-TW" dirty="0" smtClean="0"/>
          </a:p>
          <a:p>
            <a:r>
              <a:rPr lang="zh-TW" altLang="en-US" dirty="0" smtClean="0"/>
              <a:t>藍芽中也可以使用</a:t>
            </a:r>
            <a:r>
              <a:rPr lang="zh-TW" altLang="en-US" dirty="0" smtClean="0">
                <a:solidFill>
                  <a:srgbClr val="FF0000"/>
                </a:solidFill>
              </a:rPr>
              <a:t>多時槽</a:t>
            </a:r>
            <a:r>
              <a:rPr lang="en-US" altLang="zh-TW" dirty="0" smtClean="0">
                <a:solidFill>
                  <a:srgbClr val="FF0000"/>
                </a:solidFill>
              </a:rPr>
              <a:t>(Multi-slot)</a:t>
            </a:r>
            <a:r>
              <a:rPr lang="zh-TW" altLang="en-US" dirty="0" smtClean="0"/>
              <a:t>的傳輸方式，這種方式不限定上傳下傳一定要交互地出現，可以</a:t>
            </a:r>
            <a:r>
              <a:rPr lang="zh-TW" altLang="en-US" dirty="0" smtClean="0">
                <a:solidFill>
                  <a:srgbClr val="FF0000"/>
                </a:solidFill>
              </a:rPr>
              <a:t>允許上傳或下傳持續</a:t>
            </a:r>
            <a:r>
              <a:rPr lang="en-US" altLang="zh-TW" dirty="0" smtClean="0">
                <a:solidFill>
                  <a:srgbClr val="FF0000"/>
                </a:solidFill>
              </a:rPr>
              <a:t>3~5</a:t>
            </a:r>
            <a:r>
              <a:rPr lang="zh-TW" altLang="en-US" dirty="0" smtClean="0">
                <a:solidFill>
                  <a:srgbClr val="FF0000"/>
                </a:solidFill>
              </a:rPr>
              <a:t>個連續的時槽</a:t>
            </a:r>
            <a:r>
              <a:rPr lang="zh-TW" altLang="en-US" dirty="0" smtClean="0"/>
              <a:t>，並在這些時槽內都使用同一個頻道。</a:t>
            </a:r>
            <a:endParaRPr lang="en-US" altLang="zh-TW" dirty="0" smtClean="0"/>
          </a:p>
          <a:p>
            <a:r>
              <a:rPr lang="zh-TW" altLang="en-US" dirty="0" smtClean="0"/>
              <a:t>多時槽傳輸在某個裝置有大量資料要傳輸給另一個裝置時，可以</a:t>
            </a:r>
            <a:r>
              <a:rPr lang="zh-TW" altLang="en-US" dirty="0" smtClean="0">
                <a:solidFill>
                  <a:srgbClr val="FF0000"/>
                </a:solidFill>
              </a:rPr>
              <a:t>減少時槽的浪費，增加傳輸的效率</a:t>
            </a:r>
            <a:r>
              <a:rPr lang="zh-TW" altLang="en-US" dirty="0" smtClean="0"/>
              <a:t>。</a:t>
            </a:r>
            <a:endParaRPr lang="en-US" altLang="zh-TW" dirty="0" smtClean="0"/>
          </a:p>
        </p:txBody>
      </p:sp>
    </p:spTree>
    <p:extLst>
      <p:ext uri="{BB962C8B-B14F-4D97-AF65-F5344CB8AC3E}">
        <p14:creationId xmlns:p14="http://schemas.microsoft.com/office/powerpoint/2010/main" val="2399307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228" y="724127"/>
            <a:ext cx="3842348" cy="2652878"/>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575" y="3074822"/>
            <a:ext cx="6178853" cy="3000794"/>
          </a:xfrm>
          <a:prstGeom prst="rect">
            <a:avLst/>
          </a:prstGeom>
        </p:spPr>
      </p:pic>
    </p:spTree>
    <p:extLst>
      <p:ext uri="{BB962C8B-B14F-4D97-AF65-F5344CB8AC3E}">
        <p14:creationId xmlns:p14="http://schemas.microsoft.com/office/powerpoint/2010/main" val="2941586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實體連接</a:t>
            </a:r>
            <a:endParaRPr lang="zh-TW" altLang="en-US" dirty="0"/>
          </a:p>
        </p:txBody>
      </p:sp>
      <p:sp>
        <p:nvSpPr>
          <p:cNvPr id="3" name="內容版面配置區 2"/>
          <p:cNvSpPr>
            <a:spLocks noGrp="1"/>
          </p:cNvSpPr>
          <p:nvPr>
            <p:ph idx="1"/>
          </p:nvPr>
        </p:nvSpPr>
        <p:spPr>
          <a:xfrm>
            <a:off x="971552" y="2556960"/>
            <a:ext cx="7200897" cy="3624927"/>
          </a:xfrm>
        </p:spPr>
        <p:txBody>
          <a:bodyPr>
            <a:normAutofit fontScale="92500" lnSpcReduction="20000"/>
          </a:bodyPr>
          <a:lstStyle/>
          <a:p>
            <a:r>
              <a:rPr lang="zh-TW" altLang="en-US" dirty="0" smtClean="0"/>
              <a:t>支援</a:t>
            </a:r>
            <a:r>
              <a:rPr lang="zh-TW" altLang="en-US" dirty="0" smtClean="0">
                <a:solidFill>
                  <a:srgbClr val="FF0000"/>
                </a:solidFill>
              </a:rPr>
              <a:t>即時的語音傳輸</a:t>
            </a:r>
            <a:r>
              <a:rPr lang="zh-TW" altLang="en-US" dirty="0" smtClean="0"/>
              <a:t>和</a:t>
            </a:r>
            <a:r>
              <a:rPr lang="zh-TW" altLang="en-US" dirty="0" smtClean="0">
                <a:solidFill>
                  <a:srgbClr val="FF0000"/>
                </a:solidFill>
              </a:rPr>
              <a:t>非即時的資料傳輸</a:t>
            </a:r>
            <a:r>
              <a:rPr lang="zh-TW" altLang="en-US" dirty="0" smtClean="0"/>
              <a:t>是藍芽設計的目的之一。</a:t>
            </a:r>
            <a:endParaRPr lang="en-US" altLang="zh-TW" dirty="0" smtClean="0"/>
          </a:p>
          <a:p>
            <a:r>
              <a:rPr lang="zh-TW" altLang="en-US" dirty="0" smtClean="0"/>
              <a:t>藍芽傳送語音時使用的傳輸方式為</a:t>
            </a:r>
            <a:r>
              <a:rPr lang="zh-TW" altLang="en-US" dirty="0" smtClean="0">
                <a:solidFill>
                  <a:srgbClr val="FF0000"/>
                </a:solidFill>
              </a:rPr>
              <a:t>同步定向</a:t>
            </a:r>
            <a:r>
              <a:rPr lang="en-US" altLang="zh-TW" dirty="0" smtClean="0">
                <a:solidFill>
                  <a:srgbClr val="FF0000"/>
                </a:solidFill>
              </a:rPr>
              <a:t>(Synchronous Connection-Oriented, SCO)</a:t>
            </a:r>
            <a:r>
              <a:rPr lang="zh-TW" altLang="en-US" dirty="0" smtClean="0"/>
              <a:t>傳輸。</a:t>
            </a:r>
            <a:endParaRPr lang="en-US" altLang="zh-TW" dirty="0" smtClean="0"/>
          </a:p>
          <a:p>
            <a:r>
              <a:rPr lang="zh-TW" altLang="en-US" dirty="0" smtClean="0"/>
              <a:t>而傳送一般資料時使用</a:t>
            </a:r>
            <a:r>
              <a:rPr lang="zh-TW" altLang="en-US" dirty="0" smtClean="0">
                <a:solidFill>
                  <a:srgbClr val="FF0000"/>
                </a:solidFill>
              </a:rPr>
              <a:t>非同步無連接</a:t>
            </a:r>
            <a:r>
              <a:rPr lang="en-US" altLang="zh-TW" dirty="0" smtClean="0">
                <a:solidFill>
                  <a:srgbClr val="FF0000"/>
                </a:solidFill>
              </a:rPr>
              <a:t>(Asynchronous Connection-Less, ACL)</a:t>
            </a:r>
            <a:r>
              <a:rPr lang="zh-TW" altLang="en-US" dirty="0" smtClean="0"/>
              <a:t>傳輸。</a:t>
            </a:r>
            <a:endParaRPr lang="en-US" altLang="zh-TW" dirty="0" smtClean="0"/>
          </a:p>
          <a:p>
            <a:r>
              <a:rPr lang="zh-TW" altLang="en-US" dirty="0" smtClean="0"/>
              <a:t>一個</a:t>
            </a:r>
            <a:r>
              <a:rPr lang="zh-TW" altLang="en-US" dirty="0"/>
              <a:t>微</a:t>
            </a:r>
            <a:r>
              <a:rPr lang="zh-TW" altLang="en-US" dirty="0" smtClean="0"/>
              <a:t>網最多可以支援三組同步定向傳輸，而裝置之間並不限定只能有一組同步定向傳輸。</a:t>
            </a:r>
            <a:endParaRPr lang="en-US" altLang="zh-TW" dirty="0" smtClean="0"/>
          </a:p>
          <a:p>
            <a:r>
              <a:rPr lang="zh-TW" altLang="en-US" dirty="0"/>
              <a:t>非同步無連接傳輸能夠使用多時槽傳輸，但是同步定向傳輸只能使用單時槽傳輸。</a:t>
            </a:r>
            <a:endParaRPr lang="en-US" altLang="zh-TW" dirty="0"/>
          </a:p>
          <a:p>
            <a:endParaRPr lang="zh-TW" altLang="en-US" dirty="0"/>
          </a:p>
        </p:txBody>
      </p:sp>
    </p:spTree>
    <p:extLst>
      <p:ext uri="{BB962C8B-B14F-4D97-AF65-F5344CB8AC3E}">
        <p14:creationId xmlns:p14="http://schemas.microsoft.com/office/powerpoint/2010/main" val="1111442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實體連接</a:t>
            </a:r>
          </a:p>
        </p:txBody>
      </p:sp>
      <p:sp>
        <p:nvSpPr>
          <p:cNvPr id="3" name="內容版面配置區 2"/>
          <p:cNvSpPr>
            <a:spLocks noGrp="1"/>
          </p:cNvSpPr>
          <p:nvPr>
            <p:ph idx="1"/>
          </p:nvPr>
        </p:nvSpPr>
        <p:spPr>
          <a:xfrm>
            <a:off x="539554" y="2492922"/>
            <a:ext cx="8064896" cy="3921141"/>
          </a:xfrm>
        </p:spPr>
        <p:txBody>
          <a:bodyPr>
            <a:normAutofit fontScale="92500"/>
          </a:bodyPr>
          <a:lstStyle/>
          <a:p>
            <a:r>
              <a:rPr lang="zh-TW" altLang="en-US" dirty="0" smtClean="0">
                <a:solidFill>
                  <a:srgbClr val="FF0000"/>
                </a:solidFill>
              </a:rPr>
              <a:t>語音具有即時的特性</a:t>
            </a:r>
            <a:r>
              <a:rPr lang="zh-TW" altLang="en-US" dirty="0" smtClean="0"/>
              <a:t>，因此，在同步定向傳輸中，主裝置會在每段時間</a:t>
            </a:r>
            <a:r>
              <a:rPr lang="zh-TW" altLang="en-US" dirty="0" smtClean="0">
                <a:solidFill>
                  <a:srgbClr val="FF0000"/>
                </a:solidFill>
              </a:rPr>
              <a:t>保留固定的時槽來傳送具有即時性的資料</a:t>
            </a:r>
            <a:r>
              <a:rPr lang="zh-TW" altLang="en-US" dirty="0" smtClean="0"/>
              <a:t>，其他的資料只能使用被保留時槽以外的時槽來傳輸。</a:t>
            </a:r>
            <a:endParaRPr lang="en-US" altLang="zh-TW" dirty="0" smtClean="0"/>
          </a:p>
          <a:p>
            <a:r>
              <a:rPr lang="zh-TW" altLang="en-US" dirty="0" smtClean="0"/>
              <a:t>但是也由於傳輸的資料具有即時性，</a:t>
            </a:r>
            <a:r>
              <a:rPr lang="zh-TW" altLang="en-US" dirty="0" smtClean="0">
                <a:solidFill>
                  <a:srgbClr val="FF0000"/>
                </a:solidFill>
              </a:rPr>
              <a:t>封包傳輸失敗的情形並不支援封包的重傳</a:t>
            </a:r>
            <a:r>
              <a:rPr lang="zh-TW" altLang="en-US" dirty="0" smtClean="0"/>
              <a:t>，必須以語音編碼技術來維持語音的品質，所以當</a:t>
            </a:r>
            <a:r>
              <a:rPr lang="zh-TW" altLang="en-US" dirty="0" smtClean="0">
                <a:solidFill>
                  <a:srgbClr val="FF0000"/>
                </a:solidFill>
              </a:rPr>
              <a:t>大量的封包遺失</a:t>
            </a:r>
            <a:r>
              <a:rPr lang="zh-TW" altLang="en-US" dirty="0" smtClean="0"/>
              <a:t>時，會</a:t>
            </a:r>
            <a:r>
              <a:rPr lang="zh-TW" altLang="en-US" dirty="0" smtClean="0">
                <a:solidFill>
                  <a:srgbClr val="FF0000"/>
                </a:solidFill>
              </a:rPr>
              <a:t>造成嚴重的資料失真</a:t>
            </a:r>
            <a:r>
              <a:rPr lang="zh-TW" altLang="en-US" dirty="0" smtClean="0"/>
              <a:t>。</a:t>
            </a:r>
            <a:endParaRPr lang="en-US" altLang="zh-TW" dirty="0" smtClean="0"/>
          </a:p>
          <a:p>
            <a:r>
              <a:rPr lang="zh-TW" altLang="en-US" dirty="0" smtClean="0"/>
              <a:t>因此，</a:t>
            </a:r>
            <a:r>
              <a:rPr lang="zh-TW" altLang="en-US" dirty="0" smtClean="0">
                <a:solidFill>
                  <a:srgbClr val="FF0000"/>
                </a:solidFill>
              </a:rPr>
              <a:t>延伸同步連結導向通道技術</a:t>
            </a:r>
            <a:r>
              <a:rPr lang="en-US" altLang="zh-TW" dirty="0" smtClean="0">
                <a:solidFill>
                  <a:srgbClr val="FF0000"/>
                </a:solidFill>
              </a:rPr>
              <a:t>(Extended Synchronous Connection-Oriented Links, </a:t>
            </a:r>
            <a:r>
              <a:rPr lang="en-US" altLang="zh-TW" dirty="0" err="1" smtClean="0">
                <a:solidFill>
                  <a:srgbClr val="FF0000"/>
                </a:solidFill>
              </a:rPr>
              <a:t>eSCO</a:t>
            </a:r>
            <a:r>
              <a:rPr lang="en-US" altLang="zh-TW" dirty="0" smtClean="0">
                <a:solidFill>
                  <a:srgbClr val="FF0000"/>
                </a:solidFill>
              </a:rPr>
              <a:t>)</a:t>
            </a:r>
            <a:r>
              <a:rPr lang="zh-TW" altLang="en-US" dirty="0" smtClean="0"/>
              <a:t>允許當資料發生錯誤時，在有限的次數下，能夠</a:t>
            </a:r>
            <a:r>
              <a:rPr lang="zh-TW" altLang="en-US" dirty="0" smtClean="0">
                <a:solidFill>
                  <a:srgbClr val="FF0000"/>
                </a:solidFill>
              </a:rPr>
              <a:t>在極短的時間內重傳</a:t>
            </a:r>
            <a:r>
              <a:rPr lang="zh-TW" altLang="en-US" dirty="0" smtClean="0"/>
              <a:t>，提供更穩定的資料傳送，解決了</a:t>
            </a:r>
            <a:r>
              <a:rPr lang="en-US" altLang="zh-TW" dirty="0" smtClean="0"/>
              <a:t>SCO</a:t>
            </a:r>
            <a:r>
              <a:rPr lang="zh-TW" altLang="en-US" dirty="0" smtClean="0"/>
              <a:t>傳輸音訊時，音訊不佳的問題。</a:t>
            </a:r>
            <a:endParaRPr lang="zh-TW" altLang="en-US" dirty="0"/>
          </a:p>
        </p:txBody>
      </p:sp>
    </p:spTree>
    <p:extLst>
      <p:ext uri="{BB962C8B-B14F-4D97-AF65-F5344CB8AC3E}">
        <p14:creationId xmlns:p14="http://schemas.microsoft.com/office/powerpoint/2010/main" val="3323759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Wifi</a:t>
            </a:r>
            <a:r>
              <a:rPr lang="en-US" altLang="zh-TW" dirty="0" smtClean="0"/>
              <a:t>(wireless Fidelity)</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dirty="0" smtClean="0"/>
              <a:t>1.</a:t>
            </a:r>
            <a:r>
              <a:rPr lang="zh-TW" altLang="en-US" dirty="0" smtClean="0"/>
              <a:t>泛指符合</a:t>
            </a:r>
            <a:r>
              <a:rPr lang="en-US" altLang="zh-TW" dirty="0" smtClean="0"/>
              <a:t>IEEE</a:t>
            </a:r>
            <a:r>
              <a:rPr lang="zh-TW" altLang="en-US" dirty="0" smtClean="0"/>
              <a:t> </a:t>
            </a:r>
            <a:r>
              <a:rPr lang="en-US" altLang="zh-TW" dirty="0" smtClean="0"/>
              <a:t>802.11</a:t>
            </a:r>
            <a:r>
              <a:rPr lang="zh-TW" altLang="en-US" dirty="0" smtClean="0"/>
              <a:t>系列標準或開發出的</a:t>
            </a:r>
            <a:r>
              <a:rPr lang="en-US" altLang="zh-TW" dirty="0" smtClean="0"/>
              <a:t>WLAN(Wireless Local Area Network)</a:t>
            </a:r>
            <a:r>
              <a:rPr lang="zh-TW" altLang="en-US" dirty="0" smtClean="0"/>
              <a:t>通訊產品</a:t>
            </a:r>
            <a:r>
              <a:rPr lang="zh-TW" altLang="en-US" dirty="0" smtClean="0">
                <a:latin typeface="新細明體" panose="02020500000000000000" pitchFamily="18" charset="-120"/>
                <a:ea typeface="新細明體" panose="02020500000000000000" pitchFamily="18" charset="-120"/>
              </a:rPr>
              <a:t>。</a:t>
            </a:r>
            <a:endParaRPr lang="en-US" altLang="zh-TW" dirty="0" smtClean="0"/>
          </a:p>
          <a:p>
            <a:r>
              <a:rPr lang="en-US" altLang="zh-TW" dirty="0" smtClean="0"/>
              <a:t>2.IEEE</a:t>
            </a:r>
            <a:r>
              <a:rPr lang="zh-TW" altLang="en-US" dirty="0" smtClean="0"/>
              <a:t> </a:t>
            </a:r>
            <a:r>
              <a:rPr lang="en-US" altLang="zh-TW" dirty="0" smtClean="0"/>
              <a:t>802.11</a:t>
            </a:r>
            <a:r>
              <a:rPr lang="zh-TW" altLang="en-US" dirty="0" smtClean="0"/>
              <a:t>第一版於</a:t>
            </a:r>
            <a:r>
              <a:rPr lang="en-US" altLang="zh-TW" dirty="0" smtClean="0"/>
              <a:t>1997</a:t>
            </a:r>
            <a:r>
              <a:rPr lang="zh-TW" altLang="en-US" dirty="0" smtClean="0"/>
              <a:t>年</a:t>
            </a:r>
            <a:r>
              <a:rPr lang="en-US" altLang="zh-TW" dirty="0" smtClean="0"/>
              <a:t>11</a:t>
            </a:r>
            <a:r>
              <a:rPr lang="zh-TW" altLang="en-US" dirty="0"/>
              <a:t>月</a:t>
            </a:r>
            <a:r>
              <a:rPr lang="zh-TW" altLang="en-US" dirty="0" smtClean="0"/>
              <a:t>發表</a:t>
            </a:r>
            <a:r>
              <a:rPr lang="zh-TW" altLang="en-US" dirty="0" smtClean="0">
                <a:latin typeface="新細明體" panose="02020500000000000000" pitchFamily="18" charset="-120"/>
                <a:ea typeface="新細明體" panose="02020500000000000000" pitchFamily="18" charset="-120"/>
              </a:rPr>
              <a:t>，最大傳輸速率為</a:t>
            </a:r>
            <a:r>
              <a:rPr lang="en-US" altLang="zh-TW" dirty="0" smtClean="0">
                <a:latin typeface="新細明體" panose="02020500000000000000" pitchFamily="18" charset="-120"/>
                <a:ea typeface="新細明體" panose="02020500000000000000" pitchFamily="18" charset="-120"/>
              </a:rPr>
              <a:t>2M</a:t>
            </a:r>
            <a:r>
              <a:rPr lang="zh-TW" altLang="en-US" dirty="0" smtClean="0">
                <a:latin typeface="新細明體" panose="02020500000000000000" pitchFamily="18" charset="-120"/>
                <a:ea typeface="新細明體" panose="02020500000000000000" pitchFamily="18" charset="-120"/>
              </a:rPr>
              <a:t> </a:t>
            </a:r>
            <a:r>
              <a:rPr lang="en-US" altLang="zh-TW" dirty="0" smtClean="0">
                <a:latin typeface="新細明體" panose="02020500000000000000" pitchFamily="18" charset="-120"/>
                <a:ea typeface="新細明體" panose="02020500000000000000" pitchFamily="18" charset="-120"/>
              </a:rPr>
              <a:t>bit/s(bps)</a:t>
            </a:r>
            <a:r>
              <a:rPr lang="zh-TW" altLang="en-US" dirty="0">
                <a:latin typeface="新細明體" panose="02020500000000000000" pitchFamily="18" charset="-120"/>
              </a:rPr>
              <a:t> 。</a:t>
            </a:r>
            <a:endParaRPr lang="en-US" altLang="zh-TW" dirty="0"/>
          </a:p>
          <a:p>
            <a:r>
              <a:rPr lang="en-US" altLang="zh-TW" dirty="0" smtClean="0"/>
              <a:t>3.</a:t>
            </a:r>
            <a:r>
              <a:rPr lang="zh-TW" altLang="en-US" dirty="0" smtClean="0"/>
              <a:t>又於</a:t>
            </a:r>
            <a:r>
              <a:rPr lang="en-US" altLang="zh-TW" dirty="0" smtClean="0"/>
              <a:t>1999</a:t>
            </a:r>
            <a:r>
              <a:rPr lang="zh-TW" altLang="en-US" dirty="0" smtClean="0"/>
              <a:t>年</a:t>
            </a:r>
            <a:r>
              <a:rPr lang="en-US" altLang="zh-TW" dirty="0" smtClean="0"/>
              <a:t>IEEE</a:t>
            </a:r>
            <a:r>
              <a:rPr lang="zh-TW" altLang="en-US" dirty="0" smtClean="0"/>
              <a:t>發表兩個補充版本</a:t>
            </a:r>
            <a:r>
              <a:rPr lang="zh-TW" altLang="en-US" dirty="0" smtClean="0">
                <a:latin typeface="新細明體" panose="02020500000000000000" pitchFamily="18" charset="-120"/>
              </a:rPr>
              <a:t>，</a:t>
            </a:r>
            <a:r>
              <a:rPr lang="en-US" altLang="zh-TW" dirty="0" smtClean="0">
                <a:latin typeface="新細明體" panose="02020500000000000000" pitchFamily="18" charset="-120"/>
              </a:rPr>
              <a:t>IEEE</a:t>
            </a:r>
            <a:r>
              <a:rPr lang="zh-TW" altLang="en-US" dirty="0" smtClean="0">
                <a:latin typeface="新細明體" panose="02020500000000000000" pitchFamily="18" charset="-120"/>
              </a:rPr>
              <a:t> </a:t>
            </a:r>
            <a:r>
              <a:rPr lang="en-US" altLang="zh-TW" dirty="0" smtClean="0">
                <a:latin typeface="新細明體" panose="02020500000000000000" pitchFamily="18" charset="-120"/>
              </a:rPr>
              <a:t>802.11a </a:t>
            </a:r>
            <a:r>
              <a:rPr lang="zh-TW" altLang="en-US" dirty="0" smtClean="0">
                <a:latin typeface="新細明體" panose="02020500000000000000" pitchFamily="18" charset="-120"/>
              </a:rPr>
              <a:t>與 </a:t>
            </a:r>
            <a:r>
              <a:rPr lang="en-US" altLang="zh-TW" dirty="0" smtClean="0">
                <a:latin typeface="新細明體" panose="02020500000000000000" pitchFamily="18" charset="-120"/>
              </a:rPr>
              <a:t>IEEE 802.11b</a:t>
            </a:r>
            <a:r>
              <a:rPr lang="zh-TW" altLang="en-US" dirty="0" smtClean="0">
                <a:latin typeface="新細明體" panose="02020500000000000000" pitchFamily="18" charset="-120"/>
              </a:rPr>
              <a:t>，</a:t>
            </a:r>
            <a:r>
              <a:rPr lang="en-US" altLang="zh-TW" dirty="0" smtClean="0">
                <a:latin typeface="新細明體" panose="02020500000000000000" pitchFamily="18" charset="-120"/>
              </a:rPr>
              <a:t>802.11a</a:t>
            </a:r>
            <a:r>
              <a:rPr lang="zh-TW" altLang="en-US" dirty="0" smtClean="0">
                <a:latin typeface="新細明體" panose="02020500000000000000" pitchFamily="18" charset="-120"/>
              </a:rPr>
              <a:t>運作在</a:t>
            </a:r>
            <a:r>
              <a:rPr lang="en-US" altLang="zh-TW" dirty="0" smtClean="0">
                <a:latin typeface="新細明體" panose="02020500000000000000" pitchFamily="18" charset="-120"/>
              </a:rPr>
              <a:t>5GHz</a:t>
            </a:r>
            <a:r>
              <a:rPr lang="zh-TW" altLang="en-US" dirty="0" smtClean="0">
                <a:latin typeface="新細明體" panose="02020500000000000000" pitchFamily="18" charset="-120"/>
              </a:rPr>
              <a:t>頻帶，傳輸速率高達</a:t>
            </a:r>
            <a:r>
              <a:rPr lang="en-US" altLang="zh-TW" dirty="0" smtClean="0">
                <a:latin typeface="新細明體" panose="02020500000000000000" pitchFamily="18" charset="-120"/>
              </a:rPr>
              <a:t>54Mbps</a:t>
            </a:r>
            <a:r>
              <a:rPr lang="zh-TW" altLang="en-US" dirty="0" smtClean="0">
                <a:latin typeface="新細明體" panose="02020500000000000000" pitchFamily="18" charset="-120"/>
              </a:rPr>
              <a:t>，</a:t>
            </a:r>
            <a:r>
              <a:rPr lang="en-US" altLang="zh-TW" dirty="0" smtClean="0">
                <a:latin typeface="新細明體" panose="02020500000000000000" pitchFamily="18" charset="-120"/>
              </a:rPr>
              <a:t>802.11b</a:t>
            </a:r>
            <a:r>
              <a:rPr lang="zh-TW" altLang="en-US" dirty="0" smtClean="0">
                <a:latin typeface="新細明體" panose="02020500000000000000" pitchFamily="18" charset="-120"/>
              </a:rPr>
              <a:t>還是運作在</a:t>
            </a:r>
            <a:r>
              <a:rPr lang="en-US" altLang="zh-TW" dirty="0" smtClean="0">
                <a:latin typeface="新細明體" panose="02020500000000000000" pitchFamily="18" charset="-120"/>
              </a:rPr>
              <a:t>2.4GHz</a:t>
            </a:r>
            <a:r>
              <a:rPr lang="zh-TW" altLang="en-US" dirty="0" smtClean="0">
                <a:latin typeface="新細明體" panose="02020500000000000000" pitchFamily="18" charset="-120"/>
              </a:rPr>
              <a:t>的</a:t>
            </a:r>
            <a:r>
              <a:rPr lang="en-US" altLang="zh-TW" dirty="0" smtClean="0">
                <a:latin typeface="新細明體" panose="02020500000000000000" pitchFamily="18" charset="-120"/>
              </a:rPr>
              <a:t>ISM(</a:t>
            </a:r>
            <a:r>
              <a:rPr lang="en-US" altLang="zh-TW" b="1" dirty="0"/>
              <a:t>I</a:t>
            </a:r>
            <a:r>
              <a:rPr lang="en-US" altLang="zh-TW" dirty="0"/>
              <a:t>ndustrial </a:t>
            </a:r>
            <a:r>
              <a:rPr lang="en-US" altLang="zh-TW" b="1" dirty="0"/>
              <a:t>S</a:t>
            </a:r>
            <a:r>
              <a:rPr lang="en-US" altLang="zh-TW" dirty="0"/>
              <a:t>cientific </a:t>
            </a:r>
            <a:r>
              <a:rPr lang="en-US" altLang="zh-TW" b="1" dirty="0"/>
              <a:t>M</a:t>
            </a:r>
            <a:r>
              <a:rPr lang="en-US" altLang="zh-TW" dirty="0"/>
              <a:t>edical Band</a:t>
            </a:r>
            <a:r>
              <a:rPr lang="en-US" altLang="zh-TW" dirty="0" smtClean="0">
                <a:latin typeface="新細明體" panose="02020500000000000000" pitchFamily="18" charset="-120"/>
              </a:rPr>
              <a:t>)</a:t>
            </a:r>
            <a:r>
              <a:rPr lang="zh-TW" altLang="en-US" dirty="0" smtClean="0">
                <a:latin typeface="新細明體" panose="02020500000000000000" pitchFamily="18" charset="-120"/>
              </a:rPr>
              <a:t>頻帶，但其傳輸速率提升至</a:t>
            </a:r>
            <a:r>
              <a:rPr lang="en-US" altLang="zh-TW" dirty="0" smtClean="0">
                <a:latin typeface="新細明體" panose="02020500000000000000" pitchFamily="18" charset="-120"/>
              </a:rPr>
              <a:t>11Mbps</a:t>
            </a:r>
            <a:r>
              <a:rPr lang="zh-TW" altLang="en-US" dirty="0" smtClean="0">
                <a:latin typeface="新細明體" panose="02020500000000000000" pitchFamily="18" charset="-120"/>
              </a:rPr>
              <a:t>。</a:t>
            </a:r>
            <a:endParaRPr lang="en-US" altLang="zh-TW" dirty="0"/>
          </a:p>
        </p:txBody>
      </p:sp>
    </p:spTree>
    <p:extLst>
      <p:ext uri="{BB962C8B-B14F-4D97-AF65-F5344CB8AC3E}">
        <p14:creationId xmlns:p14="http://schemas.microsoft.com/office/powerpoint/2010/main" val="2226365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實體連接</a:t>
            </a:r>
          </a:p>
        </p:txBody>
      </p:sp>
      <p:sp>
        <p:nvSpPr>
          <p:cNvPr id="3" name="內容版面配置區 2"/>
          <p:cNvSpPr>
            <a:spLocks noGrp="1"/>
          </p:cNvSpPr>
          <p:nvPr>
            <p:ph idx="1"/>
          </p:nvPr>
        </p:nvSpPr>
        <p:spPr>
          <a:xfrm>
            <a:off x="971552" y="2556932"/>
            <a:ext cx="7200897" cy="3689322"/>
          </a:xfrm>
        </p:spPr>
        <p:txBody>
          <a:bodyPr>
            <a:normAutofit lnSpcReduction="10000"/>
          </a:bodyPr>
          <a:lstStyle/>
          <a:p>
            <a:r>
              <a:rPr lang="zh-TW" altLang="en-US" dirty="0" smtClean="0"/>
              <a:t>非同步無連接傳輸中，沒有保留頻寬給特定裝置的機制，如果微網內沒有使用同步定向傳輸的裝置，那各個裝置就可以在</a:t>
            </a:r>
            <a:r>
              <a:rPr lang="zh-TW" altLang="en-US" dirty="0" smtClean="0">
                <a:solidFill>
                  <a:srgbClr val="FF0000"/>
                </a:solidFill>
              </a:rPr>
              <a:t>任意的時槽傳輸</a:t>
            </a:r>
            <a:r>
              <a:rPr lang="zh-TW" altLang="en-US" dirty="0" smtClean="0"/>
              <a:t>。</a:t>
            </a:r>
            <a:endParaRPr lang="en-US" altLang="zh-TW" dirty="0" smtClean="0"/>
          </a:p>
          <a:p>
            <a:r>
              <a:rPr lang="zh-TW" altLang="en-US" dirty="0" smtClean="0"/>
              <a:t>但是有使用同步定向傳輸的裝置的話，非同步無連接傳輸的裝置必須</a:t>
            </a:r>
            <a:r>
              <a:rPr lang="zh-TW" altLang="en-US" dirty="0" smtClean="0">
                <a:solidFill>
                  <a:srgbClr val="FF0000"/>
                </a:solidFill>
              </a:rPr>
              <a:t>讓出同步定向傳輸所需要的時槽</a:t>
            </a:r>
            <a:r>
              <a:rPr lang="zh-TW" altLang="en-US" dirty="0" smtClean="0"/>
              <a:t>，以確保同步定向傳輸的即時性。</a:t>
            </a:r>
            <a:endParaRPr lang="en-US" altLang="zh-TW" dirty="0" smtClean="0"/>
          </a:p>
          <a:p>
            <a:r>
              <a:rPr lang="zh-TW" altLang="en-US" dirty="0" smtClean="0"/>
              <a:t>因為不具有即時性，所以</a:t>
            </a:r>
            <a:r>
              <a:rPr lang="zh-TW" altLang="en-US" dirty="0" smtClean="0">
                <a:solidFill>
                  <a:srgbClr val="FF0000"/>
                </a:solidFill>
              </a:rPr>
              <a:t>非同步無連接傳輸的完整性比起傳輸速度來說更加重要</a:t>
            </a:r>
            <a:r>
              <a:rPr lang="zh-TW" altLang="en-US" dirty="0" smtClean="0"/>
              <a:t>，因此在接收端發現封包錯誤時，會要求傳送端重傳封包。</a:t>
            </a:r>
            <a:endParaRPr lang="en-US" altLang="zh-TW" dirty="0" smtClean="0"/>
          </a:p>
          <a:p>
            <a:endParaRPr lang="en-US" altLang="zh-TW" dirty="0" smtClean="0"/>
          </a:p>
        </p:txBody>
      </p:sp>
    </p:spTree>
    <p:extLst>
      <p:ext uri="{BB962C8B-B14F-4D97-AF65-F5344CB8AC3E}">
        <p14:creationId xmlns:p14="http://schemas.microsoft.com/office/powerpoint/2010/main" val="19884362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580" y="1419118"/>
            <a:ext cx="7377617" cy="3990037"/>
          </a:xfrm>
          <a:prstGeom prst="rect">
            <a:avLst/>
          </a:prstGeom>
        </p:spPr>
      </p:pic>
    </p:spTree>
    <p:extLst>
      <p:ext uri="{BB962C8B-B14F-4D97-AF65-F5344CB8AC3E}">
        <p14:creationId xmlns:p14="http://schemas.microsoft.com/office/powerpoint/2010/main" val="1557227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藍芽封包格式</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4860" y="2596924"/>
            <a:ext cx="5394284" cy="3238952"/>
          </a:xfrm>
        </p:spPr>
      </p:pic>
    </p:spTree>
    <p:extLst>
      <p:ext uri="{BB962C8B-B14F-4D97-AF65-F5344CB8AC3E}">
        <p14:creationId xmlns:p14="http://schemas.microsoft.com/office/powerpoint/2010/main" val="195363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微網的建立及連接</a:t>
            </a:r>
            <a:endParaRPr lang="zh-TW" altLang="en-US" dirty="0"/>
          </a:p>
        </p:txBody>
      </p:sp>
      <p:sp>
        <p:nvSpPr>
          <p:cNvPr id="3" name="內容版面配置區 2"/>
          <p:cNvSpPr>
            <a:spLocks noGrp="1"/>
          </p:cNvSpPr>
          <p:nvPr>
            <p:ph idx="1"/>
          </p:nvPr>
        </p:nvSpPr>
        <p:spPr/>
        <p:txBody>
          <a:bodyPr/>
          <a:lstStyle/>
          <a:p>
            <a:r>
              <a:rPr lang="zh-TW" altLang="en-US" dirty="0" smtClean="0"/>
              <a:t>藍芽裝置的狀態主要可分為</a:t>
            </a:r>
            <a:r>
              <a:rPr lang="zh-TW" altLang="en-US" dirty="0" smtClean="0">
                <a:solidFill>
                  <a:srgbClr val="FF0000"/>
                </a:solidFill>
              </a:rPr>
              <a:t>待機</a:t>
            </a:r>
            <a:r>
              <a:rPr lang="en-US" altLang="zh-TW" dirty="0" smtClean="0">
                <a:solidFill>
                  <a:srgbClr val="FF0000"/>
                </a:solidFill>
              </a:rPr>
              <a:t>(Standby)</a:t>
            </a:r>
            <a:r>
              <a:rPr lang="zh-TW" altLang="en-US" dirty="0" smtClean="0">
                <a:solidFill>
                  <a:srgbClr val="FF0000"/>
                </a:solidFill>
              </a:rPr>
              <a:t>狀態</a:t>
            </a:r>
            <a:r>
              <a:rPr lang="zh-TW" altLang="en-US" dirty="0" smtClean="0"/>
              <a:t>和</a:t>
            </a:r>
            <a:r>
              <a:rPr lang="zh-TW" altLang="en-US" dirty="0" smtClean="0">
                <a:solidFill>
                  <a:srgbClr val="FF0000"/>
                </a:solidFill>
              </a:rPr>
              <a:t>連接</a:t>
            </a:r>
            <a:r>
              <a:rPr lang="en-US" altLang="zh-TW" dirty="0" smtClean="0">
                <a:solidFill>
                  <a:srgbClr val="FF0000"/>
                </a:solidFill>
              </a:rPr>
              <a:t>(Connection)</a:t>
            </a:r>
            <a:r>
              <a:rPr lang="zh-TW" altLang="en-US" dirty="0" smtClean="0">
                <a:solidFill>
                  <a:srgbClr val="FF0000"/>
                </a:solidFill>
              </a:rPr>
              <a:t>狀態</a:t>
            </a:r>
            <a:r>
              <a:rPr lang="zh-TW" altLang="en-US" dirty="0" smtClean="0"/>
              <a:t>，以及七種用來連接的暫時狀態</a:t>
            </a:r>
            <a:r>
              <a:rPr lang="en-US" altLang="zh-TW" dirty="0" smtClean="0"/>
              <a:t>:Inquiry, Inquiry scan, Page, Page scan, Master response, Slave response, Inquiry response.</a:t>
            </a:r>
          </a:p>
          <a:p>
            <a:r>
              <a:rPr lang="zh-TW" altLang="en-US" dirty="0" smtClean="0"/>
              <a:t>進入連接狀態後，裝置能選擇進入連接狀態下的四種不同的連接模式</a:t>
            </a:r>
            <a:r>
              <a:rPr lang="en-US" altLang="zh-TW" dirty="0" smtClean="0"/>
              <a:t>:</a:t>
            </a:r>
            <a:r>
              <a:rPr lang="en-US" altLang="zh-TW" dirty="0" smtClean="0">
                <a:solidFill>
                  <a:srgbClr val="FF0000"/>
                </a:solidFill>
              </a:rPr>
              <a:t>Active, Sniff, Hold, Park</a:t>
            </a:r>
            <a:r>
              <a:rPr lang="en-US" altLang="zh-TW" dirty="0" smtClean="0"/>
              <a:t>.</a:t>
            </a:r>
            <a:endParaRPr lang="zh-TW" altLang="en-US" dirty="0"/>
          </a:p>
        </p:txBody>
      </p:sp>
    </p:spTree>
    <p:extLst>
      <p:ext uri="{BB962C8B-B14F-4D97-AF65-F5344CB8AC3E}">
        <p14:creationId xmlns:p14="http://schemas.microsoft.com/office/powerpoint/2010/main" val="1446260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322" y="947726"/>
            <a:ext cx="4086300" cy="5182623"/>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2718" y="496990"/>
            <a:ext cx="2689268" cy="5778215"/>
          </a:xfrm>
          <a:prstGeom prst="rect">
            <a:avLst/>
          </a:prstGeom>
        </p:spPr>
      </p:pic>
    </p:spTree>
    <p:extLst>
      <p:ext uri="{BB962C8B-B14F-4D97-AF65-F5344CB8AC3E}">
        <p14:creationId xmlns:p14="http://schemas.microsoft.com/office/powerpoint/2010/main" val="15202037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藍芽連結管理協定</a:t>
            </a:r>
            <a:endParaRPr lang="zh-TW" altLang="en-US" dirty="0"/>
          </a:p>
        </p:txBody>
      </p:sp>
      <p:sp>
        <p:nvSpPr>
          <p:cNvPr id="3" name="內容版面配置區 2"/>
          <p:cNvSpPr>
            <a:spLocks noGrp="1"/>
          </p:cNvSpPr>
          <p:nvPr>
            <p:ph idx="1"/>
          </p:nvPr>
        </p:nvSpPr>
        <p:spPr/>
        <p:txBody>
          <a:bodyPr/>
          <a:lstStyle/>
          <a:p>
            <a:r>
              <a:rPr lang="zh-TW" altLang="en-US" dirty="0" smtClean="0"/>
              <a:t>藍芽的</a:t>
            </a:r>
            <a:r>
              <a:rPr lang="zh-TW" altLang="en-US" dirty="0" smtClean="0">
                <a:solidFill>
                  <a:srgbClr val="FF0000"/>
                </a:solidFill>
              </a:rPr>
              <a:t>連結管理器</a:t>
            </a:r>
            <a:r>
              <a:rPr lang="en-US" altLang="zh-TW" dirty="0" smtClean="0">
                <a:solidFill>
                  <a:srgbClr val="FF0000"/>
                </a:solidFill>
              </a:rPr>
              <a:t>(Link manager, LM)</a:t>
            </a:r>
            <a:r>
              <a:rPr lang="zh-TW" altLang="en-US" dirty="0" smtClean="0">
                <a:solidFill>
                  <a:srgbClr val="FF0000"/>
                </a:solidFill>
              </a:rPr>
              <a:t>負責管理網路的連結</a:t>
            </a:r>
            <a:r>
              <a:rPr lang="zh-TW" altLang="en-US" dirty="0" smtClean="0"/>
              <a:t>，如主裝置將從裝置加到微網中並給予活動成員位址</a:t>
            </a:r>
            <a:r>
              <a:rPr lang="zh-TW" altLang="en-US" dirty="0"/>
              <a:t>、</a:t>
            </a:r>
            <a:r>
              <a:rPr lang="zh-TW" altLang="en-US" dirty="0" smtClean="0"/>
              <a:t>將從裝置移除、建立同步定向連接及非同步無連接傳輸的連線設立、認證。</a:t>
            </a:r>
            <a:endParaRPr lang="en-US" altLang="zh-TW" dirty="0" smtClean="0"/>
          </a:p>
          <a:p>
            <a:r>
              <a:rPr lang="zh-TW" altLang="en-US" dirty="0" smtClean="0"/>
              <a:t>以及在需要的時候在主裝置和從裝置之間切換。</a:t>
            </a:r>
            <a:endParaRPr lang="en-US" altLang="zh-TW" dirty="0" smtClean="0"/>
          </a:p>
        </p:txBody>
      </p:sp>
    </p:spTree>
    <p:extLst>
      <p:ext uri="{BB962C8B-B14F-4D97-AF65-F5344CB8AC3E}">
        <p14:creationId xmlns:p14="http://schemas.microsoft.com/office/powerpoint/2010/main" val="3760983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687" y="1504277"/>
            <a:ext cx="7567871" cy="3763182"/>
          </a:xfrm>
          <a:prstGeom prst="rect">
            <a:avLst/>
          </a:prstGeom>
        </p:spPr>
      </p:pic>
    </p:spTree>
    <p:extLst>
      <p:ext uri="{BB962C8B-B14F-4D97-AF65-F5344CB8AC3E}">
        <p14:creationId xmlns:p14="http://schemas.microsoft.com/office/powerpoint/2010/main" val="6112429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邏輯連接控制及調整協定</a:t>
            </a:r>
            <a:endParaRPr lang="zh-TW" altLang="en-US" dirty="0"/>
          </a:p>
        </p:txBody>
      </p:sp>
      <p:sp>
        <p:nvSpPr>
          <p:cNvPr id="3" name="內容版面配置區 2"/>
          <p:cNvSpPr>
            <a:spLocks noGrp="1"/>
          </p:cNvSpPr>
          <p:nvPr>
            <p:ph idx="1"/>
          </p:nvPr>
        </p:nvSpPr>
        <p:spPr/>
        <p:txBody>
          <a:bodyPr>
            <a:normAutofit fontScale="92500" lnSpcReduction="20000"/>
          </a:bodyPr>
          <a:lstStyle/>
          <a:p>
            <a:r>
              <a:rPr lang="zh-TW" altLang="en-US" dirty="0" smtClean="0"/>
              <a:t>邏輯連接控制及調整層</a:t>
            </a:r>
            <a:r>
              <a:rPr lang="en-US" altLang="zh-TW" dirty="0" smtClean="0"/>
              <a:t>(Logical Link Control and Adaptation Protocol, L2CAP)</a:t>
            </a:r>
            <a:r>
              <a:rPr lang="zh-TW" altLang="en-US" dirty="0" smtClean="0"/>
              <a:t>位於基頻層之上，會</a:t>
            </a:r>
            <a:r>
              <a:rPr lang="zh-TW" altLang="en-US" dirty="0" smtClean="0">
                <a:solidFill>
                  <a:srgbClr val="FF0000"/>
                </a:solidFill>
              </a:rPr>
              <a:t>接收基頻層的事件</a:t>
            </a:r>
            <a:r>
              <a:rPr lang="zh-TW" altLang="en-US" dirty="0" smtClean="0"/>
              <a:t>並將他</a:t>
            </a:r>
            <a:r>
              <a:rPr lang="zh-TW" altLang="en-US" dirty="0" smtClean="0">
                <a:solidFill>
                  <a:srgbClr val="FF0000"/>
                </a:solidFill>
              </a:rPr>
              <a:t>發送給上層的協定</a:t>
            </a:r>
            <a:r>
              <a:rPr lang="zh-TW" altLang="en-US" dirty="0" smtClean="0"/>
              <a:t>，或是</a:t>
            </a:r>
            <a:r>
              <a:rPr lang="zh-TW" altLang="en-US" dirty="0" smtClean="0">
                <a:solidFill>
                  <a:srgbClr val="FF0000"/>
                </a:solidFill>
              </a:rPr>
              <a:t>將上層要傳送的資料切成較小的封包來傳送</a:t>
            </a:r>
            <a:r>
              <a:rPr lang="zh-TW" altLang="en-US" dirty="0" smtClean="0"/>
              <a:t>。</a:t>
            </a:r>
            <a:endParaRPr lang="en-US" altLang="zh-TW" dirty="0" smtClean="0"/>
          </a:p>
          <a:p>
            <a:r>
              <a:rPr lang="zh-TW" altLang="en-US" dirty="0"/>
              <a:t>邏輯連接控制及調整</a:t>
            </a:r>
            <a:r>
              <a:rPr lang="zh-TW" altLang="en-US" dirty="0" smtClean="0"/>
              <a:t>協定可以用多工的方式傳送多個不同的上層協定的資料。</a:t>
            </a:r>
            <a:endParaRPr lang="en-US" altLang="zh-TW" dirty="0" smtClean="0"/>
          </a:p>
          <a:p>
            <a:r>
              <a:rPr lang="zh-TW" altLang="en-US" dirty="0"/>
              <a:t>邏輯連接控制及</a:t>
            </a:r>
            <a:r>
              <a:rPr lang="zh-TW" altLang="en-US" dirty="0" smtClean="0"/>
              <a:t>調整層也有</a:t>
            </a:r>
            <a:r>
              <a:rPr lang="zh-TW" altLang="en-US" dirty="0" smtClean="0">
                <a:solidFill>
                  <a:srgbClr val="FF0000"/>
                </a:solidFill>
              </a:rPr>
              <a:t>維護服務品質</a:t>
            </a:r>
            <a:r>
              <a:rPr lang="en-US" altLang="zh-TW" dirty="0" smtClean="0">
                <a:solidFill>
                  <a:srgbClr val="FF0000"/>
                </a:solidFill>
              </a:rPr>
              <a:t>(</a:t>
            </a:r>
            <a:r>
              <a:rPr lang="en-US" altLang="zh-TW" dirty="0" err="1" smtClean="0">
                <a:solidFill>
                  <a:srgbClr val="FF0000"/>
                </a:solidFill>
              </a:rPr>
              <a:t>QoS</a:t>
            </a:r>
            <a:r>
              <a:rPr lang="en-US" altLang="zh-TW" dirty="0" smtClean="0">
                <a:solidFill>
                  <a:srgbClr val="FF0000"/>
                </a:solidFill>
              </a:rPr>
              <a:t>)</a:t>
            </a:r>
            <a:r>
              <a:rPr lang="zh-TW" altLang="en-US" dirty="0" smtClean="0"/>
              <a:t>的功能。</a:t>
            </a:r>
            <a:endParaRPr lang="en-US" altLang="zh-TW" dirty="0" smtClean="0"/>
          </a:p>
          <a:p>
            <a:r>
              <a:rPr lang="en-US" altLang="zh-TW" dirty="0" smtClean="0"/>
              <a:t>L2CAP</a:t>
            </a:r>
            <a:r>
              <a:rPr lang="zh-TW" altLang="en-US" dirty="0" smtClean="0"/>
              <a:t>封包是</a:t>
            </a:r>
            <a:r>
              <a:rPr lang="zh-TW" altLang="en-US" dirty="0" smtClean="0">
                <a:solidFill>
                  <a:srgbClr val="FF0000"/>
                </a:solidFill>
              </a:rPr>
              <a:t>藉由</a:t>
            </a:r>
            <a:r>
              <a:rPr lang="en-US" altLang="zh-TW" dirty="0" smtClean="0">
                <a:solidFill>
                  <a:srgbClr val="FF0000"/>
                </a:solidFill>
              </a:rPr>
              <a:t>ACL</a:t>
            </a:r>
            <a:r>
              <a:rPr lang="zh-TW" altLang="en-US" dirty="0" smtClean="0">
                <a:solidFill>
                  <a:srgbClr val="FF0000"/>
                </a:solidFill>
              </a:rPr>
              <a:t>傳輸來傳送</a:t>
            </a:r>
            <a:r>
              <a:rPr lang="zh-TW" altLang="en-US" dirty="0" smtClean="0"/>
              <a:t>的，要傳送一個</a:t>
            </a:r>
            <a:r>
              <a:rPr lang="en-US" altLang="zh-TW" dirty="0" smtClean="0"/>
              <a:t>L2CAP</a:t>
            </a:r>
            <a:r>
              <a:rPr lang="zh-TW" altLang="en-US" dirty="0" smtClean="0"/>
              <a:t>封包前，必須使用</a:t>
            </a:r>
            <a:r>
              <a:rPr lang="en-US" altLang="zh-TW" dirty="0" smtClean="0"/>
              <a:t>ACL</a:t>
            </a:r>
            <a:r>
              <a:rPr lang="zh-TW" altLang="en-US" dirty="0" smtClean="0"/>
              <a:t>傳輸來開啟連線，並在傳輸結束後關閉邏輯頻道。</a:t>
            </a:r>
            <a:endParaRPr lang="en-US" altLang="zh-TW" dirty="0" smtClean="0"/>
          </a:p>
        </p:txBody>
      </p:sp>
    </p:spTree>
    <p:extLst>
      <p:ext uri="{BB962C8B-B14F-4D97-AF65-F5344CB8AC3E}">
        <p14:creationId xmlns:p14="http://schemas.microsoft.com/office/powerpoint/2010/main" val="5667470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邏輯連接控制及調整</a:t>
            </a:r>
            <a:r>
              <a:rPr lang="zh-TW" altLang="en-US" dirty="0" smtClean="0"/>
              <a:t>協定</a:t>
            </a:r>
            <a:r>
              <a:rPr lang="en-US" altLang="zh-TW" dirty="0" smtClean="0"/>
              <a:t>:</a:t>
            </a:r>
            <a:br>
              <a:rPr lang="en-US" altLang="zh-TW" dirty="0" smtClean="0"/>
            </a:br>
            <a:r>
              <a:rPr lang="zh-TW" altLang="en-US" dirty="0" smtClean="0"/>
              <a:t>邏輯頻道</a:t>
            </a:r>
            <a:r>
              <a:rPr lang="en-US" altLang="zh-TW" dirty="0" smtClean="0"/>
              <a:t>(Logical channel)</a:t>
            </a:r>
            <a:endParaRPr lang="zh-TW" altLang="en-US" dirty="0"/>
          </a:p>
        </p:txBody>
      </p:sp>
      <p:sp>
        <p:nvSpPr>
          <p:cNvPr id="3" name="內容版面配置區 2"/>
          <p:cNvSpPr>
            <a:spLocks noGrp="1"/>
          </p:cNvSpPr>
          <p:nvPr>
            <p:ph idx="1"/>
          </p:nvPr>
        </p:nvSpPr>
        <p:spPr/>
        <p:txBody>
          <a:bodyPr>
            <a:normAutofit fontScale="92500"/>
          </a:bodyPr>
          <a:lstStyle/>
          <a:p>
            <a:r>
              <a:rPr lang="zh-TW" altLang="en-US" dirty="0">
                <a:solidFill>
                  <a:srgbClr val="FF0000"/>
                </a:solidFill>
              </a:rPr>
              <a:t>邏輯頻道</a:t>
            </a:r>
            <a:r>
              <a:rPr lang="zh-TW" altLang="en-US" dirty="0"/>
              <a:t>就是想像兩個使用同一協定溝通的裝置之間存在直接的連線，而協定只會收到由這個連線而來的資料</a:t>
            </a:r>
            <a:r>
              <a:rPr lang="zh-TW" altLang="en-US" dirty="0" smtClean="0"/>
              <a:t>。</a:t>
            </a:r>
            <a:endParaRPr lang="en-US" altLang="zh-TW" dirty="0" smtClean="0"/>
          </a:p>
          <a:p>
            <a:r>
              <a:rPr lang="zh-TW" altLang="en-US" dirty="0" smtClean="0"/>
              <a:t>一個</a:t>
            </a:r>
            <a:r>
              <a:rPr lang="en-US" altLang="zh-TW" dirty="0" smtClean="0"/>
              <a:t>ACCL</a:t>
            </a:r>
            <a:r>
              <a:rPr lang="zh-TW" altLang="en-US" dirty="0" smtClean="0"/>
              <a:t>連線最多可支援</a:t>
            </a:r>
            <a:r>
              <a:rPr lang="en-US" altLang="zh-TW" dirty="0" smtClean="0"/>
              <a:t>65535</a:t>
            </a:r>
            <a:r>
              <a:rPr lang="zh-TW" altLang="en-US" dirty="0" smtClean="0"/>
              <a:t>個邏輯頻道，每個邏輯頻道都會被指定一個</a:t>
            </a:r>
            <a:r>
              <a:rPr lang="zh-TW" altLang="en-US" dirty="0" smtClean="0">
                <a:solidFill>
                  <a:srgbClr val="FF0000"/>
                </a:solidFill>
              </a:rPr>
              <a:t>獨一無二的頻道代碼</a:t>
            </a:r>
            <a:r>
              <a:rPr lang="en-US" altLang="zh-TW" dirty="0" smtClean="0"/>
              <a:t>(Channel Identifier, CID)</a:t>
            </a:r>
            <a:r>
              <a:rPr lang="zh-TW" altLang="en-US" dirty="0" smtClean="0"/>
              <a:t>用來分辨這些邏輯頻道。</a:t>
            </a:r>
            <a:endParaRPr lang="en-US" altLang="zh-TW" dirty="0" smtClean="0"/>
          </a:p>
          <a:p>
            <a:r>
              <a:rPr lang="zh-TW" altLang="en-US" dirty="0" smtClean="0"/>
              <a:t>而邏輯頻道分為三種</a:t>
            </a:r>
            <a:r>
              <a:rPr lang="en-US" altLang="zh-TW" dirty="0" smtClean="0"/>
              <a:t>:</a:t>
            </a:r>
            <a:r>
              <a:rPr lang="zh-TW" altLang="en-US" dirty="0" smtClean="0">
                <a:solidFill>
                  <a:srgbClr val="FF0000"/>
                </a:solidFill>
              </a:rPr>
              <a:t>信號頻道</a:t>
            </a:r>
            <a:r>
              <a:rPr lang="en-US" altLang="zh-TW" dirty="0" smtClean="0">
                <a:solidFill>
                  <a:srgbClr val="FF0000"/>
                </a:solidFill>
              </a:rPr>
              <a:t>(Signaling</a:t>
            </a:r>
            <a:r>
              <a:rPr lang="zh-TW" altLang="en-US" dirty="0">
                <a:solidFill>
                  <a:srgbClr val="FF0000"/>
                </a:solidFill>
              </a:rPr>
              <a:t> </a:t>
            </a:r>
            <a:r>
              <a:rPr lang="en-US" altLang="zh-TW" dirty="0" smtClean="0">
                <a:solidFill>
                  <a:srgbClr val="FF0000"/>
                </a:solidFill>
              </a:rPr>
              <a:t>channe</a:t>
            </a:r>
            <a:r>
              <a:rPr lang="en-US" altLang="zh-TW" dirty="0">
                <a:solidFill>
                  <a:srgbClr val="FF0000"/>
                </a:solidFill>
              </a:rPr>
              <a:t>l</a:t>
            </a:r>
            <a:r>
              <a:rPr lang="en-US" altLang="zh-TW" dirty="0" smtClean="0">
                <a:solidFill>
                  <a:srgbClr val="FF0000"/>
                </a:solidFill>
              </a:rPr>
              <a:t>), </a:t>
            </a:r>
            <a:r>
              <a:rPr lang="zh-TW" altLang="en-US" dirty="0" smtClean="0">
                <a:solidFill>
                  <a:srgbClr val="FF0000"/>
                </a:solidFill>
              </a:rPr>
              <a:t>無連線資料頻道</a:t>
            </a:r>
            <a:r>
              <a:rPr lang="en-US" altLang="zh-TW" dirty="0" smtClean="0">
                <a:solidFill>
                  <a:srgbClr val="FF0000"/>
                </a:solidFill>
              </a:rPr>
              <a:t>(Connectionless data channel),</a:t>
            </a:r>
            <a:r>
              <a:rPr lang="zh-TW" altLang="en-US" dirty="0" smtClean="0">
                <a:solidFill>
                  <a:srgbClr val="FF0000"/>
                </a:solidFill>
              </a:rPr>
              <a:t> 連線導向頻道</a:t>
            </a:r>
            <a:r>
              <a:rPr lang="en-US" altLang="zh-TW" dirty="0" smtClean="0">
                <a:solidFill>
                  <a:srgbClr val="FF0000"/>
                </a:solidFill>
              </a:rPr>
              <a:t>(Connection-oriented data channel)</a:t>
            </a:r>
            <a:r>
              <a:rPr lang="zh-TW" altLang="en-US" dirty="0" smtClean="0"/>
              <a:t>。</a:t>
            </a:r>
            <a:endParaRPr lang="en-US" altLang="zh-TW" dirty="0" smtClean="0"/>
          </a:p>
        </p:txBody>
      </p:sp>
    </p:spTree>
    <p:extLst>
      <p:ext uri="{BB962C8B-B14F-4D97-AF65-F5344CB8AC3E}">
        <p14:creationId xmlns:p14="http://schemas.microsoft.com/office/powerpoint/2010/main" val="22583179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408" y="749408"/>
            <a:ext cx="5387550" cy="5254784"/>
          </a:xfrm>
          <a:prstGeom prst="rect">
            <a:avLst/>
          </a:prstGeom>
        </p:spPr>
      </p:pic>
    </p:spTree>
    <p:extLst>
      <p:ext uri="{BB962C8B-B14F-4D97-AF65-F5344CB8AC3E}">
        <p14:creationId xmlns:p14="http://schemas.microsoft.com/office/powerpoint/2010/main" val="4047346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latin typeface="Gill Sans MT" charset="0"/>
                <a:ea typeface="ＭＳ Ｐゴシック" charset="0"/>
              </a:rPr>
              <a:t>Characteristics of selected wireless links</a:t>
            </a:r>
            <a:endParaRPr lang="zh-TW" altLang="en-US" dirty="0"/>
          </a:p>
        </p:txBody>
      </p:sp>
      <p:pic>
        <p:nvPicPr>
          <p:cNvPr id="4" name="內容版面配置區 3"/>
          <p:cNvPicPr>
            <a:picLocks noGrp="1" noChangeAspect="1"/>
          </p:cNvPicPr>
          <p:nvPr>
            <p:ph idx="1"/>
          </p:nvPr>
        </p:nvPicPr>
        <p:blipFill>
          <a:blip r:embed="rId2"/>
          <a:stretch>
            <a:fillRect/>
          </a:stretch>
        </p:blipFill>
        <p:spPr>
          <a:xfrm>
            <a:off x="2314814" y="2557498"/>
            <a:ext cx="4514407" cy="3317875"/>
          </a:xfrm>
          <a:prstGeom prst="rect">
            <a:avLst/>
          </a:prstGeom>
        </p:spPr>
      </p:pic>
    </p:spTree>
    <p:extLst>
      <p:ext uri="{BB962C8B-B14F-4D97-AF65-F5344CB8AC3E}">
        <p14:creationId xmlns:p14="http://schemas.microsoft.com/office/powerpoint/2010/main" val="11899123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服務發現協定</a:t>
            </a:r>
            <a:r>
              <a:rPr lang="en-US" altLang="zh-TW" dirty="0"/>
              <a:t/>
            </a:r>
            <a:br>
              <a:rPr lang="en-US" altLang="zh-TW" dirty="0"/>
            </a:br>
            <a:r>
              <a:rPr lang="en-US" altLang="zh-TW" dirty="0" smtClean="0"/>
              <a:t>(Service Discovery Protocol, SDP)</a:t>
            </a:r>
            <a:endParaRPr lang="zh-TW" altLang="en-US" dirty="0"/>
          </a:p>
        </p:txBody>
      </p:sp>
      <p:sp>
        <p:nvSpPr>
          <p:cNvPr id="3" name="內容版面配置區 2"/>
          <p:cNvSpPr>
            <a:spLocks noGrp="1"/>
          </p:cNvSpPr>
          <p:nvPr>
            <p:ph idx="1"/>
          </p:nvPr>
        </p:nvSpPr>
        <p:spPr/>
        <p:txBody>
          <a:bodyPr/>
          <a:lstStyle/>
          <a:p>
            <a:r>
              <a:rPr lang="zh-TW" altLang="en-US" dirty="0" smtClean="0"/>
              <a:t>這個協定是幫助藍芽裝置上的應用程式找到附近區域有哪些可用的服務。</a:t>
            </a:r>
            <a:endParaRPr lang="en-US" altLang="zh-TW" dirty="0" smtClean="0"/>
          </a:p>
          <a:p>
            <a:r>
              <a:rPr lang="zh-TW" altLang="en-US" dirty="0" smtClean="0"/>
              <a:t>由於</a:t>
            </a:r>
            <a:r>
              <a:rPr lang="zh-TW" altLang="en-US" dirty="0" smtClean="0">
                <a:solidFill>
                  <a:srgbClr val="FF0000"/>
                </a:solidFill>
              </a:rPr>
              <a:t>行動裝置的移動性</a:t>
            </a:r>
            <a:r>
              <a:rPr lang="zh-TW" altLang="en-US" dirty="0" smtClean="0"/>
              <a:t>，行動裝置附近可用的服務會</a:t>
            </a:r>
            <a:r>
              <a:rPr lang="zh-TW" altLang="en-US" dirty="0" smtClean="0">
                <a:solidFill>
                  <a:srgbClr val="FF0000"/>
                </a:solidFill>
              </a:rPr>
              <a:t>產生變動</a:t>
            </a:r>
            <a:r>
              <a:rPr lang="zh-TW" altLang="en-US" dirty="0" smtClean="0"/>
              <a:t>，可能因為裝置的移動而失去或增加服務。</a:t>
            </a:r>
            <a:endParaRPr lang="en-US" altLang="zh-TW" dirty="0" smtClean="0"/>
          </a:p>
          <a:p>
            <a:r>
              <a:rPr lang="en-US" altLang="zh-TW" dirty="0" smtClean="0"/>
              <a:t>SDP</a:t>
            </a:r>
            <a:r>
              <a:rPr lang="zh-TW" altLang="en-US" dirty="0" smtClean="0"/>
              <a:t>能偵測出哪些服務不能使用，或是增加了哪些服務。</a:t>
            </a:r>
            <a:endParaRPr lang="zh-TW" altLang="en-US" dirty="0"/>
          </a:p>
        </p:txBody>
      </p:sp>
    </p:spTree>
    <p:extLst>
      <p:ext uri="{BB962C8B-B14F-4D97-AF65-F5344CB8AC3E}">
        <p14:creationId xmlns:p14="http://schemas.microsoft.com/office/powerpoint/2010/main" val="7874433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431" y="707795"/>
            <a:ext cx="4236682" cy="5376307"/>
          </a:xfrm>
          <a:prstGeom prst="rect">
            <a:avLst/>
          </a:prstGeom>
        </p:spPr>
      </p:pic>
    </p:spTree>
    <p:extLst>
      <p:ext uri="{BB962C8B-B14F-4D97-AF65-F5344CB8AC3E}">
        <p14:creationId xmlns:p14="http://schemas.microsoft.com/office/powerpoint/2010/main" val="22404883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TCS-binary(Telephony Control Specification)</a:t>
            </a:r>
            <a:r>
              <a:rPr lang="zh-TW" altLang="en-US" dirty="0" smtClean="0"/>
              <a:t>協定</a:t>
            </a:r>
            <a:endParaRPr lang="zh-TW" altLang="en-US" dirty="0"/>
          </a:p>
        </p:txBody>
      </p:sp>
      <p:sp>
        <p:nvSpPr>
          <p:cNvPr id="3" name="內容版面配置區 2"/>
          <p:cNvSpPr>
            <a:spLocks noGrp="1"/>
          </p:cNvSpPr>
          <p:nvPr>
            <p:ph idx="1"/>
          </p:nvPr>
        </p:nvSpPr>
        <p:spPr/>
        <p:txBody>
          <a:bodyPr/>
          <a:lstStyle/>
          <a:p>
            <a:r>
              <a:rPr lang="en-US" altLang="zh-TW" dirty="0" smtClean="0"/>
              <a:t>TCS-binary</a:t>
            </a:r>
            <a:r>
              <a:rPr lang="zh-TW" altLang="en-US" dirty="0" smtClean="0"/>
              <a:t>協定定義了一個無線裝置如何轉換成無線電話。</a:t>
            </a:r>
            <a:endParaRPr lang="en-US" altLang="zh-TW" dirty="0" smtClean="0"/>
          </a:p>
          <a:p>
            <a:r>
              <a:rPr lang="zh-TW" altLang="en-US" dirty="0" smtClean="0"/>
              <a:t>對於藍芽來說就是一個有藍芽功能的手機如何在接近藍芽電話基地台時轉換成藍芽無線電話。</a:t>
            </a:r>
            <a:endParaRPr lang="en-US" altLang="zh-TW" dirty="0" smtClean="0"/>
          </a:p>
          <a:p>
            <a:r>
              <a:rPr lang="zh-TW" altLang="en-US" dirty="0" smtClean="0"/>
              <a:t>這裡的無線電話是用數位的封包來通訊的。</a:t>
            </a:r>
            <a:endParaRPr lang="zh-TW" altLang="en-US" dirty="0"/>
          </a:p>
        </p:txBody>
      </p:sp>
    </p:spTree>
    <p:extLst>
      <p:ext uri="{BB962C8B-B14F-4D97-AF65-F5344CB8AC3E}">
        <p14:creationId xmlns:p14="http://schemas.microsoft.com/office/powerpoint/2010/main" val="13974776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參考資料</a:t>
            </a:r>
            <a:endParaRPr lang="zh-TW" altLang="en-US" dirty="0"/>
          </a:p>
        </p:txBody>
      </p:sp>
      <p:sp>
        <p:nvSpPr>
          <p:cNvPr id="3" name="內容版面配置區 2"/>
          <p:cNvSpPr>
            <a:spLocks noGrp="1"/>
          </p:cNvSpPr>
          <p:nvPr>
            <p:ph idx="1"/>
          </p:nvPr>
        </p:nvSpPr>
        <p:spPr/>
        <p:txBody>
          <a:bodyPr/>
          <a:lstStyle/>
          <a:p>
            <a:r>
              <a:rPr lang="en-US" altLang="zh-TW" dirty="0" smtClean="0">
                <a:hlinkClick r:id="rId2"/>
              </a:rPr>
              <a:t>《</a:t>
            </a:r>
            <a:r>
              <a:rPr lang="zh-TW" altLang="en-US" dirty="0" smtClean="0">
                <a:hlinkClick r:id="rId2"/>
              </a:rPr>
              <a:t>無線</a:t>
            </a:r>
            <a:r>
              <a:rPr lang="zh-TW" altLang="en-US" dirty="0">
                <a:hlinkClick r:id="rId2"/>
              </a:rPr>
              <a:t>網路 </a:t>
            </a:r>
            <a:r>
              <a:rPr lang="en-US" altLang="zh-TW" dirty="0">
                <a:hlinkClick r:id="rId2"/>
              </a:rPr>
              <a:t>: </a:t>
            </a:r>
            <a:r>
              <a:rPr lang="zh-TW" altLang="en-US" dirty="0">
                <a:hlinkClick r:id="rId2"/>
              </a:rPr>
              <a:t>通訊協定、感測網路、射頻技術與應用</a:t>
            </a:r>
            <a:r>
              <a:rPr lang="zh-TW" altLang="en-US" dirty="0" smtClean="0">
                <a:hlinkClick r:id="rId2"/>
              </a:rPr>
              <a:t>服務</a:t>
            </a:r>
            <a:r>
              <a:rPr lang="en-US" altLang="zh-TW" dirty="0" smtClean="0">
                <a:hlinkClick r:id="rId2"/>
              </a:rPr>
              <a:t>》</a:t>
            </a:r>
            <a:r>
              <a:rPr lang="zh-TW" altLang="en-US" dirty="0" smtClean="0">
                <a:hlinkClick r:id="rId2"/>
              </a:rPr>
              <a:t>  碁</a:t>
            </a:r>
            <a:r>
              <a:rPr lang="zh-TW" altLang="en-US" dirty="0">
                <a:hlinkClick r:id="rId2"/>
              </a:rPr>
              <a:t>峯</a:t>
            </a:r>
            <a:r>
              <a:rPr lang="zh-TW" altLang="en-US" dirty="0" smtClean="0">
                <a:hlinkClick r:id="rId2"/>
              </a:rPr>
              <a:t>資訊</a:t>
            </a:r>
            <a:r>
              <a:rPr lang="zh-TW" altLang="en-US" dirty="0">
                <a:hlinkClick r:id="rId2"/>
              </a:rPr>
              <a:t> </a:t>
            </a:r>
            <a:r>
              <a:rPr lang="en-US" altLang="zh-TW" dirty="0" smtClean="0">
                <a:hlinkClick r:id="rId2"/>
              </a:rPr>
              <a:t>2011</a:t>
            </a:r>
          </a:p>
          <a:p>
            <a:r>
              <a:rPr lang="en-US" altLang="zh-TW" dirty="0" smtClean="0">
                <a:hlinkClick r:id="rId2"/>
              </a:rPr>
              <a:t>http</a:t>
            </a:r>
            <a:r>
              <a:rPr lang="en-US" altLang="zh-TW" dirty="0">
                <a:hlinkClick r:id="rId2"/>
              </a:rPr>
              <a:t>://</a:t>
            </a:r>
            <a:r>
              <a:rPr lang="en-US" altLang="zh-TW" dirty="0" smtClean="0">
                <a:hlinkClick r:id="rId2"/>
              </a:rPr>
              <a:t>zh.wikipedia.org/wiki/ISM%E9%A2%91%E6%AE%B5</a:t>
            </a:r>
            <a:endParaRPr lang="en-US" altLang="zh-TW" dirty="0" smtClean="0"/>
          </a:p>
          <a:p>
            <a:r>
              <a:rPr lang="en-US" altLang="zh-TW" dirty="0">
                <a:hlinkClick r:id="rId3"/>
              </a:rPr>
              <a:t>http://en.wikipedia.org/wiki/Gaussian_frequency-shift_keying</a:t>
            </a:r>
            <a:endParaRPr lang="zh-TW" altLang="en-US" dirty="0"/>
          </a:p>
        </p:txBody>
      </p:sp>
    </p:spTree>
    <p:extLst>
      <p:ext uri="{BB962C8B-B14F-4D97-AF65-F5344CB8AC3E}">
        <p14:creationId xmlns:p14="http://schemas.microsoft.com/office/powerpoint/2010/main" val="24302925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sz="6600" dirty="0" smtClean="0">
                <a:effectLst>
                  <a:outerShdw blurRad="38100" dist="38100" dir="2700000" algn="tl">
                    <a:srgbClr val="000000">
                      <a:alpha val="43137"/>
                    </a:srgbClr>
                  </a:outerShdw>
                </a:effectLst>
              </a:rPr>
              <a:t>ZigBee</a:t>
            </a:r>
            <a:endParaRPr lang="zh-TW" altLang="en-US" sz="6600" dirty="0">
              <a:effectLst>
                <a:outerShdw blurRad="38100" dist="38100" dir="2700000" algn="tl">
                  <a:srgbClr val="000000">
                    <a:alpha val="43137"/>
                  </a:srgbClr>
                </a:outerShdw>
              </a:effectLst>
            </a:endParaRPr>
          </a:p>
        </p:txBody>
      </p:sp>
      <p:sp>
        <p:nvSpPr>
          <p:cNvPr id="3" name="副標題 2"/>
          <p:cNvSpPr>
            <a:spLocks noGrp="1"/>
          </p:cNvSpPr>
          <p:nvPr>
            <p:ph type="subTitle" idx="1"/>
          </p:nvPr>
        </p:nvSpPr>
        <p:spPr/>
        <p:txBody>
          <a:bodyPr/>
          <a:lstStyle/>
          <a:p>
            <a:r>
              <a:rPr lang="zh-TW" altLang="en-US" dirty="0"/>
              <a:t>藍淳鈺</a:t>
            </a:r>
          </a:p>
        </p:txBody>
      </p:sp>
    </p:spTree>
    <p:extLst>
      <p:ext uri="{BB962C8B-B14F-4D97-AF65-F5344CB8AC3E}">
        <p14:creationId xmlns:p14="http://schemas.microsoft.com/office/powerpoint/2010/main" val="18075857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6000" dirty="0" smtClean="0">
                <a:solidFill>
                  <a:prstClr val="black">
                    <a:lumMod val="85000"/>
                    <a:lumOff val="15000"/>
                  </a:prstClr>
                </a:solidFill>
              </a:rPr>
              <a:t>Index</a:t>
            </a:r>
            <a:endParaRPr lang="zh-TW" altLang="en-US" dirty="0"/>
          </a:p>
        </p:txBody>
      </p:sp>
      <p:sp>
        <p:nvSpPr>
          <p:cNvPr id="3" name="內容版面配置區 2"/>
          <p:cNvSpPr>
            <a:spLocks noGrp="1"/>
          </p:cNvSpPr>
          <p:nvPr>
            <p:ph idx="1"/>
          </p:nvPr>
        </p:nvSpPr>
        <p:spPr>
          <a:xfrm>
            <a:off x="971600" y="2420888"/>
            <a:ext cx="7200897" cy="3752388"/>
          </a:xfrm>
        </p:spPr>
        <p:txBody>
          <a:bodyPr>
            <a:normAutofit lnSpcReduction="10000"/>
          </a:bodyPr>
          <a:lstStyle/>
          <a:p>
            <a:pPr marL="0" indent="0" algn="ctr">
              <a:buNone/>
            </a:pPr>
            <a:r>
              <a:rPr lang="en-US" altLang="zh-TW" sz="3200" dirty="0" smtClean="0"/>
              <a:t>Introduce</a:t>
            </a:r>
          </a:p>
          <a:p>
            <a:pPr marL="0" indent="0" algn="ctr">
              <a:buNone/>
            </a:pPr>
            <a:r>
              <a:rPr lang="en-US" altLang="zh-TW" sz="3200" dirty="0" smtClean="0"/>
              <a:t>IEEE 802.15.4 PHY Layer</a:t>
            </a:r>
          </a:p>
          <a:p>
            <a:pPr marL="0" indent="0" algn="ctr">
              <a:buNone/>
            </a:pPr>
            <a:r>
              <a:rPr lang="en-US" altLang="zh-TW" sz="3200" dirty="0"/>
              <a:t>IEEE 802.15.4 </a:t>
            </a:r>
            <a:r>
              <a:rPr lang="en-US" altLang="zh-TW" sz="3200" dirty="0" smtClean="0"/>
              <a:t>Data Link Layer</a:t>
            </a:r>
          </a:p>
          <a:p>
            <a:pPr marL="0" indent="0" algn="ctr">
              <a:buNone/>
            </a:pPr>
            <a:r>
              <a:rPr lang="en-US" altLang="zh-TW" sz="3200" dirty="0" smtClean="0"/>
              <a:t>ZigBee Network Layer</a:t>
            </a:r>
          </a:p>
          <a:p>
            <a:pPr marL="0" indent="0" algn="ctr">
              <a:buNone/>
            </a:pPr>
            <a:r>
              <a:rPr lang="en-US" altLang="zh-TW" sz="3200" dirty="0" smtClean="0"/>
              <a:t>ZigBee Research</a:t>
            </a:r>
          </a:p>
          <a:p>
            <a:pPr marL="0" indent="0" algn="ctr">
              <a:buNone/>
            </a:pPr>
            <a:r>
              <a:rPr lang="en-US" altLang="zh-TW" sz="3200" dirty="0" smtClean="0"/>
              <a:t>ZigBee </a:t>
            </a:r>
            <a:r>
              <a:rPr lang="en-US" altLang="zh-TW" sz="3200" dirty="0" err="1" smtClean="0"/>
              <a:t>Muticast</a:t>
            </a:r>
            <a:r>
              <a:rPr lang="en-US" altLang="zh-TW" sz="3200" dirty="0" smtClean="0"/>
              <a:t> </a:t>
            </a:r>
            <a:r>
              <a:rPr lang="en-US" altLang="zh-TW" sz="3200" dirty="0" err="1" smtClean="0"/>
              <a:t>Protocal</a:t>
            </a:r>
            <a:endParaRPr lang="zh-TW" altLang="en-US" sz="3200" dirty="0"/>
          </a:p>
          <a:p>
            <a:pPr marL="0" indent="0" algn="ctr">
              <a:buNone/>
            </a:pPr>
            <a:endParaRPr lang="zh-TW" altLang="en-US" sz="3200" dirty="0"/>
          </a:p>
        </p:txBody>
      </p:sp>
    </p:spTree>
    <p:extLst>
      <p:ext uri="{BB962C8B-B14F-4D97-AF65-F5344CB8AC3E}">
        <p14:creationId xmlns:p14="http://schemas.microsoft.com/office/powerpoint/2010/main" val="2049372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sz="6000" dirty="0"/>
              <a:t>Introduce</a:t>
            </a:r>
            <a:endParaRPr lang="zh-TW" altLang="en-US"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70089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457200" lvl="1" algn="ctr" defTabSz="457200" rtl="0">
              <a:spcBef>
                <a:spcPct val="20000"/>
              </a:spcBef>
              <a:spcAft>
                <a:spcPts val="600"/>
              </a:spcAft>
            </a:pPr>
            <a:r>
              <a:rPr lang="zh-TW" altLang="en-US" sz="4400" kern="1200" dirty="0" smtClean="0">
                <a:solidFill>
                  <a:prstClr val="black">
                    <a:lumMod val="85000"/>
                    <a:lumOff val="15000"/>
                  </a:prstClr>
                </a:solidFill>
                <a:latin typeface="Garamond" panose="02020404030301010803"/>
                <a:ea typeface="新細明體"/>
                <a:cs typeface="+mn-cs"/>
              </a:rPr>
              <a:t>起源</a:t>
            </a:r>
            <a:endParaRPr lang="en-US" altLang="zh-TW" sz="4400" kern="1200" dirty="0">
              <a:solidFill>
                <a:prstClr val="black">
                  <a:lumMod val="85000"/>
                  <a:lumOff val="15000"/>
                </a:prstClr>
              </a:solidFill>
              <a:latin typeface="Garamond" panose="02020404030301010803"/>
              <a:ea typeface="新細明體"/>
              <a:cs typeface="+mn-cs"/>
            </a:endParaRPr>
          </a:p>
        </p:txBody>
      </p:sp>
      <p:sp>
        <p:nvSpPr>
          <p:cNvPr id="3" name="內容版面配置區 2"/>
          <p:cNvSpPr>
            <a:spLocks noGrp="1"/>
          </p:cNvSpPr>
          <p:nvPr>
            <p:ph idx="1"/>
          </p:nvPr>
        </p:nvSpPr>
        <p:spPr>
          <a:xfrm>
            <a:off x="971600" y="2420888"/>
            <a:ext cx="7200897" cy="3318936"/>
          </a:xfrm>
        </p:spPr>
        <p:txBody>
          <a:bodyPr>
            <a:noAutofit/>
          </a:bodyPr>
          <a:lstStyle/>
          <a:p>
            <a:pPr marL="457200" lvl="1" indent="0">
              <a:buNone/>
            </a:pPr>
            <a:r>
              <a:rPr lang="en-US" altLang="zh-TW" sz="2800" dirty="0" smtClean="0"/>
              <a:t>IEEE 802.15 </a:t>
            </a:r>
            <a:r>
              <a:rPr lang="zh-TW" altLang="en-US" sz="2800" dirty="0" smtClean="0"/>
              <a:t>工作群組</a:t>
            </a:r>
            <a:r>
              <a:rPr lang="en-US" altLang="zh-TW" sz="2800" dirty="0" smtClean="0"/>
              <a:t>(working group)</a:t>
            </a:r>
            <a:r>
              <a:rPr lang="zh-TW" altLang="en-US" sz="2800" dirty="0" smtClean="0"/>
              <a:t>的</a:t>
            </a:r>
            <a:endParaRPr lang="en-US" altLang="zh-TW" sz="2800" dirty="0" smtClean="0"/>
          </a:p>
          <a:p>
            <a:pPr marL="457200" lvl="1" indent="0">
              <a:buNone/>
            </a:pPr>
            <a:r>
              <a:rPr lang="zh-TW" altLang="en-US" sz="2800" dirty="0" smtClean="0"/>
              <a:t>第四任務群組</a:t>
            </a:r>
            <a:r>
              <a:rPr lang="en-US" altLang="zh-TW" sz="2800" dirty="0" smtClean="0"/>
              <a:t>(</a:t>
            </a:r>
            <a:r>
              <a:rPr lang="en-US" altLang="zh-TW" sz="2800" b="1" dirty="0" smtClean="0"/>
              <a:t>Task group 4</a:t>
            </a:r>
            <a:r>
              <a:rPr lang="en-US" altLang="zh-TW" sz="2800" dirty="0" smtClean="0"/>
              <a:t>, </a:t>
            </a:r>
            <a:r>
              <a:rPr lang="en-US" altLang="zh-TW" sz="2800" b="1" dirty="0" smtClean="0">
                <a:solidFill>
                  <a:srgbClr val="FF0000"/>
                </a:solidFill>
              </a:rPr>
              <a:t>IEEE 802.15.4</a:t>
            </a:r>
            <a:r>
              <a:rPr lang="en-US" altLang="zh-TW" sz="2800" dirty="0" smtClean="0"/>
              <a:t>)</a:t>
            </a:r>
            <a:r>
              <a:rPr lang="zh-TW" altLang="en-US" sz="2800" dirty="0" smtClean="0"/>
              <a:t>訂定的</a:t>
            </a:r>
            <a:endParaRPr lang="en-US" altLang="zh-TW" sz="2800" dirty="0" smtClean="0"/>
          </a:p>
          <a:p>
            <a:pPr marL="457200" lvl="1" indent="0">
              <a:buNone/>
            </a:pPr>
            <a:r>
              <a:rPr lang="zh-TW" altLang="en-US" sz="2800" dirty="0" smtClean="0"/>
              <a:t>「低資料速率－無線個人區域網路</a:t>
            </a:r>
            <a:endParaRPr lang="en-US" altLang="zh-TW" sz="2800" dirty="0" smtClean="0"/>
          </a:p>
          <a:p>
            <a:pPr marL="457200" lvl="1" indent="0">
              <a:buNone/>
            </a:pPr>
            <a:r>
              <a:rPr lang="en-US" altLang="zh-TW" sz="2800" dirty="0" smtClean="0"/>
              <a:t>(</a:t>
            </a:r>
            <a:r>
              <a:rPr lang="en-US" altLang="zh-TW" sz="2800" b="1" dirty="0" smtClean="0"/>
              <a:t>Low Rate-Wireless Personal Area Network</a:t>
            </a:r>
            <a:r>
              <a:rPr lang="en-US" altLang="zh-TW" sz="2800" dirty="0" smtClean="0"/>
              <a:t>, </a:t>
            </a:r>
          </a:p>
          <a:p>
            <a:pPr marL="457200" lvl="1" indent="0">
              <a:buNone/>
            </a:pPr>
            <a:r>
              <a:rPr lang="en-US" altLang="zh-TW" sz="2800" b="1" dirty="0" smtClean="0">
                <a:solidFill>
                  <a:srgbClr val="FF0000"/>
                </a:solidFill>
              </a:rPr>
              <a:t>LR-WPAN</a:t>
            </a:r>
            <a:r>
              <a:rPr lang="en-US" altLang="zh-TW" sz="2800" dirty="0" smtClean="0"/>
              <a:t>)</a:t>
            </a:r>
            <a:r>
              <a:rPr lang="zh-TW" altLang="en-US" sz="2800" dirty="0" smtClean="0"/>
              <a:t>」</a:t>
            </a:r>
            <a:endParaRPr lang="zh-TW" altLang="en-US" sz="2800" dirty="0"/>
          </a:p>
        </p:txBody>
      </p:sp>
    </p:spTree>
    <p:extLst>
      <p:ext uri="{BB962C8B-B14F-4D97-AF65-F5344CB8AC3E}">
        <p14:creationId xmlns:p14="http://schemas.microsoft.com/office/powerpoint/2010/main" val="25420064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1564" y="1195773"/>
            <a:ext cx="7678868" cy="4538462"/>
          </a:xfrm>
        </p:spPr>
      </p:pic>
    </p:spTree>
    <p:extLst>
      <p:ext uri="{BB962C8B-B14F-4D97-AF65-F5344CB8AC3E}">
        <p14:creationId xmlns:p14="http://schemas.microsoft.com/office/powerpoint/2010/main" val="21990952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solidFill>
                  <a:prstClr val="black">
                    <a:lumMod val="85000"/>
                    <a:lumOff val="15000"/>
                  </a:prstClr>
                </a:solidFill>
                <a:latin typeface="標楷體" panose="03000509000000000000" pitchFamily="65" charset="-120"/>
                <a:ea typeface="標楷體" panose="03000509000000000000" pitchFamily="65" charset="-120"/>
              </a:rPr>
              <a:t>關係</a:t>
            </a:r>
            <a:endParaRPr lang="zh-TW" altLang="en-US" sz="40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r>
              <a:rPr lang="zh-TW" altLang="en-US" sz="2800" dirty="0"/>
              <a:t>該工作群組</a:t>
            </a:r>
            <a:r>
              <a:rPr lang="zh-TW" altLang="en-US" sz="2800" dirty="0" smtClean="0"/>
              <a:t>於</a:t>
            </a:r>
            <a:r>
              <a:rPr lang="en-US" altLang="zh-TW" sz="2800" dirty="0" smtClean="0"/>
              <a:t>2000</a:t>
            </a:r>
            <a:r>
              <a:rPr lang="zh-TW" altLang="en-US" sz="2800" dirty="0" smtClean="0"/>
              <a:t>年</a:t>
            </a:r>
            <a:r>
              <a:rPr lang="en-US" altLang="zh-TW" sz="2800" dirty="0" smtClean="0"/>
              <a:t>12</a:t>
            </a:r>
            <a:r>
              <a:rPr lang="zh-TW" altLang="en-US" sz="2800" dirty="0" smtClean="0"/>
              <a:t>月被批准成立，</a:t>
            </a:r>
            <a:r>
              <a:rPr lang="en-US" altLang="zh-TW" sz="2800" dirty="0" smtClean="0"/>
              <a:t>2003</a:t>
            </a:r>
            <a:r>
              <a:rPr lang="zh-TW" altLang="en-US" sz="2800" dirty="0" smtClean="0"/>
              <a:t>年</a:t>
            </a:r>
            <a:r>
              <a:rPr lang="en-US" altLang="zh-TW" sz="2800" dirty="0" smtClean="0"/>
              <a:t>10</a:t>
            </a:r>
            <a:r>
              <a:rPr lang="zh-TW" altLang="en-US" sz="2800" dirty="0" smtClean="0"/>
              <a:t>月正式被</a:t>
            </a:r>
            <a:r>
              <a:rPr lang="en-US" altLang="zh-TW" sz="2800" dirty="0" smtClean="0"/>
              <a:t>IEEE</a:t>
            </a:r>
            <a:r>
              <a:rPr lang="zh-TW" altLang="en-US" sz="2800" b="1" dirty="0" smtClean="0"/>
              <a:t>批准成為整個</a:t>
            </a:r>
            <a:r>
              <a:rPr lang="en-US" altLang="zh-TW" sz="2800" b="1" dirty="0" smtClean="0"/>
              <a:t>IEEE</a:t>
            </a:r>
            <a:r>
              <a:rPr lang="zh-TW" altLang="en-US" sz="2800" b="1" dirty="0" smtClean="0"/>
              <a:t> </a:t>
            </a:r>
            <a:r>
              <a:rPr lang="en-US" altLang="zh-TW" sz="2800" b="1" dirty="0" smtClean="0"/>
              <a:t>802.15.4</a:t>
            </a:r>
            <a:r>
              <a:rPr lang="zh-TW" altLang="en-US" sz="2800" b="1" dirty="0" smtClean="0"/>
              <a:t>標準</a:t>
            </a:r>
            <a:r>
              <a:rPr lang="zh-TW" altLang="en-US" sz="2800" dirty="0" smtClean="0"/>
              <a:t>。</a:t>
            </a:r>
            <a:endParaRPr lang="en-US" altLang="zh-TW" sz="2800" dirty="0" smtClean="0"/>
          </a:p>
          <a:p>
            <a:r>
              <a:rPr lang="en-US" altLang="zh-TW" sz="2800" dirty="0" err="1" smtClean="0"/>
              <a:t>ZeeBee</a:t>
            </a:r>
            <a:r>
              <a:rPr lang="zh-TW" altLang="en-US" sz="2800" dirty="0"/>
              <a:t>和</a:t>
            </a:r>
            <a:r>
              <a:rPr lang="en-US" altLang="zh-TW" sz="2800" dirty="0"/>
              <a:t>IEEE 802.15.42 </a:t>
            </a:r>
            <a:r>
              <a:rPr lang="zh-TW" altLang="en-US" sz="2800" dirty="0"/>
              <a:t>其協定關係堆疊如下</a:t>
            </a:r>
            <a:r>
              <a:rPr lang="zh-TW" altLang="en-US" sz="2800" dirty="0" smtClean="0"/>
              <a:t>圖</a:t>
            </a:r>
            <a:r>
              <a:rPr lang="zh-TW" altLang="en-US" sz="2800" dirty="0"/>
              <a:t>所示</a:t>
            </a:r>
            <a:r>
              <a:rPr lang="zh-TW" altLang="en-US" sz="2800" dirty="0" smtClean="0"/>
              <a:t>。</a:t>
            </a:r>
            <a:endParaRPr lang="en-US" altLang="zh-TW" sz="2800" dirty="0" smtClean="0"/>
          </a:p>
          <a:p>
            <a:endParaRPr lang="en-US" altLang="zh-TW" sz="2800" dirty="0" smtClean="0"/>
          </a:p>
        </p:txBody>
      </p:sp>
    </p:spTree>
    <p:extLst>
      <p:ext uri="{BB962C8B-B14F-4D97-AF65-F5344CB8AC3E}">
        <p14:creationId xmlns:p14="http://schemas.microsoft.com/office/powerpoint/2010/main" val="2975705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IEEE</a:t>
            </a:r>
            <a:r>
              <a:rPr lang="zh-TW" altLang="en-US" dirty="0" smtClean="0"/>
              <a:t> </a:t>
            </a:r>
            <a:r>
              <a:rPr lang="en-US" altLang="zh-TW" dirty="0" smtClean="0"/>
              <a:t>802.11</a:t>
            </a:r>
            <a:r>
              <a:rPr lang="zh-TW" altLang="en-US" dirty="0" smtClean="0"/>
              <a:t>網路架構</a:t>
            </a:r>
            <a:endParaRPr lang="zh-TW" altLang="en-US" dirty="0"/>
          </a:p>
        </p:txBody>
      </p:sp>
      <p:sp>
        <p:nvSpPr>
          <p:cNvPr id="3" name="內容版面配置區 2"/>
          <p:cNvSpPr>
            <a:spLocks noGrp="1"/>
          </p:cNvSpPr>
          <p:nvPr>
            <p:ph idx="1"/>
          </p:nvPr>
        </p:nvSpPr>
        <p:spPr>
          <a:xfrm>
            <a:off x="971552" y="2474554"/>
            <a:ext cx="7200897" cy="3318936"/>
          </a:xfrm>
        </p:spPr>
        <p:txBody>
          <a:bodyPr>
            <a:normAutofit lnSpcReduction="10000"/>
          </a:bodyPr>
          <a:lstStyle/>
          <a:p>
            <a:pPr marL="0" indent="0">
              <a:buNone/>
            </a:pPr>
            <a:r>
              <a:rPr lang="zh-TW" altLang="en-US" dirty="0" smtClean="0"/>
              <a:t>中控型基本服務組合 </a:t>
            </a:r>
            <a:r>
              <a:rPr lang="en-US" altLang="zh-TW" dirty="0" smtClean="0"/>
              <a:t>Infrastructure BSS(Basic </a:t>
            </a:r>
            <a:r>
              <a:rPr lang="en-US" altLang="zh-TW" dirty="0" err="1" smtClean="0"/>
              <a:t>Srevice</a:t>
            </a:r>
            <a:r>
              <a:rPr lang="en-US" altLang="zh-TW" dirty="0" smtClean="0"/>
              <a:t> Set) </a:t>
            </a:r>
            <a:r>
              <a:rPr lang="en-US" altLang="zh-TW" dirty="0"/>
              <a:t>(never called IBSS</a:t>
            </a:r>
            <a:r>
              <a:rPr lang="en-US" altLang="zh-TW" dirty="0" smtClean="0"/>
              <a:t>)</a:t>
            </a:r>
          </a:p>
          <a:p>
            <a:pPr marL="0" indent="0">
              <a:buNone/>
            </a:pPr>
            <a:r>
              <a:rPr lang="en-US" altLang="zh-TW" sz="2000" dirty="0" smtClean="0">
                <a:solidFill>
                  <a:schemeClr val="tx1"/>
                </a:solidFill>
              </a:rPr>
              <a:t>AP</a:t>
            </a:r>
            <a:r>
              <a:rPr lang="zh-TW" altLang="en-US" sz="2000" dirty="0" smtClean="0">
                <a:solidFill>
                  <a:schemeClr val="tx1"/>
                </a:solidFill>
              </a:rPr>
              <a:t>扮演最重要的角色</a:t>
            </a:r>
            <a:r>
              <a:rPr lang="zh-TW" altLang="en-US" sz="2000" dirty="0" smtClean="0">
                <a:solidFill>
                  <a:schemeClr val="tx1"/>
                </a:solidFill>
                <a:latin typeface="新細明體" panose="02020500000000000000" pitchFamily="18" charset="-120"/>
              </a:rPr>
              <a:t>，網路內的工作站皆需要連結上</a:t>
            </a:r>
            <a:r>
              <a:rPr lang="en-US" altLang="zh-TW" sz="2000" dirty="0" smtClean="0">
                <a:solidFill>
                  <a:schemeClr val="tx1"/>
                </a:solidFill>
                <a:latin typeface="新細明體" panose="02020500000000000000" pitchFamily="18" charset="-120"/>
              </a:rPr>
              <a:t>AP</a:t>
            </a:r>
            <a:r>
              <a:rPr lang="zh-TW" altLang="en-US" sz="2000" dirty="0" smtClean="0">
                <a:solidFill>
                  <a:schemeClr val="tx1"/>
                </a:solidFill>
                <a:latin typeface="新細明體" panose="02020500000000000000" pitchFamily="18" charset="-120"/>
              </a:rPr>
              <a:t>才能傳輸資料，且</a:t>
            </a:r>
            <a:r>
              <a:rPr lang="en-US" altLang="zh-TW" sz="2000" dirty="0" smtClean="0">
                <a:solidFill>
                  <a:schemeClr val="tx1"/>
                </a:solidFill>
                <a:latin typeface="新細明體" panose="02020500000000000000" pitchFamily="18" charset="-120"/>
              </a:rPr>
              <a:t>IEEE</a:t>
            </a:r>
            <a:r>
              <a:rPr lang="zh-TW" altLang="en-US" sz="2000" dirty="0" smtClean="0">
                <a:solidFill>
                  <a:schemeClr val="tx1"/>
                </a:solidFill>
                <a:latin typeface="新細明體" panose="02020500000000000000" pitchFamily="18" charset="-120"/>
              </a:rPr>
              <a:t> </a:t>
            </a:r>
            <a:r>
              <a:rPr lang="en-US" altLang="zh-TW" sz="2000" dirty="0" smtClean="0">
                <a:solidFill>
                  <a:schemeClr val="tx1"/>
                </a:solidFill>
                <a:latin typeface="新細明體" panose="02020500000000000000" pitchFamily="18" charset="-120"/>
              </a:rPr>
              <a:t>802.11</a:t>
            </a:r>
            <a:r>
              <a:rPr lang="zh-TW" altLang="en-US" sz="2000" dirty="0" smtClean="0">
                <a:solidFill>
                  <a:schemeClr val="tx1"/>
                </a:solidFill>
                <a:latin typeface="新細明體" panose="02020500000000000000" pitchFamily="18" charset="-120"/>
              </a:rPr>
              <a:t>規定，除非一個工作站具有多張無線網路卡，否則在同一時間內，</a:t>
            </a:r>
            <a:r>
              <a:rPr lang="zh-TW" altLang="en-US" sz="2000" dirty="0" smtClean="0">
                <a:solidFill>
                  <a:srgbClr val="FF0000"/>
                </a:solidFill>
                <a:latin typeface="新細明體" panose="02020500000000000000" pitchFamily="18" charset="-120"/>
              </a:rPr>
              <a:t>工作站只能連結一個</a:t>
            </a:r>
            <a:r>
              <a:rPr lang="en-US" altLang="zh-TW" sz="2000" dirty="0" smtClean="0">
                <a:solidFill>
                  <a:srgbClr val="FF0000"/>
                </a:solidFill>
                <a:latin typeface="新細明體" panose="02020500000000000000" pitchFamily="18" charset="-120"/>
              </a:rPr>
              <a:t>AP</a:t>
            </a:r>
            <a:r>
              <a:rPr lang="zh-TW" altLang="en-US" sz="2000" dirty="0" smtClean="0">
                <a:solidFill>
                  <a:schemeClr val="accent4"/>
                </a:solidFill>
                <a:latin typeface="新細明體" panose="02020500000000000000" pitchFamily="18" charset="-120"/>
              </a:rPr>
              <a:t>。</a:t>
            </a:r>
            <a:endParaRPr lang="en-US" altLang="zh-TW" sz="2000" dirty="0" smtClean="0">
              <a:solidFill>
                <a:schemeClr val="accent4"/>
              </a:solidFill>
            </a:endParaRPr>
          </a:p>
          <a:p>
            <a:pPr marL="0" indent="0">
              <a:buNone/>
            </a:pPr>
            <a:r>
              <a:rPr lang="zh-TW" altLang="en-US" dirty="0" smtClean="0"/>
              <a:t>獨立型基本服務組合 </a:t>
            </a:r>
            <a:r>
              <a:rPr lang="en-US" altLang="zh-TW" dirty="0" smtClean="0"/>
              <a:t>Independent </a:t>
            </a:r>
            <a:r>
              <a:rPr lang="en-US" altLang="zh-TW" dirty="0"/>
              <a:t>BSS = </a:t>
            </a:r>
            <a:r>
              <a:rPr lang="en-US" altLang="zh-TW" dirty="0" smtClean="0"/>
              <a:t>IBSS</a:t>
            </a:r>
          </a:p>
          <a:p>
            <a:pPr marL="0" indent="0">
              <a:buNone/>
            </a:pPr>
            <a:r>
              <a:rPr lang="zh-TW" altLang="en-US" sz="2000" dirty="0" smtClean="0">
                <a:solidFill>
                  <a:schemeClr val="tx1"/>
                </a:solidFill>
              </a:rPr>
              <a:t>只要在可直接通訊範圍內</a:t>
            </a:r>
            <a:r>
              <a:rPr lang="zh-TW" altLang="en-US" sz="2000" dirty="0" smtClean="0">
                <a:solidFill>
                  <a:schemeClr val="tx1"/>
                </a:solidFill>
                <a:latin typeface="新細明體" panose="02020500000000000000" pitchFamily="18" charset="-120"/>
              </a:rPr>
              <a:t>，任兩部工作站皆可直接通訊，</a:t>
            </a:r>
            <a:r>
              <a:rPr lang="en-US" altLang="zh-TW" sz="2000" dirty="0" smtClean="0">
                <a:solidFill>
                  <a:schemeClr val="tx1"/>
                </a:solidFill>
                <a:latin typeface="新細明體" panose="02020500000000000000" pitchFamily="18" charset="-120"/>
              </a:rPr>
              <a:t>IEEE</a:t>
            </a:r>
            <a:r>
              <a:rPr lang="zh-TW" altLang="en-US" sz="2000" dirty="0" smtClean="0">
                <a:solidFill>
                  <a:schemeClr val="tx1"/>
                </a:solidFill>
                <a:latin typeface="新細明體" panose="02020500000000000000" pitchFamily="18" charset="-120"/>
              </a:rPr>
              <a:t> </a:t>
            </a:r>
            <a:r>
              <a:rPr lang="en-US" altLang="zh-TW" sz="2000" dirty="0" smtClean="0">
                <a:solidFill>
                  <a:schemeClr val="tx1"/>
                </a:solidFill>
                <a:latin typeface="新細明體" panose="02020500000000000000" pitchFamily="18" charset="-120"/>
              </a:rPr>
              <a:t>802.11</a:t>
            </a:r>
            <a:r>
              <a:rPr lang="zh-TW" altLang="en-US" sz="2000" dirty="0" smtClean="0">
                <a:solidFill>
                  <a:schemeClr val="tx1"/>
                </a:solidFill>
                <a:latin typeface="新細明體" panose="02020500000000000000" pitchFamily="18" charset="-120"/>
              </a:rPr>
              <a:t>裡</a:t>
            </a:r>
            <a:r>
              <a:rPr lang="en-US" altLang="zh-TW" sz="2000" dirty="0" smtClean="0">
                <a:solidFill>
                  <a:schemeClr val="tx1"/>
                </a:solidFill>
                <a:latin typeface="新細明體" panose="02020500000000000000" pitchFamily="18" charset="-120"/>
              </a:rPr>
              <a:t>IBSS</a:t>
            </a:r>
            <a:r>
              <a:rPr lang="zh-TW" altLang="en-US" sz="2000" dirty="0" smtClean="0">
                <a:solidFill>
                  <a:schemeClr val="tx1"/>
                </a:solidFill>
                <a:latin typeface="新細明體" panose="02020500000000000000" pitchFamily="18" charset="-120"/>
              </a:rPr>
              <a:t>的定義為每個工作站</a:t>
            </a:r>
            <a:r>
              <a:rPr lang="zh-TW" altLang="en-US" sz="2000" dirty="0" smtClean="0">
                <a:solidFill>
                  <a:srgbClr val="FF0000"/>
                </a:solidFill>
                <a:latin typeface="新細明體" panose="02020500000000000000" pitchFamily="18" charset="-120"/>
              </a:rPr>
              <a:t>皆可直接通訊，不需靠其他工作站作中繼轉播</a:t>
            </a:r>
            <a:r>
              <a:rPr lang="zh-TW" altLang="en-US" sz="2000" dirty="0" smtClean="0">
                <a:solidFill>
                  <a:schemeClr val="tx1"/>
                </a:solidFill>
                <a:latin typeface="新細明體" panose="02020500000000000000" pitchFamily="18" charset="-120"/>
              </a:rPr>
              <a:t>。</a:t>
            </a:r>
            <a:r>
              <a:rPr lang="en-US" altLang="zh-TW" sz="2000" dirty="0" smtClean="0">
                <a:solidFill>
                  <a:schemeClr val="tx1"/>
                </a:solidFill>
              </a:rPr>
              <a:t>IBSS</a:t>
            </a:r>
            <a:r>
              <a:rPr lang="zh-TW" altLang="en-US" sz="2000" dirty="0" smtClean="0">
                <a:solidFill>
                  <a:schemeClr val="tx1"/>
                </a:solidFill>
              </a:rPr>
              <a:t>網路也被稱為隨意網路</a:t>
            </a:r>
            <a:r>
              <a:rPr lang="en-US" altLang="zh-TW" sz="2000" dirty="0" smtClean="0">
                <a:solidFill>
                  <a:schemeClr val="tx1"/>
                </a:solidFill>
              </a:rPr>
              <a:t>(Ad hoc network)</a:t>
            </a:r>
            <a:r>
              <a:rPr lang="zh-TW" altLang="en-US" sz="2000" dirty="0" smtClean="0">
                <a:solidFill>
                  <a:schemeClr val="tx1"/>
                </a:solidFill>
                <a:latin typeface="新細明體" panose="02020500000000000000" pitchFamily="18" charset="-120"/>
              </a:rPr>
              <a:t> 。</a:t>
            </a:r>
            <a:endParaRPr lang="en-US" altLang="zh-TW" sz="2000" dirty="0" smtClean="0">
              <a:solidFill>
                <a:schemeClr val="tx1"/>
              </a:solidFill>
            </a:endParaRPr>
          </a:p>
          <a:p>
            <a:pPr marL="0" indent="0" algn="ctr">
              <a:buNone/>
            </a:pPr>
            <a:endParaRPr lang="zh-TW" altLang="en-US" dirty="0"/>
          </a:p>
        </p:txBody>
      </p:sp>
    </p:spTree>
    <p:extLst>
      <p:ext uri="{BB962C8B-B14F-4D97-AF65-F5344CB8AC3E}">
        <p14:creationId xmlns:p14="http://schemas.microsoft.com/office/powerpoint/2010/main" val="2096421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rotWithShape="1">
          <a:blip r:embed="rId2">
            <a:extLst>
              <a:ext uri="{28A0092B-C50C-407E-A947-70E740481C1C}">
                <a14:useLocalDpi xmlns:a14="http://schemas.microsoft.com/office/drawing/2010/main" val="0"/>
              </a:ext>
            </a:extLst>
          </a:blip>
          <a:srcRect l="12820" t="5687" r="9898"/>
          <a:stretch/>
        </p:blipFill>
        <p:spPr>
          <a:xfrm>
            <a:off x="618068" y="1790927"/>
            <a:ext cx="7914372" cy="3102098"/>
          </a:xfrm>
        </p:spPr>
      </p:pic>
    </p:spTree>
    <p:extLst>
      <p:ext uri="{BB962C8B-B14F-4D97-AF65-F5344CB8AC3E}">
        <p14:creationId xmlns:p14="http://schemas.microsoft.com/office/powerpoint/2010/main" val="42303460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979712" y="2852941"/>
            <a:ext cx="5111752" cy="1515533"/>
          </a:xfrm>
        </p:spPr>
        <p:txBody>
          <a:bodyPr/>
          <a:lstStyle/>
          <a:p>
            <a:pPr marL="0" indent="0"/>
            <a:r>
              <a:rPr lang="en-US" altLang="zh-TW" dirty="0"/>
              <a:t>IEEE 802.15.4 PHY Layer</a:t>
            </a:r>
          </a:p>
        </p:txBody>
      </p:sp>
    </p:spTree>
    <p:extLst>
      <p:ext uri="{BB962C8B-B14F-4D97-AF65-F5344CB8AC3E}">
        <p14:creationId xmlns:p14="http://schemas.microsoft.com/office/powerpoint/2010/main" val="19764970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800" dirty="0"/>
              <a:t> Data R</a:t>
            </a:r>
            <a:r>
              <a:rPr lang="en-US" altLang="zh-TW" sz="4800" dirty="0" smtClean="0"/>
              <a:t>ates Band</a:t>
            </a:r>
            <a:endParaRPr lang="zh-TW" altLang="en-US" sz="4800" dirty="0"/>
          </a:p>
        </p:txBody>
      </p:sp>
      <p:sp>
        <p:nvSpPr>
          <p:cNvPr id="3" name="內容版面配置區 2"/>
          <p:cNvSpPr>
            <a:spLocks noGrp="1"/>
          </p:cNvSpPr>
          <p:nvPr>
            <p:ph idx="1"/>
          </p:nvPr>
        </p:nvSpPr>
        <p:spPr>
          <a:xfrm>
            <a:off x="971600" y="2420888"/>
            <a:ext cx="7200897" cy="3744416"/>
          </a:xfrm>
        </p:spPr>
        <p:txBody>
          <a:bodyPr>
            <a:normAutofit/>
          </a:bodyPr>
          <a:lstStyle/>
          <a:p>
            <a:r>
              <a:rPr lang="zh-TW" altLang="en-US" sz="2800" dirty="0" smtClean="0"/>
              <a:t>分為 </a:t>
            </a:r>
            <a:r>
              <a:rPr lang="en-US" altLang="zh-TW" sz="2800" dirty="0" smtClean="0"/>
              <a:t>3</a:t>
            </a:r>
            <a:r>
              <a:rPr lang="zh-TW" altLang="en-US" sz="2800" dirty="0" smtClean="0"/>
              <a:t> 種 </a:t>
            </a:r>
            <a:r>
              <a:rPr lang="en-US" altLang="zh-TW" sz="2800" dirty="0" smtClean="0"/>
              <a:t>data rates</a:t>
            </a:r>
            <a:r>
              <a:rPr lang="zh-TW" altLang="en-US" sz="2800" dirty="0" smtClean="0"/>
              <a:t>，分別為：</a:t>
            </a:r>
            <a:r>
              <a:rPr lang="en-US" altLang="zh-TW" sz="2800" dirty="0" smtClean="0"/>
              <a:t>868MHz</a:t>
            </a:r>
            <a:r>
              <a:rPr lang="zh-TW" altLang="en-US" sz="2800" dirty="0" smtClean="0"/>
              <a:t>、</a:t>
            </a:r>
            <a:r>
              <a:rPr lang="en-US" altLang="zh-TW" sz="2800" dirty="0" smtClean="0"/>
              <a:t>915</a:t>
            </a:r>
            <a:r>
              <a:rPr lang="zh-TW" altLang="en-US" sz="2800" dirty="0" smtClean="0"/>
              <a:t> </a:t>
            </a:r>
            <a:r>
              <a:rPr lang="en-US" altLang="zh-TW" sz="2800" dirty="0" smtClean="0"/>
              <a:t>MHz</a:t>
            </a:r>
            <a:r>
              <a:rPr lang="zh-TW" altLang="en-US" sz="2800" dirty="0" smtClean="0"/>
              <a:t>、</a:t>
            </a:r>
            <a:r>
              <a:rPr lang="en-US" altLang="zh-TW" sz="2800" dirty="0" smtClean="0"/>
              <a:t>2.4GHz</a:t>
            </a:r>
            <a:r>
              <a:rPr lang="zh-TW" altLang="en-US" sz="2800" dirty="0" smtClean="0"/>
              <a:t>。其中</a:t>
            </a:r>
            <a:r>
              <a:rPr lang="en-US" altLang="zh-TW" sz="2800" dirty="0"/>
              <a:t>915</a:t>
            </a:r>
            <a:r>
              <a:rPr lang="zh-TW" altLang="en-US" sz="2800" dirty="0"/>
              <a:t> </a:t>
            </a:r>
            <a:r>
              <a:rPr lang="en-US" altLang="zh-TW" sz="2800" dirty="0"/>
              <a:t>MHz</a:t>
            </a:r>
            <a:r>
              <a:rPr lang="zh-TW" altLang="en-US" sz="2800" dirty="0"/>
              <a:t>、</a:t>
            </a:r>
            <a:r>
              <a:rPr lang="en-US" altLang="zh-TW" sz="2800" dirty="0" smtClean="0"/>
              <a:t>2.4GHz</a:t>
            </a:r>
            <a:r>
              <a:rPr lang="zh-TW" altLang="en-US" sz="2800" dirty="0" smtClean="0"/>
              <a:t>屬於</a:t>
            </a:r>
            <a:r>
              <a:rPr lang="en-US" altLang="zh-TW" sz="2800" dirty="0"/>
              <a:t>ISM </a:t>
            </a:r>
            <a:r>
              <a:rPr lang="en-US" altLang="zh-TW" sz="2800" dirty="0" smtClean="0"/>
              <a:t>band</a:t>
            </a:r>
            <a:r>
              <a:rPr lang="zh-TW" altLang="en-US" sz="2800" dirty="0" smtClean="0"/>
              <a:t>。</a:t>
            </a:r>
            <a:endParaRPr lang="en-US" altLang="zh-TW" sz="2800" dirty="0" smtClean="0"/>
          </a:p>
          <a:p>
            <a:r>
              <a:rPr lang="zh-TW" altLang="en-US" sz="2800" dirty="0"/>
              <a:t>這三</a:t>
            </a:r>
            <a:r>
              <a:rPr lang="zh-TW" altLang="en-US" sz="2800" dirty="0" smtClean="0"/>
              <a:t>個 </a:t>
            </a:r>
            <a:r>
              <a:rPr lang="en-US" altLang="zh-TW" sz="2800" dirty="0" smtClean="0"/>
              <a:t>band </a:t>
            </a:r>
            <a:r>
              <a:rPr lang="zh-TW" altLang="en-US" sz="2800" dirty="0" smtClean="0"/>
              <a:t>邏輯上被切為</a:t>
            </a:r>
            <a:r>
              <a:rPr lang="en-US" altLang="zh-TW" sz="2800" b="1" dirty="0" smtClean="0"/>
              <a:t>27</a:t>
            </a:r>
            <a:r>
              <a:rPr lang="zh-TW" altLang="en-US" sz="2800" b="1" dirty="0" smtClean="0"/>
              <a:t>個</a:t>
            </a:r>
            <a:r>
              <a:rPr lang="zh-TW" altLang="en-US" sz="2800" dirty="0" smtClean="0"/>
              <a:t>頻道：</a:t>
            </a:r>
            <a:endParaRPr lang="en-US" altLang="zh-TW" sz="2800" dirty="0" smtClean="0"/>
          </a:p>
          <a:p>
            <a:pPr marL="0" indent="0">
              <a:buNone/>
            </a:pPr>
            <a:r>
              <a:rPr lang="en-US" altLang="zh-TW" sz="2800" dirty="0"/>
              <a:t>	</a:t>
            </a:r>
            <a:r>
              <a:rPr lang="en-US" altLang="zh-TW" sz="2800" dirty="0" smtClean="0"/>
              <a:t>channel 0</a:t>
            </a:r>
            <a:r>
              <a:rPr lang="zh-TW" altLang="en-US" sz="2800" dirty="0"/>
              <a:t> </a:t>
            </a:r>
            <a:r>
              <a:rPr lang="zh-TW" altLang="en-US" sz="2800" dirty="0" smtClean="0"/>
              <a:t>       ：</a:t>
            </a:r>
            <a:r>
              <a:rPr lang="en-US" altLang="zh-TW" sz="2800" dirty="0" smtClean="0"/>
              <a:t>868.0~868.6</a:t>
            </a:r>
            <a:r>
              <a:rPr lang="zh-TW" altLang="en-US" sz="2800" dirty="0" smtClean="0"/>
              <a:t> </a:t>
            </a:r>
            <a:r>
              <a:rPr lang="en-US" altLang="zh-TW" sz="2800" dirty="0" smtClean="0"/>
              <a:t>MHz  </a:t>
            </a:r>
            <a:r>
              <a:rPr lang="en-US" altLang="zh-TW" sz="2800" b="1" dirty="0" smtClean="0">
                <a:solidFill>
                  <a:srgbClr val="FF0000"/>
                </a:solidFill>
              </a:rPr>
              <a:t>20kbps</a:t>
            </a:r>
          </a:p>
          <a:p>
            <a:pPr marL="0" indent="0">
              <a:buNone/>
            </a:pPr>
            <a:r>
              <a:rPr lang="en-US" altLang="zh-TW" sz="2800" dirty="0"/>
              <a:t>	</a:t>
            </a:r>
            <a:r>
              <a:rPr lang="en-US" altLang="zh-TW" sz="2800" dirty="0" smtClean="0"/>
              <a:t>channel 1~10</a:t>
            </a:r>
            <a:r>
              <a:rPr lang="zh-TW" altLang="en-US" sz="2800" dirty="0" smtClean="0"/>
              <a:t>  ：</a:t>
            </a:r>
            <a:r>
              <a:rPr lang="en-US" altLang="zh-TW" sz="2800" dirty="0" smtClean="0"/>
              <a:t>902.0~928.0</a:t>
            </a:r>
            <a:r>
              <a:rPr lang="zh-TW" altLang="en-US" sz="2800" dirty="0" smtClean="0"/>
              <a:t> </a:t>
            </a:r>
            <a:r>
              <a:rPr lang="en-US" altLang="zh-TW" sz="2800" dirty="0" smtClean="0"/>
              <a:t>MHz  </a:t>
            </a:r>
            <a:r>
              <a:rPr lang="en-US" altLang="zh-TW" sz="2800" b="1" dirty="0" smtClean="0">
                <a:solidFill>
                  <a:srgbClr val="FF0000"/>
                </a:solidFill>
              </a:rPr>
              <a:t>40kpbs</a:t>
            </a:r>
          </a:p>
          <a:p>
            <a:pPr marL="0" indent="0">
              <a:buNone/>
            </a:pPr>
            <a:r>
              <a:rPr lang="en-US" altLang="zh-TW" sz="2800" dirty="0"/>
              <a:t>	</a:t>
            </a:r>
            <a:r>
              <a:rPr lang="en-US" altLang="zh-TW" sz="2800" dirty="0" smtClean="0"/>
              <a:t>channel 11~21</a:t>
            </a:r>
            <a:r>
              <a:rPr lang="zh-TW" altLang="en-US" sz="2800" dirty="0" smtClean="0"/>
              <a:t>：</a:t>
            </a:r>
            <a:r>
              <a:rPr lang="en-US" altLang="zh-TW" sz="2800" dirty="0" smtClean="0"/>
              <a:t>2.4~2.48350</a:t>
            </a:r>
            <a:r>
              <a:rPr lang="zh-TW" altLang="en-US" sz="2800" dirty="0" smtClean="0"/>
              <a:t> </a:t>
            </a:r>
            <a:r>
              <a:rPr lang="en-US" altLang="zh-TW" sz="2800" dirty="0" smtClean="0"/>
              <a:t>GHz  </a:t>
            </a:r>
            <a:r>
              <a:rPr lang="en-US" altLang="zh-TW" sz="2800" b="1" dirty="0" smtClean="0">
                <a:solidFill>
                  <a:srgbClr val="FF0000"/>
                </a:solidFill>
              </a:rPr>
              <a:t>250kpbs</a:t>
            </a:r>
          </a:p>
        </p:txBody>
      </p:sp>
    </p:spTree>
    <p:extLst>
      <p:ext uri="{BB962C8B-B14F-4D97-AF65-F5344CB8AC3E}">
        <p14:creationId xmlns:p14="http://schemas.microsoft.com/office/powerpoint/2010/main" val="18969375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484784"/>
            <a:ext cx="7967200" cy="4069870"/>
          </a:xfrm>
        </p:spPr>
      </p:pic>
    </p:spTree>
    <p:extLst>
      <p:ext uri="{BB962C8B-B14F-4D97-AF65-F5344CB8AC3E}">
        <p14:creationId xmlns:p14="http://schemas.microsoft.com/office/powerpoint/2010/main" val="42885166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340768"/>
            <a:ext cx="7847870" cy="4062312"/>
          </a:xfrm>
        </p:spPr>
      </p:pic>
    </p:spTree>
    <p:extLst>
      <p:ext uri="{BB962C8B-B14F-4D97-AF65-F5344CB8AC3E}">
        <p14:creationId xmlns:p14="http://schemas.microsoft.com/office/powerpoint/2010/main" val="38024590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800" dirty="0" smtClean="0"/>
              <a:t>PHY frame</a:t>
            </a:r>
            <a:endParaRPr lang="zh-TW" altLang="en-US" sz="4800" dirty="0"/>
          </a:p>
        </p:txBody>
      </p:sp>
      <p:sp>
        <p:nvSpPr>
          <p:cNvPr id="3" name="內容版面配置區 2"/>
          <p:cNvSpPr>
            <a:spLocks noGrp="1"/>
          </p:cNvSpPr>
          <p:nvPr>
            <p:ph idx="1"/>
          </p:nvPr>
        </p:nvSpPr>
        <p:spPr>
          <a:xfrm>
            <a:off x="971552" y="2556932"/>
            <a:ext cx="7200897" cy="3680380"/>
          </a:xfrm>
        </p:spPr>
        <p:txBody>
          <a:bodyPr>
            <a:normAutofit lnSpcReduction="10000"/>
          </a:bodyPr>
          <a:lstStyle/>
          <a:p>
            <a:r>
              <a:rPr lang="en-US" altLang="zh-TW" sz="2800" dirty="0" smtClean="0"/>
              <a:t>IEEE</a:t>
            </a:r>
            <a:r>
              <a:rPr lang="zh-TW" altLang="en-US" sz="2800" dirty="0" smtClean="0"/>
              <a:t> </a:t>
            </a:r>
            <a:r>
              <a:rPr lang="en-US" altLang="zh-TW" sz="2800" dirty="0" smtClean="0"/>
              <a:t>802.15.4</a:t>
            </a:r>
            <a:r>
              <a:rPr lang="zh-TW" altLang="en-US" sz="2800" dirty="0" smtClean="0"/>
              <a:t> 的 </a:t>
            </a:r>
            <a:r>
              <a:rPr lang="en-US" altLang="zh-TW" sz="2800" dirty="0" smtClean="0"/>
              <a:t>PHY frame</a:t>
            </a:r>
            <a:r>
              <a:rPr lang="zh-TW" altLang="en-US" sz="2800" dirty="0" smtClean="0"/>
              <a:t> 是由 </a:t>
            </a:r>
            <a:r>
              <a:rPr lang="en-US" altLang="zh-TW" sz="2800" b="1" dirty="0" smtClean="0">
                <a:solidFill>
                  <a:srgbClr val="FF0000"/>
                </a:solidFill>
              </a:rPr>
              <a:t>Synchronization header</a:t>
            </a:r>
            <a:r>
              <a:rPr lang="zh-TW" altLang="en-US" sz="2800" dirty="0" smtClean="0"/>
              <a:t>、</a:t>
            </a:r>
            <a:r>
              <a:rPr lang="en-US" altLang="zh-TW" sz="2800" b="1" dirty="0" smtClean="0">
                <a:solidFill>
                  <a:srgbClr val="FF0000"/>
                </a:solidFill>
              </a:rPr>
              <a:t>PHY</a:t>
            </a:r>
            <a:r>
              <a:rPr lang="zh-TW" altLang="en-US" sz="2800" b="1" dirty="0" smtClean="0">
                <a:solidFill>
                  <a:srgbClr val="FF0000"/>
                </a:solidFill>
              </a:rPr>
              <a:t> </a:t>
            </a:r>
            <a:r>
              <a:rPr lang="en-US" altLang="zh-TW" sz="2800" b="1" dirty="0" smtClean="0">
                <a:solidFill>
                  <a:srgbClr val="FF0000"/>
                </a:solidFill>
              </a:rPr>
              <a:t>header</a:t>
            </a:r>
            <a:r>
              <a:rPr lang="zh-TW" altLang="en-US" sz="2800" dirty="0" smtClean="0"/>
              <a:t>、</a:t>
            </a:r>
            <a:r>
              <a:rPr lang="en-US" altLang="zh-TW" sz="2800" b="1" dirty="0" smtClean="0">
                <a:solidFill>
                  <a:srgbClr val="FF0000"/>
                </a:solidFill>
              </a:rPr>
              <a:t>PHY</a:t>
            </a:r>
            <a:r>
              <a:rPr lang="zh-TW" altLang="en-US" sz="2800" b="1" dirty="0" smtClean="0">
                <a:solidFill>
                  <a:srgbClr val="FF0000"/>
                </a:solidFill>
              </a:rPr>
              <a:t> </a:t>
            </a:r>
            <a:r>
              <a:rPr lang="en-US" altLang="zh-TW" sz="2800" b="1" dirty="0" smtClean="0">
                <a:solidFill>
                  <a:srgbClr val="FF0000"/>
                </a:solidFill>
              </a:rPr>
              <a:t>payload</a:t>
            </a:r>
            <a:r>
              <a:rPr lang="zh-TW" altLang="en-US" sz="2800" b="1" dirty="0" smtClean="0">
                <a:solidFill>
                  <a:srgbClr val="FF0000"/>
                </a:solidFill>
              </a:rPr>
              <a:t> </a:t>
            </a:r>
            <a:r>
              <a:rPr lang="zh-TW" altLang="en-US" sz="2800" dirty="0" smtClean="0"/>
              <a:t>所組成。</a:t>
            </a:r>
            <a:endParaRPr lang="en-US" altLang="zh-TW" sz="2800" dirty="0" smtClean="0"/>
          </a:p>
          <a:p>
            <a:r>
              <a:rPr lang="en-US" altLang="zh-TW" sz="2800" b="1" dirty="0"/>
              <a:t>Synchronization </a:t>
            </a:r>
            <a:r>
              <a:rPr lang="en-US" altLang="zh-TW" sz="2800" b="1" dirty="0" smtClean="0"/>
              <a:t>header</a:t>
            </a:r>
            <a:r>
              <a:rPr lang="zh-TW" altLang="en-US" sz="2800" dirty="0" smtClean="0"/>
              <a:t>包含用來同步化時間的 </a:t>
            </a:r>
            <a:r>
              <a:rPr lang="en-US" altLang="zh-TW" sz="2800" dirty="0" smtClean="0">
                <a:solidFill>
                  <a:srgbClr val="FF0000"/>
                </a:solidFill>
              </a:rPr>
              <a:t>Preamble</a:t>
            </a:r>
            <a:r>
              <a:rPr lang="en-US" altLang="zh-TW" sz="2800" dirty="0" smtClean="0"/>
              <a:t> </a:t>
            </a:r>
            <a:r>
              <a:rPr lang="zh-TW" altLang="en-US" sz="2800" dirty="0" smtClean="0"/>
              <a:t>和表示封包起始的 </a:t>
            </a:r>
            <a:r>
              <a:rPr lang="en-US" altLang="zh-TW" sz="2800" dirty="0" smtClean="0">
                <a:solidFill>
                  <a:srgbClr val="FF0000"/>
                </a:solidFill>
              </a:rPr>
              <a:t>Start of packet delimiter</a:t>
            </a:r>
            <a:r>
              <a:rPr lang="zh-TW" altLang="en-US" sz="2800" dirty="0" smtClean="0"/>
              <a:t>（</a:t>
            </a:r>
            <a:r>
              <a:rPr lang="en-US" altLang="zh-TW" sz="2800" dirty="0" smtClean="0"/>
              <a:t>11100101</a:t>
            </a:r>
            <a:r>
              <a:rPr lang="zh-TW" altLang="en-US" sz="2800" dirty="0" smtClean="0"/>
              <a:t>）。</a:t>
            </a:r>
            <a:endParaRPr lang="en-US" altLang="zh-TW" sz="2800" dirty="0" smtClean="0"/>
          </a:p>
          <a:p>
            <a:r>
              <a:rPr lang="en-US" altLang="zh-TW" sz="2800" b="1" dirty="0"/>
              <a:t>PHY</a:t>
            </a:r>
            <a:r>
              <a:rPr lang="zh-TW" altLang="en-US" sz="2800" b="1" dirty="0"/>
              <a:t> </a:t>
            </a:r>
            <a:r>
              <a:rPr lang="en-US" altLang="zh-TW" sz="2800" b="1" dirty="0" smtClean="0"/>
              <a:t>payload</a:t>
            </a:r>
            <a:r>
              <a:rPr lang="zh-TW" altLang="en-US" sz="2800" b="1" dirty="0" smtClean="0"/>
              <a:t> </a:t>
            </a:r>
            <a:r>
              <a:rPr lang="zh-TW" altLang="en-US" sz="2800" dirty="0" smtClean="0"/>
              <a:t>內容為 </a:t>
            </a:r>
            <a:r>
              <a:rPr lang="en-US" altLang="zh-TW" sz="2800" dirty="0" smtClean="0">
                <a:solidFill>
                  <a:srgbClr val="FF0000"/>
                </a:solidFill>
              </a:rPr>
              <a:t>PHY</a:t>
            </a:r>
            <a:r>
              <a:rPr lang="zh-TW" altLang="en-US" sz="2800" dirty="0" smtClean="0">
                <a:solidFill>
                  <a:srgbClr val="FF0000"/>
                </a:solidFill>
              </a:rPr>
              <a:t> </a:t>
            </a:r>
            <a:r>
              <a:rPr lang="en-US" altLang="zh-TW" sz="2800" dirty="0" smtClean="0">
                <a:solidFill>
                  <a:srgbClr val="FF0000"/>
                </a:solidFill>
              </a:rPr>
              <a:t>Service Data</a:t>
            </a:r>
            <a:r>
              <a:rPr lang="zh-TW" altLang="en-US" sz="2800" dirty="0" smtClean="0">
                <a:solidFill>
                  <a:srgbClr val="FF0000"/>
                </a:solidFill>
              </a:rPr>
              <a:t> </a:t>
            </a:r>
            <a:r>
              <a:rPr lang="en-US" altLang="zh-TW" sz="2800" dirty="0" smtClean="0">
                <a:solidFill>
                  <a:srgbClr val="FF0000"/>
                </a:solidFill>
              </a:rPr>
              <a:t>Unit</a:t>
            </a:r>
            <a:r>
              <a:rPr lang="zh-TW" altLang="en-US" sz="2800" dirty="0" smtClean="0">
                <a:solidFill>
                  <a:srgbClr val="FF0000"/>
                </a:solidFill>
              </a:rPr>
              <a:t> </a:t>
            </a:r>
            <a:r>
              <a:rPr lang="en-US" altLang="zh-TW" sz="2800" dirty="0" smtClean="0">
                <a:solidFill>
                  <a:srgbClr val="FF0000"/>
                </a:solidFill>
              </a:rPr>
              <a:t>(</a:t>
            </a:r>
            <a:r>
              <a:rPr lang="zh-TW" altLang="en-US" sz="2800" dirty="0" smtClean="0">
                <a:solidFill>
                  <a:srgbClr val="FF0000"/>
                </a:solidFill>
              </a:rPr>
              <a:t> </a:t>
            </a:r>
            <a:r>
              <a:rPr lang="en-US" altLang="zh-TW" sz="2800" dirty="0" smtClean="0">
                <a:solidFill>
                  <a:srgbClr val="FF0000"/>
                </a:solidFill>
              </a:rPr>
              <a:t>PSDU</a:t>
            </a:r>
            <a:r>
              <a:rPr lang="zh-TW" altLang="en-US" sz="2800" dirty="0" smtClean="0">
                <a:solidFill>
                  <a:srgbClr val="FF0000"/>
                </a:solidFill>
              </a:rPr>
              <a:t> </a:t>
            </a:r>
            <a:r>
              <a:rPr lang="en-US" altLang="zh-TW" sz="2800" dirty="0" smtClean="0">
                <a:solidFill>
                  <a:srgbClr val="FF0000"/>
                </a:solidFill>
              </a:rPr>
              <a:t>)</a:t>
            </a:r>
            <a:r>
              <a:rPr lang="zh-TW" altLang="en-US" sz="2800" dirty="0" smtClean="0"/>
              <a:t>，長度為 </a:t>
            </a:r>
            <a:r>
              <a:rPr lang="en-US" altLang="zh-TW" sz="2800" dirty="0" smtClean="0"/>
              <a:t>0 ~ 127 bytes</a:t>
            </a:r>
            <a:r>
              <a:rPr lang="zh-TW" altLang="en-US" sz="2800" dirty="0" smtClean="0"/>
              <a:t>。</a:t>
            </a:r>
            <a:endParaRPr lang="en-US" altLang="zh-TW" sz="2800" dirty="0" smtClean="0"/>
          </a:p>
        </p:txBody>
      </p:sp>
    </p:spTree>
    <p:extLst>
      <p:ext uri="{BB962C8B-B14F-4D97-AF65-F5344CB8AC3E}">
        <p14:creationId xmlns:p14="http://schemas.microsoft.com/office/powerpoint/2010/main" val="18991054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2348880"/>
            <a:ext cx="7982318" cy="1979316"/>
          </a:xfrm>
        </p:spPr>
      </p:pic>
    </p:spTree>
    <p:extLst>
      <p:ext uri="{BB962C8B-B14F-4D97-AF65-F5344CB8AC3E}">
        <p14:creationId xmlns:p14="http://schemas.microsoft.com/office/powerpoint/2010/main" val="6351190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979712" y="2852941"/>
            <a:ext cx="5111752" cy="1515533"/>
          </a:xfrm>
        </p:spPr>
        <p:txBody>
          <a:bodyPr/>
          <a:lstStyle/>
          <a:p>
            <a:pPr marL="0" indent="0"/>
            <a:r>
              <a:rPr lang="en-US" altLang="zh-TW" dirty="0"/>
              <a:t>IEEE </a:t>
            </a:r>
            <a:r>
              <a:rPr lang="en-US" altLang="zh-TW" dirty="0" smtClean="0"/>
              <a:t>802.15.4</a:t>
            </a:r>
            <a:br>
              <a:rPr lang="en-US" altLang="zh-TW" dirty="0" smtClean="0"/>
            </a:br>
            <a:r>
              <a:rPr lang="en-US" altLang="zh-TW" dirty="0" smtClean="0"/>
              <a:t>Data Link </a:t>
            </a:r>
            <a:r>
              <a:rPr lang="en-US" altLang="zh-TW" dirty="0"/>
              <a:t>Layer</a:t>
            </a:r>
          </a:p>
        </p:txBody>
      </p:sp>
    </p:spTree>
    <p:extLst>
      <p:ext uri="{BB962C8B-B14F-4D97-AF65-F5344CB8AC3E}">
        <p14:creationId xmlns:p14="http://schemas.microsoft.com/office/powerpoint/2010/main" val="7453829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800" dirty="0" smtClean="0"/>
              <a:t>LLC &amp; MAC</a:t>
            </a:r>
            <a:endParaRPr lang="zh-TW" altLang="en-US" sz="4800" dirty="0"/>
          </a:p>
        </p:txBody>
      </p:sp>
      <p:sp>
        <p:nvSpPr>
          <p:cNvPr id="3" name="內容版面配置區 2"/>
          <p:cNvSpPr>
            <a:spLocks noGrp="1"/>
          </p:cNvSpPr>
          <p:nvPr>
            <p:ph idx="1"/>
          </p:nvPr>
        </p:nvSpPr>
        <p:spPr/>
        <p:txBody>
          <a:bodyPr>
            <a:normAutofit/>
          </a:bodyPr>
          <a:lstStyle/>
          <a:p>
            <a:r>
              <a:rPr lang="zh-TW" altLang="en-US" sz="2800" dirty="0" smtClean="0"/>
              <a:t>在 </a:t>
            </a:r>
            <a:r>
              <a:rPr lang="en-US" altLang="zh-TW" sz="2800" dirty="0" smtClean="0"/>
              <a:t>IEEE</a:t>
            </a:r>
            <a:r>
              <a:rPr lang="zh-TW" altLang="en-US" sz="2800" dirty="0" smtClean="0"/>
              <a:t> </a:t>
            </a:r>
            <a:r>
              <a:rPr lang="en-US" altLang="zh-TW" sz="2800" dirty="0" smtClean="0"/>
              <a:t>802</a:t>
            </a:r>
            <a:r>
              <a:rPr lang="zh-TW" altLang="en-US" sz="2800" dirty="0" smtClean="0"/>
              <a:t> 的規範終將 </a:t>
            </a:r>
            <a:r>
              <a:rPr lang="en-US" altLang="zh-TW" sz="2800" dirty="0" smtClean="0"/>
              <a:t>data link </a:t>
            </a:r>
            <a:r>
              <a:rPr lang="zh-TW" altLang="en-US" sz="2800" dirty="0" smtClean="0"/>
              <a:t>分為兩個子層：</a:t>
            </a:r>
            <a:r>
              <a:rPr lang="en-US" altLang="zh-TW" sz="2800" dirty="0" smtClean="0"/>
              <a:t>Logical Link Control ( LLC )</a:t>
            </a:r>
            <a:r>
              <a:rPr lang="zh-TW" altLang="en-US" sz="2800" dirty="0" smtClean="0"/>
              <a:t>、</a:t>
            </a:r>
            <a:r>
              <a:rPr lang="en-US" altLang="zh-TW" sz="2800" dirty="0" smtClean="0"/>
              <a:t>Medium Access Control (</a:t>
            </a:r>
            <a:r>
              <a:rPr lang="zh-TW" altLang="en-US" sz="2800" dirty="0" smtClean="0"/>
              <a:t> </a:t>
            </a:r>
            <a:r>
              <a:rPr lang="en-US" altLang="zh-TW" sz="2800" dirty="0" smtClean="0"/>
              <a:t>MAC</a:t>
            </a:r>
            <a:r>
              <a:rPr lang="zh-TW" altLang="en-US" sz="2800" dirty="0" smtClean="0"/>
              <a:t> </a:t>
            </a:r>
            <a:r>
              <a:rPr lang="en-US" altLang="zh-TW" sz="2800" dirty="0" smtClean="0"/>
              <a:t>)</a:t>
            </a:r>
            <a:r>
              <a:rPr lang="zh-TW" altLang="en-US" sz="2800" dirty="0" smtClean="0"/>
              <a:t>。</a:t>
            </a:r>
            <a:endParaRPr lang="en-US" altLang="zh-TW" sz="2800" dirty="0"/>
          </a:p>
          <a:p>
            <a:r>
              <a:rPr lang="zh-TW" altLang="en-US" sz="2800" dirty="0" smtClean="0"/>
              <a:t>而在 </a:t>
            </a:r>
            <a:r>
              <a:rPr lang="en-US" altLang="zh-TW" sz="2800" dirty="0" smtClean="0"/>
              <a:t>LR-WPAN </a:t>
            </a:r>
            <a:r>
              <a:rPr lang="zh-TW" altLang="en-US" sz="2800" dirty="0" smtClean="0"/>
              <a:t>裡頭，</a:t>
            </a:r>
            <a:r>
              <a:rPr lang="en-US" altLang="zh-TW" sz="2800" dirty="0" smtClean="0"/>
              <a:t>LLC</a:t>
            </a:r>
            <a:r>
              <a:rPr lang="zh-TW" altLang="en-US" sz="2800" dirty="0" smtClean="0"/>
              <a:t> 子層使用 </a:t>
            </a:r>
            <a:r>
              <a:rPr lang="en-US" altLang="zh-TW" sz="2800" dirty="0" smtClean="0"/>
              <a:t>IEEE 802.22</a:t>
            </a:r>
            <a:r>
              <a:rPr lang="zh-TW" altLang="en-US" sz="2800" dirty="0" smtClean="0"/>
              <a:t> 的規範，</a:t>
            </a:r>
            <a:r>
              <a:rPr lang="en-US" altLang="zh-TW" sz="2800" dirty="0" smtClean="0"/>
              <a:t>IEEE</a:t>
            </a:r>
            <a:r>
              <a:rPr lang="zh-TW" altLang="en-US" sz="2800" dirty="0" smtClean="0"/>
              <a:t> </a:t>
            </a:r>
            <a:r>
              <a:rPr lang="en-US" altLang="zh-TW" sz="2800" dirty="0" smtClean="0"/>
              <a:t>802.15.4 </a:t>
            </a:r>
            <a:r>
              <a:rPr lang="zh-TW" altLang="en-US" sz="2800" dirty="0" smtClean="0"/>
              <a:t>主要定義</a:t>
            </a:r>
            <a:r>
              <a:rPr lang="en-US" altLang="zh-TW" sz="2800" dirty="0" smtClean="0"/>
              <a:t>MAC</a:t>
            </a:r>
            <a:r>
              <a:rPr lang="zh-TW" altLang="en-US" sz="2800" dirty="0" smtClean="0"/>
              <a:t> 子層。</a:t>
            </a:r>
            <a:endParaRPr lang="zh-TW" altLang="en-US" sz="2800" dirty="0"/>
          </a:p>
        </p:txBody>
      </p:sp>
    </p:spTree>
    <p:extLst>
      <p:ext uri="{BB962C8B-B14F-4D97-AF65-F5344CB8AC3E}">
        <p14:creationId xmlns:p14="http://schemas.microsoft.com/office/powerpoint/2010/main" val="23614036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Superfram</a:t>
            </a:r>
            <a:endParaRPr lang="zh-TW" altLang="en-US" dirty="0"/>
          </a:p>
        </p:txBody>
      </p:sp>
      <p:sp>
        <p:nvSpPr>
          <p:cNvPr id="3" name="內容版面配置區 2"/>
          <p:cNvSpPr>
            <a:spLocks noGrp="1"/>
          </p:cNvSpPr>
          <p:nvPr>
            <p:ph idx="1"/>
          </p:nvPr>
        </p:nvSpPr>
        <p:spPr>
          <a:xfrm>
            <a:off x="611562" y="2420888"/>
            <a:ext cx="7920880" cy="3816424"/>
          </a:xfrm>
        </p:spPr>
        <p:txBody>
          <a:bodyPr>
            <a:normAutofit/>
          </a:bodyPr>
          <a:lstStyle/>
          <a:p>
            <a:r>
              <a:rPr lang="en-US" altLang="zh-TW" sz="2800" dirty="0" err="1" smtClean="0"/>
              <a:t>Superframe</a:t>
            </a:r>
            <a:r>
              <a:rPr lang="zh-TW" altLang="en-US" sz="2800" dirty="0" smtClean="0"/>
              <a:t> 格式由 </a:t>
            </a:r>
            <a:r>
              <a:rPr lang="en-US" altLang="zh-TW" sz="2800" b="1" dirty="0" smtClean="0"/>
              <a:t>PAN </a:t>
            </a:r>
            <a:r>
              <a:rPr lang="en-US" altLang="zh-TW" sz="2800" b="1" dirty="0" err="1" smtClean="0"/>
              <a:t>coordinater</a:t>
            </a:r>
            <a:r>
              <a:rPr lang="zh-TW" altLang="en-US" sz="2800" b="1" dirty="0" smtClean="0"/>
              <a:t> </a:t>
            </a:r>
            <a:r>
              <a:rPr lang="zh-TW" altLang="en-US" sz="2800" dirty="0" smtClean="0"/>
              <a:t>定義。</a:t>
            </a:r>
            <a:endParaRPr lang="en-US" altLang="zh-TW" sz="2800" dirty="0" smtClean="0"/>
          </a:p>
          <a:p>
            <a:r>
              <a:rPr lang="zh-TW" altLang="en-US" sz="2800" dirty="0" smtClean="0"/>
              <a:t>時間長短為 </a:t>
            </a:r>
            <a:r>
              <a:rPr lang="en-US" altLang="zh-TW" sz="2800" dirty="0" err="1" smtClean="0"/>
              <a:t>coordinater</a:t>
            </a:r>
            <a:r>
              <a:rPr lang="zh-TW" altLang="en-US" sz="2800" dirty="0" smtClean="0"/>
              <a:t> 所發出的</a:t>
            </a:r>
            <a:r>
              <a:rPr lang="en-US" altLang="zh-TW" sz="2800" dirty="0" smtClean="0"/>
              <a:t>Beacon</a:t>
            </a:r>
            <a:r>
              <a:rPr lang="zh-TW" altLang="en-US" sz="2800" dirty="0" smtClean="0"/>
              <a:t> </a:t>
            </a:r>
            <a:r>
              <a:rPr lang="en-US" altLang="zh-TW" sz="2800" dirty="0" smtClean="0"/>
              <a:t>Interval</a:t>
            </a:r>
            <a:r>
              <a:rPr lang="zh-TW" altLang="en-US" sz="2800" dirty="0" smtClean="0"/>
              <a:t>。</a:t>
            </a:r>
            <a:endParaRPr lang="en-US" altLang="zh-TW" sz="2800" dirty="0" smtClean="0"/>
          </a:p>
          <a:p>
            <a:r>
              <a:rPr lang="zh-TW" altLang="en-US" sz="2800" dirty="0" smtClean="0"/>
              <a:t>其可細分為 </a:t>
            </a:r>
            <a:r>
              <a:rPr lang="en-US" altLang="zh-TW" sz="2800" b="1" dirty="0" smtClean="0">
                <a:solidFill>
                  <a:srgbClr val="FF0000"/>
                </a:solidFill>
              </a:rPr>
              <a:t>Active </a:t>
            </a:r>
            <a:r>
              <a:rPr lang="en-US" altLang="zh-TW" sz="2800" b="1" dirty="0" err="1" smtClean="0">
                <a:solidFill>
                  <a:srgbClr val="FF0000"/>
                </a:solidFill>
              </a:rPr>
              <a:t>protion</a:t>
            </a:r>
            <a:r>
              <a:rPr lang="en-US" altLang="zh-TW" sz="2800" b="1" dirty="0" smtClean="0">
                <a:solidFill>
                  <a:srgbClr val="FF0000"/>
                </a:solidFill>
              </a:rPr>
              <a:t> </a:t>
            </a:r>
            <a:r>
              <a:rPr lang="zh-TW" altLang="en-US" sz="2800" dirty="0" smtClean="0"/>
              <a:t>和 </a:t>
            </a:r>
            <a:r>
              <a:rPr lang="en-US" altLang="zh-TW" sz="2800" b="1" dirty="0" smtClean="0">
                <a:solidFill>
                  <a:srgbClr val="FF0000"/>
                </a:solidFill>
              </a:rPr>
              <a:t>Inactive portion</a:t>
            </a:r>
            <a:r>
              <a:rPr lang="zh-TW" altLang="en-US" sz="2800" dirty="0" smtClean="0"/>
              <a:t>，</a:t>
            </a:r>
            <a:r>
              <a:rPr lang="en-US" altLang="zh-TW" sz="2800" dirty="0" smtClean="0"/>
              <a:t/>
            </a:r>
            <a:br>
              <a:rPr lang="en-US" altLang="zh-TW" sz="2800" dirty="0" smtClean="0"/>
            </a:br>
            <a:r>
              <a:rPr lang="en-US" altLang="zh-TW" sz="2800" b="1" dirty="0" smtClean="0"/>
              <a:t>Active </a:t>
            </a:r>
            <a:r>
              <a:rPr lang="en-US" altLang="zh-TW" sz="2800" b="1" dirty="0" err="1"/>
              <a:t>protion</a:t>
            </a:r>
            <a:r>
              <a:rPr lang="en-US" altLang="zh-TW" sz="2800" b="1" dirty="0"/>
              <a:t> </a:t>
            </a:r>
            <a:r>
              <a:rPr lang="zh-TW" altLang="en-US" sz="2800" dirty="0" smtClean="0"/>
              <a:t>又細分為</a:t>
            </a:r>
            <a:r>
              <a:rPr lang="en-US" altLang="zh-TW" sz="2800" dirty="0" smtClean="0"/>
              <a:t>16</a:t>
            </a:r>
            <a:r>
              <a:rPr lang="zh-TW" altLang="en-US" sz="2800" dirty="0" smtClean="0"/>
              <a:t>個 </a:t>
            </a:r>
            <a:r>
              <a:rPr lang="en-US" altLang="zh-TW" sz="2800" dirty="0" smtClean="0">
                <a:solidFill>
                  <a:srgbClr val="FF0000"/>
                </a:solidFill>
              </a:rPr>
              <a:t>slots</a:t>
            </a:r>
            <a:r>
              <a:rPr lang="zh-TW" altLang="en-US" sz="2800" dirty="0" smtClean="0"/>
              <a:t>，</a:t>
            </a:r>
            <a:r>
              <a:rPr lang="en-US" altLang="zh-TW" sz="2800" dirty="0" smtClean="0"/>
              <a:t/>
            </a:r>
            <a:br>
              <a:rPr lang="en-US" altLang="zh-TW" sz="2800" dirty="0" smtClean="0"/>
            </a:br>
            <a:r>
              <a:rPr lang="zh-TW" altLang="en-US" sz="2800" dirty="0" smtClean="0"/>
              <a:t>而</a:t>
            </a:r>
            <a:r>
              <a:rPr lang="en-US" altLang="zh-TW" sz="2800" dirty="0" smtClean="0"/>
              <a:t>16</a:t>
            </a:r>
            <a:r>
              <a:rPr lang="zh-TW" altLang="en-US" sz="2800" dirty="0" smtClean="0"/>
              <a:t>個 </a:t>
            </a:r>
            <a:r>
              <a:rPr lang="en-US" altLang="zh-TW" sz="2800" dirty="0" smtClean="0">
                <a:solidFill>
                  <a:srgbClr val="FF0000"/>
                </a:solidFill>
              </a:rPr>
              <a:t>slots</a:t>
            </a:r>
            <a:r>
              <a:rPr lang="en-US" altLang="zh-TW" sz="2800" dirty="0" smtClean="0"/>
              <a:t> </a:t>
            </a:r>
            <a:r>
              <a:rPr lang="zh-TW" altLang="en-US" sz="2800" dirty="0" smtClean="0"/>
              <a:t>又可分為 </a:t>
            </a:r>
            <a:r>
              <a:rPr lang="en-US" altLang="zh-TW" sz="2800" u="sng" dirty="0" smtClean="0">
                <a:solidFill>
                  <a:srgbClr val="FF0000"/>
                </a:solidFill>
              </a:rPr>
              <a:t>Contention </a:t>
            </a:r>
            <a:r>
              <a:rPr lang="en-US" altLang="zh-TW" sz="2800" u="sng" dirty="0">
                <a:solidFill>
                  <a:srgbClr val="FF0000"/>
                </a:solidFill>
              </a:rPr>
              <a:t>access </a:t>
            </a:r>
            <a:r>
              <a:rPr lang="en-US" altLang="zh-TW" sz="2800" u="sng" dirty="0" smtClean="0">
                <a:solidFill>
                  <a:srgbClr val="FF0000"/>
                </a:solidFill>
              </a:rPr>
              <a:t>period</a:t>
            </a:r>
            <a:r>
              <a:rPr lang="zh-TW" altLang="en-US" sz="2800" dirty="0" smtClean="0">
                <a:solidFill>
                  <a:srgbClr val="FF0000"/>
                </a:solidFill>
              </a:rPr>
              <a:t> </a:t>
            </a:r>
            <a:r>
              <a:rPr lang="zh-TW" altLang="en-US" sz="2800" dirty="0" smtClean="0"/>
              <a:t>和 </a:t>
            </a:r>
            <a:r>
              <a:rPr lang="en-US" altLang="zh-TW" sz="2800" u="sng" dirty="0">
                <a:solidFill>
                  <a:srgbClr val="FF0000"/>
                </a:solidFill>
              </a:rPr>
              <a:t>Contention free </a:t>
            </a:r>
            <a:r>
              <a:rPr lang="en-US" altLang="zh-TW" sz="2800" u="sng" dirty="0" smtClean="0">
                <a:solidFill>
                  <a:srgbClr val="FF0000"/>
                </a:solidFill>
              </a:rPr>
              <a:t>period</a:t>
            </a:r>
            <a:r>
              <a:rPr lang="zh-TW" altLang="en-US" sz="2800" dirty="0" smtClean="0"/>
              <a:t>。</a:t>
            </a:r>
            <a:endParaRPr lang="en-US" altLang="zh-TW" sz="2800" dirty="0" smtClean="0"/>
          </a:p>
        </p:txBody>
      </p:sp>
    </p:spTree>
    <p:extLst>
      <p:ext uri="{BB962C8B-B14F-4D97-AF65-F5344CB8AC3E}">
        <p14:creationId xmlns:p14="http://schemas.microsoft.com/office/powerpoint/2010/main" val="1464086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內容版面配置區 11"/>
          <p:cNvPicPr>
            <a:picLocks noGrp="1" noChangeAspect="1"/>
          </p:cNvPicPr>
          <p:nvPr>
            <p:ph idx="1"/>
          </p:nvPr>
        </p:nvPicPr>
        <p:blipFill>
          <a:blip r:embed="rId2"/>
          <a:stretch>
            <a:fillRect/>
          </a:stretch>
        </p:blipFill>
        <p:spPr>
          <a:xfrm>
            <a:off x="383076" y="510750"/>
            <a:ext cx="8396417" cy="5848865"/>
          </a:xfrm>
          <a:prstGeom prst="rect">
            <a:avLst/>
          </a:prstGeom>
        </p:spPr>
      </p:pic>
    </p:spTree>
    <p:extLst>
      <p:ext uri="{BB962C8B-B14F-4D97-AF65-F5344CB8AC3E}">
        <p14:creationId xmlns:p14="http://schemas.microsoft.com/office/powerpoint/2010/main" val="2091710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dirty="0"/>
          </a:p>
        </p:txBody>
      </p:sp>
      <p:sp>
        <p:nvSpPr>
          <p:cNvPr id="3" name="副標題 2"/>
          <p:cNvSpPr>
            <a:spLocks noGrp="1"/>
          </p:cNvSpPr>
          <p:nvPr>
            <p:ph type="subTitle" idx="1"/>
          </p:nvPr>
        </p:nvSpPr>
        <p:spPr/>
        <p:txBody>
          <a:bodyPr/>
          <a:lstStyle/>
          <a:p>
            <a:endParaRPr lang="zh-TW" altLang="en-US"/>
          </a:p>
        </p:txBody>
      </p:sp>
      <p:pic>
        <p:nvPicPr>
          <p:cNvPr id="5" name="內容版面配置區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24744"/>
            <a:ext cx="9178184" cy="4872072"/>
          </a:xfrm>
          <a:prstGeom prst="rect">
            <a:avLst/>
          </a:prstGeom>
        </p:spPr>
      </p:pic>
    </p:spTree>
    <p:extLst>
      <p:ext uri="{BB962C8B-B14F-4D97-AF65-F5344CB8AC3E}">
        <p14:creationId xmlns:p14="http://schemas.microsoft.com/office/powerpoint/2010/main" val="114576556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Beacon</a:t>
            </a:r>
            <a:endParaRPr lang="zh-TW" altLang="en-US" dirty="0"/>
          </a:p>
        </p:txBody>
      </p:sp>
      <p:sp>
        <p:nvSpPr>
          <p:cNvPr id="3" name="內容版面配置區 2"/>
          <p:cNvSpPr>
            <a:spLocks noGrp="1"/>
          </p:cNvSpPr>
          <p:nvPr>
            <p:ph idx="1"/>
          </p:nvPr>
        </p:nvSpPr>
        <p:spPr>
          <a:xfrm>
            <a:off x="611560" y="2420888"/>
            <a:ext cx="7992888" cy="3816424"/>
          </a:xfrm>
        </p:spPr>
        <p:txBody>
          <a:bodyPr>
            <a:normAutofit/>
          </a:bodyPr>
          <a:lstStyle/>
          <a:p>
            <a:r>
              <a:rPr lang="zh-TW" altLang="en-US" dirty="0" smtClean="0"/>
              <a:t>作用：</a:t>
            </a:r>
            <a:endParaRPr lang="en-US" altLang="zh-TW" dirty="0" smtClean="0"/>
          </a:p>
          <a:p>
            <a:pPr lvl="1"/>
            <a:r>
              <a:rPr lang="zh-TW" altLang="en-US" sz="2400" dirty="0"/>
              <a:t>裝置同步</a:t>
            </a:r>
            <a:endParaRPr lang="en-US" altLang="zh-TW" sz="2400" dirty="0"/>
          </a:p>
          <a:p>
            <a:pPr lvl="1"/>
            <a:r>
              <a:rPr lang="zh-TW" altLang="en-US" sz="2400" dirty="0"/>
              <a:t>宣告</a:t>
            </a:r>
            <a:r>
              <a:rPr lang="en-US" altLang="zh-TW" sz="2400" dirty="0"/>
              <a:t>PAN</a:t>
            </a:r>
            <a:r>
              <a:rPr lang="zh-TW" altLang="en-US" sz="2400" dirty="0"/>
              <a:t>的存在</a:t>
            </a:r>
            <a:endParaRPr lang="en-US" altLang="zh-TW" sz="2400" dirty="0"/>
          </a:p>
          <a:p>
            <a:pPr lvl="1"/>
            <a:r>
              <a:rPr lang="zh-TW" altLang="en-US" sz="2400" dirty="0"/>
              <a:t>通知其他節點目前有封包在</a:t>
            </a:r>
            <a:r>
              <a:rPr lang="en-US" altLang="zh-TW" sz="2400" dirty="0" err="1"/>
              <a:t>coordinater</a:t>
            </a:r>
            <a:r>
              <a:rPr lang="zh-TW" altLang="en-US" sz="2400" dirty="0"/>
              <a:t>中</a:t>
            </a:r>
            <a:endParaRPr lang="en-US" altLang="zh-TW" sz="2400" dirty="0"/>
          </a:p>
          <a:p>
            <a:pPr lvl="1"/>
            <a:r>
              <a:rPr lang="zh-TW" altLang="en-US" sz="2400" dirty="0"/>
              <a:t>告知</a:t>
            </a:r>
            <a:r>
              <a:rPr lang="en-US" altLang="zh-TW" sz="2400" dirty="0" err="1"/>
              <a:t>Superframe</a:t>
            </a:r>
            <a:r>
              <a:rPr lang="zh-TW" altLang="en-US" sz="2400" dirty="0"/>
              <a:t>的</a:t>
            </a:r>
            <a:r>
              <a:rPr lang="zh-TW" altLang="en-US" sz="2400" dirty="0" smtClean="0"/>
              <a:t>結構</a:t>
            </a:r>
            <a:endParaRPr lang="en-US" altLang="zh-TW" dirty="0" smtClean="0"/>
          </a:p>
          <a:p>
            <a:r>
              <a:rPr lang="zh-TW" altLang="en-US" dirty="0"/>
              <a:t>當</a:t>
            </a:r>
            <a:r>
              <a:rPr lang="en-US" altLang="zh-TW" dirty="0"/>
              <a:t>Beacon</a:t>
            </a:r>
            <a:r>
              <a:rPr lang="zh-TW" altLang="en-US" dirty="0"/>
              <a:t>結束</a:t>
            </a:r>
            <a:r>
              <a:rPr lang="zh-TW" altLang="en-US" dirty="0" smtClean="0"/>
              <a:t>時：</a:t>
            </a:r>
            <a:endParaRPr lang="en-US" altLang="zh-TW" dirty="0" smtClean="0"/>
          </a:p>
          <a:p>
            <a:pPr lvl="1"/>
            <a:r>
              <a:rPr lang="zh-TW" altLang="en-US" sz="2400" dirty="0" smtClean="0"/>
              <a:t>使用</a:t>
            </a:r>
            <a:r>
              <a:rPr lang="en-US" altLang="zh-TW" sz="2400" b="1" dirty="0"/>
              <a:t>slotted </a:t>
            </a:r>
            <a:r>
              <a:rPr lang="en-US" altLang="zh-TW" sz="2400" b="1" dirty="0" smtClean="0"/>
              <a:t>CSMA/CA</a:t>
            </a:r>
            <a:r>
              <a:rPr lang="zh-TW" altLang="en-US" sz="2400" dirty="0" smtClean="0"/>
              <a:t>將</a:t>
            </a:r>
            <a:r>
              <a:rPr lang="en-US" altLang="zh-TW" sz="2400" dirty="0" smtClean="0"/>
              <a:t>Active</a:t>
            </a:r>
            <a:r>
              <a:rPr lang="zh-TW" altLang="en-US" sz="2400" dirty="0" smtClean="0"/>
              <a:t> </a:t>
            </a:r>
            <a:r>
              <a:rPr lang="en-US" altLang="zh-TW" sz="2400" dirty="0" err="1" smtClean="0"/>
              <a:t>protion</a:t>
            </a:r>
            <a:r>
              <a:rPr lang="zh-TW" altLang="en-US" sz="2400" dirty="0" smtClean="0"/>
              <a:t>切成數個</a:t>
            </a:r>
            <a:r>
              <a:rPr lang="en-US" altLang="zh-TW" sz="2400" dirty="0" smtClean="0"/>
              <a:t>slots</a:t>
            </a:r>
            <a:r>
              <a:rPr lang="zh-TW" altLang="en-US" sz="2400" dirty="0" smtClean="0"/>
              <a:t>。</a:t>
            </a:r>
            <a:endParaRPr lang="en-US" altLang="zh-TW" sz="2400" dirty="0" smtClean="0"/>
          </a:p>
          <a:p>
            <a:pPr lvl="1"/>
            <a:endParaRPr lang="en-US" altLang="zh-TW" sz="2400" dirty="0"/>
          </a:p>
          <a:p>
            <a:endParaRPr lang="en-US" altLang="zh-TW" dirty="0" smtClean="0"/>
          </a:p>
          <a:p>
            <a:pPr marL="457200" lvl="1" indent="0">
              <a:buNone/>
            </a:pPr>
            <a:endParaRPr lang="zh-TW" altLang="en-US" sz="2400" dirty="0"/>
          </a:p>
        </p:txBody>
      </p:sp>
    </p:spTree>
    <p:extLst>
      <p:ext uri="{BB962C8B-B14F-4D97-AF65-F5344CB8AC3E}">
        <p14:creationId xmlns:p14="http://schemas.microsoft.com/office/powerpoint/2010/main" val="21504487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The </a:t>
            </a:r>
            <a:r>
              <a:rPr lang="en-US" altLang="zh-TW" dirty="0" smtClean="0"/>
              <a:t>Structure </a:t>
            </a:r>
            <a:r>
              <a:rPr lang="en-US" altLang="zh-TW" dirty="0"/>
              <a:t>of </a:t>
            </a:r>
            <a:r>
              <a:rPr lang="en-US" altLang="zh-TW" dirty="0" err="1" smtClean="0"/>
              <a:t>Superframe</a:t>
            </a:r>
            <a:endParaRPr lang="zh-TW" altLang="en-US" dirty="0"/>
          </a:p>
        </p:txBody>
      </p:sp>
      <p:sp>
        <p:nvSpPr>
          <p:cNvPr id="3" name="內容版面配置區 2"/>
          <p:cNvSpPr>
            <a:spLocks noGrp="1"/>
          </p:cNvSpPr>
          <p:nvPr>
            <p:ph idx="1"/>
          </p:nvPr>
        </p:nvSpPr>
        <p:spPr>
          <a:xfrm>
            <a:off x="539552" y="2420888"/>
            <a:ext cx="7992888" cy="3528392"/>
          </a:xfrm>
        </p:spPr>
        <p:txBody>
          <a:bodyPr>
            <a:normAutofit/>
          </a:bodyPr>
          <a:lstStyle/>
          <a:p>
            <a:r>
              <a:rPr lang="en-US" altLang="zh-TW" sz="2800" b="1" dirty="0">
                <a:solidFill>
                  <a:srgbClr val="FF0000"/>
                </a:solidFill>
              </a:rPr>
              <a:t>beacon order (BO) </a:t>
            </a:r>
            <a:r>
              <a:rPr lang="zh-TW" altLang="en-US" sz="2800" dirty="0" smtClean="0"/>
              <a:t>：決定</a:t>
            </a:r>
            <a:r>
              <a:rPr lang="en-US" altLang="zh-TW" sz="2800" dirty="0" err="1" smtClean="0"/>
              <a:t>Superframe</a:t>
            </a:r>
            <a:r>
              <a:rPr lang="zh-TW" altLang="en-US" sz="2800" dirty="0" smtClean="0"/>
              <a:t>的總長。</a:t>
            </a:r>
            <a:endParaRPr lang="en-US" altLang="zh-TW" sz="2800" dirty="0" smtClean="0"/>
          </a:p>
          <a:p>
            <a:r>
              <a:rPr lang="en-US" altLang="zh-TW" sz="2800" b="1" dirty="0" err="1">
                <a:solidFill>
                  <a:srgbClr val="FF0000"/>
                </a:solidFill>
              </a:rPr>
              <a:t>superframe</a:t>
            </a:r>
            <a:r>
              <a:rPr lang="en-US" altLang="zh-TW" sz="2800" b="1" dirty="0">
                <a:solidFill>
                  <a:srgbClr val="FF0000"/>
                </a:solidFill>
              </a:rPr>
              <a:t> order (SO) </a:t>
            </a:r>
            <a:r>
              <a:rPr lang="zh-TW" altLang="en-US" sz="2800" dirty="0" smtClean="0"/>
              <a:t>：決定</a:t>
            </a:r>
            <a:r>
              <a:rPr lang="en-US" altLang="zh-TW" sz="2800" dirty="0"/>
              <a:t>active </a:t>
            </a:r>
            <a:r>
              <a:rPr lang="en-US" altLang="zh-TW" sz="2800" dirty="0" smtClean="0"/>
              <a:t>potion</a:t>
            </a:r>
            <a:r>
              <a:rPr lang="zh-TW" altLang="en-US" sz="2800" dirty="0" smtClean="0"/>
              <a:t>的長度。</a:t>
            </a:r>
            <a:endParaRPr lang="en-US" altLang="zh-TW" sz="2800" dirty="0" smtClean="0"/>
          </a:p>
          <a:p>
            <a:endParaRPr lang="en-US" altLang="zh-TW" sz="2800" dirty="0" smtClean="0"/>
          </a:p>
          <a:p>
            <a:r>
              <a:rPr lang="en-US" altLang="zh-TW" sz="2800" b="1" dirty="0"/>
              <a:t>BI = </a:t>
            </a:r>
            <a:r>
              <a:rPr lang="en-US" altLang="zh-TW" sz="2800" b="1" dirty="0" err="1"/>
              <a:t>aBaseSuperframeDuration</a:t>
            </a:r>
            <a:r>
              <a:rPr lang="en-US" altLang="zh-TW" sz="2800" b="1" dirty="0"/>
              <a:t> x 2</a:t>
            </a:r>
            <a:r>
              <a:rPr lang="en-US" altLang="zh-TW" sz="2800" b="1" baseline="30000" dirty="0">
                <a:solidFill>
                  <a:srgbClr val="FF0000"/>
                </a:solidFill>
              </a:rPr>
              <a:t>BO</a:t>
            </a:r>
            <a:r>
              <a:rPr lang="en-US" altLang="zh-TW" sz="2800" b="1" dirty="0"/>
              <a:t> </a:t>
            </a:r>
            <a:r>
              <a:rPr lang="en-US" altLang="zh-TW" sz="2800" b="1" dirty="0" smtClean="0"/>
              <a:t>symbols</a:t>
            </a:r>
          </a:p>
          <a:p>
            <a:r>
              <a:rPr lang="en-US" altLang="zh-TW" sz="2800" b="1" dirty="0" smtClean="0"/>
              <a:t>SD </a:t>
            </a:r>
            <a:r>
              <a:rPr lang="en-US" altLang="zh-TW" sz="2800" b="1" dirty="0"/>
              <a:t>= </a:t>
            </a:r>
            <a:r>
              <a:rPr lang="en-US" altLang="zh-TW" sz="2800" b="1" dirty="0" err="1"/>
              <a:t>aBaseSuperframeDuration</a:t>
            </a:r>
            <a:r>
              <a:rPr lang="en-US" altLang="zh-TW" sz="2800" b="1" dirty="0"/>
              <a:t> x 2</a:t>
            </a:r>
            <a:r>
              <a:rPr lang="en-US" altLang="zh-TW" sz="2800" b="1" baseline="30000" dirty="0">
                <a:solidFill>
                  <a:srgbClr val="FF0000"/>
                </a:solidFill>
              </a:rPr>
              <a:t>SO</a:t>
            </a:r>
            <a:r>
              <a:rPr lang="en-US" altLang="zh-TW" sz="2800" b="1" dirty="0"/>
              <a:t> </a:t>
            </a:r>
            <a:r>
              <a:rPr lang="en-US" altLang="zh-TW" sz="2800" b="1" dirty="0" smtClean="0"/>
              <a:t>symbols</a:t>
            </a:r>
          </a:p>
          <a:p>
            <a:pPr marL="0" indent="0">
              <a:buNone/>
            </a:pPr>
            <a:r>
              <a:rPr lang="en-US" altLang="zh-TW" sz="2800" dirty="0" smtClean="0"/>
              <a:t>	</a:t>
            </a:r>
            <a:r>
              <a:rPr lang="en-US" altLang="zh-TW" sz="2000" dirty="0" smtClean="0"/>
              <a:t>(</a:t>
            </a:r>
            <a:r>
              <a:rPr lang="zh-TW" altLang="en-US" sz="2000" dirty="0" smtClean="0"/>
              <a:t> </a:t>
            </a:r>
            <a:r>
              <a:rPr lang="en-US" altLang="zh-TW" sz="2000" dirty="0" err="1" smtClean="0"/>
              <a:t>aBaseSuperframeDuration</a:t>
            </a:r>
            <a:r>
              <a:rPr lang="zh-TW" altLang="en-US" sz="2000" dirty="0" smtClean="0"/>
              <a:t> 為預設參數 </a:t>
            </a:r>
            <a:r>
              <a:rPr lang="en-US" altLang="zh-TW" sz="2000" dirty="0" smtClean="0"/>
              <a:t>960)</a:t>
            </a:r>
          </a:p>
        </p:txBody>
      </p:sp>
    </p:spTree>
    <p:extLst>
      <p:ext uri="{BB962C8B-B14F-4D97-AF65-F5344CB8AC3E}">
        <p14:creationId xmlns:p14="http://schemas.microsoft.com/office/powerpoint/2010/main" val="9484503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BO &amp; SO</a:t>
            </a:r>
            <a:endParaRPr lang="zh-TW" altLang="en-US" dirty="0"/>
          </a:p>
        </p:txBody>
      </p:sp>
      <p:sp>
        <p:nvSpPr>
          <p:cNvPr id="3" name="內容版面配置區 2"/>
          <p:cNvSpPr>
            <a:spLocks noGrp="1"/>
          </p:cNvSpPr>
          <p:nvPr>
            <p:ph idx="1"/>
          </p:nvPr>
        </p:nvSpPr>
        <p:spPr/>
        <p:txBody>
          <a:bodyPr>
            <a:normAutofit/>
          </a:bodyPr>
          <a:lstStyle/>
          <a:p>
            <a:r>
              <a:rPr lang="en-US" altLang="zh-TW" sz="2800" b="1" dirty="0">
                <a:solidFill>
                  <a:srgbClr val="FF0000"/>
                </a:solidFill>
              </a:rPr>
              <a:t>0≦SO≦BO≦</a:t>
            </a:r>
            <a:r>
              <a:rPr lang="en-US" altLang="zh-TW" sz="2800" b="1" dirty="0" smtClean="0">
                <a:solidFill>
                  <a:srgbClr val="FF0000"/>
                </a:solidFill>
              </a:rPr>
              <a:t>14</a:t>
            </a:r>
            <a:r>
              <a:rPr lang="zh-TW" altLang="en-US" sz="2800" dirty="0"/>
              <a:t>，且</a:t>
            </a:r>
            <a:r>
              <a:rPr lang="zh-TW" altLang="en-US" sz="2800" dirty="0" smtClean="0"/>
              <a:t>為整數。當</a:t>
            </a:r>
            <a:r>
              <a:rPr lang="en-US" altLang="zh-TW" sz="2800" b="1" dirty="0" smtClean="0"/>
              <a:t>SO=15</a:t>
            </a:r>
            <a:r>
              <a:rPr lang="zh-TW" altLang="en-US" sz="2800" b="1" dirty="0" smtClean="0"/>
              <a:t>時代表不使用 </a:t>
            </a:r>
            <a:r>
              <a:rPr lang="en-US" altLang="zh-TW" sz="2800" b="1" dirty="0" err="1" smtClean="0"/>
              <a:t>Superframe</a:t>
            </a:r>
            <a:r>
              <a:rPr lang="zh-TW" altLang="en-US" sz="2800" dirty="0" smtClean="0"/>
              <a:t>。</a:t>
            </a:r>
            <a:endParaRPr lang="en-US" altLang="zh-TW" sz="2800" dirty="0" smtClean="0"/>
          </a:p>
          <a:p>
            <a:r>
              <a:rPr lang="zh-TW" altLang="en-US" sz="2800" dirty="0" smtClean="0"/>
              <a:t>因此，</a:t>
            </a:r>
            <a:r>
              <a:rPr lang="en-US" altLang="zh-TW" sz="2800" dirty="0"/>
              <a:t> </a:t>
            </a:r>
            <a:r>
              <a:rPr lang="en-US" altLang="zh-TW" sz="2800" dirty="0" err="1" smtClean="0"/>
              <a:t>Superframe</a:t>
            </a:r>
            <a:r>
              <a:rPr lang="zh-TW" altLang="en-US" sz="2800" dirty="0" smtClean="0"/>
              <a:t>的醒來的長度可從</a:t>
            </a:r>
            <a:r>
              <a:rPr lang="en-US" altLang="zh-TW" sz="2800" dirty="0" smtClean="0"/>
              <a:t>15.63ms</a:t>
            </a:r>
            <a:r>
              <a:rPr lang="zh-TW" altLang="en-US" sz="2800" dirty="0" smtClean="0"/>
              <a:t> 到 </a:t>
            </a:r>
            <a:r>
              <a:rPr lang="en-US" altLang="zh-TW" sz="2800" dirty="0" smtClean="0"/>
              <a:t>251.7s</a:t>
            </a:r>
            <a:r>
              <a:rPr lang="zh-TW" altLang="en-US" sz="2800" dirty="0" smtClean="0"/>
              <a:t> 不等。</a:t>
            </a:r>
            <a:endParaRPr lang="zh-TW" altLang="en-US" sz="2800" dirty="0"/>
          </a:p>
        </p:txBody>
      </p:sp>
    </p:spTree>
    <p:extLst>
      <p:ext uri="{BB962C8B-B14F-4D97-AF65-F5344CB8AC3E}">
        <p14:creationId xmlns:p14="http://schemas.microsoft.com/office/powerpoint/2010/main" val="37574803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Duty Cycle</a:t>
            </a:r>
            <a:endParaRPr lang="zh-TW" altLang="en-US" dirty="0"/>
          </a:p>
        </p:txBody>
      </p:sp>
      <p:sp>
        <p:nvSpPr>
          <p:cNvPr id="3" name="內容版面配置區 2"/>
          <p:cNvSpPr>
            <a:spLocks noGrp="1"/>
          </p:cNvSpPr>
          <p:nvPr>
            <p:ph idx="1"/>
          </p:nvPr>
        </p:nvSpPr>
        <p:spPr>
          <a:xfrm>
            <a:off x="971600" y="2420888"/>
            <a:ext cx="7200897" cy="3744416"/>
          </a:xfrm>
        </p:spPr>
        <p:txBody>
          <a:bodyPr>
            <a:normAutofit/>
          </a:bodyPr>
          <a:lstStyle/>
          <a:p>
            <a:pPr>
              <a:spcAft>
                <a:spcPts val="0"/>
              </a:spcAft>
            </a:pPr>
            <a:r>
              <a:rPr lang="zh-TW" altLang="en-US" sz="2800" dirty="0" smtClean="0"/>
              <a:t>由上述的討論可知，在</a:t>
            </a:r>
            <a:r>
              <a:rPr lang="en-US" altLang="zh-TW" sz="2800" dirty="0" err="1" smtClean="0"/>
              <a:t>Superframe</a:t>
            </a:r>
            <a:r>
              <a:rPr lang="zh-TW" altLang="en-US" sz="2800" dirty="0" smtClean="0"/>
              <a:t>的架構下每一個裝置在 </a:t>
            </a:r>
            <a:r>
              <a:rPr lang="en-US" altLang="zh-TW" sz="2800" dirty="0" smtClean="0"/>
              <a:t>BI </a:t>
            </a:r>
            <a:r>
              <a:rPr lang="zh-TW" altLang="en-US" sz="2800" dirty="0" smtClean="0"/>
              <a:t>中有 </a:t>
            </a:r>
            <a:r>
              <a:rPr lang="en-US" altLang="zh-TW" sz="2800" kern="100" dirty="0" smtClean="0">
                <a:latin typeface="Calibri"/>
                <a:cs typeface="Times New Roman"/>
              </a:rPr>
              <a:t>2</a:t>
            </a:r>
            <a:r>
              <a:rPr lang="en-US" altLang="zh-TW" sz="2800" kern="100" baseline="30000" dirty="0" smtClean="0">
                <a:latin typeface="Calibri"/>
                <a:cs typeface="Times New Roman"/>
              </a:rPr>
              <a:t>-</a:t>
            </a:r>
            <a:r>
              <a:rPr lang="en-US" altLang="zh-TW" sz="2800" kern="100" baseline="30000" dirty="0">
                <a:latin typeface="Calibri"/>
                <a:cs typeface="Times New Roman"/>
              </a:rPr>
              <a:t>(B0-S0</a:t>
            </a:r>
            <a:r>
              <a:rPr lang="en-US" altLang="zh-TW" sz="2800" kern="100" baseline="30000" dirty="0" smtClean="0">
                <a:latin typeface="Calibri"/>
                <a:cs typeface="Times New Roman"/>
              </a:rPr>
              <a:t>)</a:t>
            </a:r>
            <a:r>
              <a:rPr lang="zh-TW" altLang="en-US" sz="2800" kern="100" baseline="30000" dirty="0" smtClean="0">
                <a:latin typeface="Calibri"/>
                <a:cs typeface="Times New Roman"/>
              </a:rPr>
              <a:t>  </a:t>
            </a:r>
            <a:r>
              <a:rPr lang="zh-TW" altLang="en-US" sz="2800" dirty="0" smtClean="0"/>
              <a:t>的部分是 </a:t>
            </a:r>
            <a:r>
              <a:rPr lang="en-US" altLang="zh-TW" sz="2800" dirty="0" smtClean="0"/>
              <a:t>active</a:t>
            </a:r>
            <a:r>
              <a:rPr lang="zh-TW" altLang="en-US" sz="2800" dirty="0" smtClean="0"/>
              <a:t>，有 </a:t>
            </a:r>
            <a:r>
              <a:rPr lang="en-US" altLang="zh-TW" sz="2800" kern="100" dirty="0" smtClean="0">
                <a:latin typeface="Calibri"/>
                <a:cs typeface="Times New Roman"/>
              </a:rPr>
              <a:t>1-2</a:t>
            </a:r>
            <a:r>
              <a:rPr lang="en-US" altLang="zh-TW" sz="2800" kern="100" baseline="30000" dirty="0" smtClean="0">
                <a:latin typeface="Calibri"/>
                <a:cs typeface="Times New Roman"/>
              </a:rPr>
              <a:t>-</a:t>
            </a:r>
            <a:r>
              <a:rPr lang="en-US" altLang="zh-TW" sz="2800" kern="100" baseline="30000" dirty="0">
                <a:latin typeface="Calibri"/>
                <a:cs typeface="Times New Roman"/>
              </a:rPr>
              <a:t>(B0-S0</a:t>
            </a:r>
            <a:r>
              <a:rPr lang="en-US" altLang="zh-TW" sz="2800" kern="100" baseline="30000" dirty="0" smtClean="0">
                <a:latin typeface="Calibri"/>
                <a:cs typeface="Times New Roman"/>
              </a:rPr>
              <a:t>)</a:t>
            </a:r>
            <a:r>
              <a:rPr lang="zh-TW" altLang="en-US" sz="2800" kern="100" baseline="30000" dirty="0" smtClean="0">
                <a:latin typeface="Calibri"/>
                <a:cs typeface="Times New Roman"/>
              </a:rPr>
              <a:t>  </a:t>
            </a:r>
            <a:r>
              <a:rPr lang="zh-TW" altLang="en-US" sz="2800" dirty="0" smtClean="0"/>
              <a:t>的</a:t>
            </a:r>
            <a:r>
              <a:rPr lang="zh-TW" altLang="en-US" sz="2800" dirty="0"/>
              <a:t>部分是 </a:t>
            </a:r>
            <a:r>
              <a:rPr lang="en-US" altLang="zh-TW" sz="2800" dirty="0" smtClean="0"/>
              <a:t>inactive</a:t>
            </a:r>
            <a:r>
              <a:rPr lang="zh-TW" altLang="en-US" sz="2800" dirty="0" smtClean="0"/>
              <a:t>。</a:t>
            </a:r>
            <a:endParaRPr lang="en-US" altLang="zh-TW" sz="2800" dirty="0" smtClean="0"/>
          </a:p>
          <a:p>
            <a:pPr>
              <a:spcAft>
                <a:spcPts val="0"/>
              </a:spcAft>
            </a:pPr>
            <a:endParaRPr lang="zh-TW" altLang="en-US" sz="2800" dirty="0"/>
          </a:p>
        </p:txBody>
      </p:sp>
      <p:pic>
        <p:nvPicPr>
          <p:cNvPr id="4" name="圖片 3"/>
          <p:cNvPicPr>
            <a:picLocks noChangeAspect="1"/>
          </p:cNvPicPr>
          <p:nvPr/>
        </p:nvPicPr>
        <p:blipFill rotWithShape="1">
          <a:blip r:embed="rId2">
            <a:extLst>
              <a:ext uri="{28A0092B-C50C-407E-A947-70E740481C1C}">
                <a14:useLocalDpi xmlns:a14="http://schemas.microsoft.com/office/drawing/2010/main" val="0"/>
              </a:ext>
            </a:extLst>
          </a:blip>
          <a:srcRect l="1078" r="1420"/>
          <a:stretch/>
        </p:blipFill>
        <p:spPr>
          <a:xfrm>
            <a:off x="473944" y="4214466"/>
            <a:ext cx="8202512" cy="1034018"/>
          </a:xfrm>
          <a:prstGeom prst="rect">
            <a:avLst/>
          </a:prstGeom>
        </p:spPr>
      </p:pic>
    </p:spTree>
    <p:extLst>
      <p:ext uri="{BB962C8B-B14F-4D97-AF65-F5344CB8AC3E}">
        <p14:creationId xmlns:p14="http://schemas.microsoft.com/office/powerpoint/2010/main" val="120726975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Guarantee Time Slot ( GTS )</a:t>
            </a:r>
            <a:endParaRPr lang="zh-TW" altLang="en-US" dirty="0"/>
          </a:p>
        </p:txBody>
      </p:sp>
      <p:sp>
        <p:nvSpPr>
          <p:cNvPr id="3" name="內容版面配置區 2"/>
          <p:cNvSpPr>
            <a:spLocks noGrp="1"/>
          </p:cNvSpPr>
          <p:nvPr>
            <p:ph idx="1"/>
          </p:nvPr>
        </p:nvSpPr>
        <p:spPr>
          <a:xfrm>
            <a:off x="971600" y="2420888"/>
            <a:ext cx="7200897" cy="3816424"/>
          </a:xfrm>
        </p:spPr>
        <p:txBody>
          <a:bodyPr>
            <a:normAutofit/>
          </a:bodyPr>
          <a:lstStyle/>
          <a:p>
            <a:r>
              <a:rPr lang="en-US" altLang="zh-TW" sz="2800" dirty="0" smtClean="0"/>
              <a:t>CFP</a:t>
            </a:r>
            <a:r>
              <a:rPr lang="zh-TW" altLang="en-US" sz="2800" dirty="0" smtClean="0"/>
              <a:t> 由數個 </a:t>
            </a:r>
            <a:r>
              <a:rPr lang="en-US" altLang="zh-TW" sz="2800" b="1" dirty="0" smtClean="0"/>
              <a:t>GTS </a:t>
            </a:r>
            <a:r>
              <a:rPr lang="zh-TW" altLang="en-US" sz="2800" dirty="0" smtClean="0"/>
              <a:t>組成，一個 </a:t>
            </a:r>
            <a:r>
              <a:rPr lang="en-US" altLang="zh-TW" sz="2800" dirty="0" err="1" smtClean="0"/>
              <a:t>coordinater</a:t>
            </a:r>
            <a:r>
              <a:rPr lang="en-US" altLang="zh-TW" sz="2800" dirty="0" smtClean="0"/>
              <a:t> </a:t>
            </a:r>
            <a:r>
              <a:rPr lang="zh-TW" altLang="en-US" sz="2800" dirty="0" smtClean="0"/>
              <a:t>最多可</a:t>
            </a:r>
            <a:r>
              <a:rPr lang="zh-TW" altLang="en-US" sz="2800" dirty="0"/>
              <a:t>同時</a:t>
            </a:r>
            <a:r>
              <a:rPr lang="zh-TW" altLang="en-US" sz="2800" dirty="0" smtClean="0"/>
              <a:t>分派 </a:t>
            </a:r>
            <a:r>
              <a:rPr lang="en-US" altLang="zh-TW" sz="2800" b="1" dirty="0" smtClean="0"/>
              <a:t>7 </a:t>
            </a:r>
            <a:r>
              <a:rPr lang="zh-TW" altLang="en-US" sz="2800" b="1" dirty="0" smtClean="0"/>
              <a:t>個 </a:t>
            </a:r>
            <a:r>
              <a:rPr lang="en-US" altLang="zh-TW" sz="2800" b="1" dirty="0" smtClean="0"/>
              <a:t>GTS</a:t>
            </a:r>
            <a:r>
              <a:rPr lang="zh-TW" altLang="en-US" sz="2800" dirty="0" smtClean="0"/>
              <a:t>（每個</a:t>
            </a:r>
            <a:r>
              <a:rPr lang="en-US" altLang="zh-TW" sz="2800" dirty="0" smtClean="0"/>
              <a:t>GTS</a:t>
            </a:r>
            <a:r>
              <a:rPr lang="zh-TW" altLang="en-US" sz="2800" dirty="0" smtClean="0"/>
              <a:t>可大於一個 </a:t>
            </a:r>
            <a:r>
              <a:rPr lang="en-US" altLang="zh-TW" sz="2800" dirty="0" smtClean="0"/>
              <a:t>slot</a:t>
            </a:r>
            <a:r>
              <a:rPr lang="zh-TW" altLang="en-US" sz="2800" dirty="0" smtClean="0"/>
              <a:t>）。</a:t>
            </a:r>
            <a:endParaRPr lang="en-US" altLang="zh-TW" sz="2800" dirty="0" smtClean="0"/>
          </a:p>
          <a:p>
            <a:r>
              <a:rPr lang="en-US" altLang="zh-TW" sz="2800" dirty="0" err="1" smtClean="0"/>
              <a:t>Coordinater</a:t>
            </a:r>
            <a:r>
              <a:rPr lang="zh-TW" altLang="en-US" sz="2800" dirty="0" smtClean="0"/>
              <a:t> 由「</a:t>
            </a:r>
            <a:r>
              <a:rPr lang="zh-TW" altLang="en-US" sz="2800" b="1" dirty="0" smtClean="0">
                <a:solidFill>
                  <a:srgbClr val="FF0000"/>
                </a:solidFill>
              </a:rPr>
              <a:t>是否接收到 </a:t>
            </a:r>
            <a:r>
              <a:rPr lang="en-US" altLang="zh-TW" sz="2800" b="1" dirty="0" smtClean="0">
                <a:solidFill>
                  <a:srgbClr val="FF0000"/>
                </a:solidFill>
              </a:rPr>
              <a:t>GTS </a:t>
            </a:r>
            <a:r>
              <a:rPr lang="en-US" altLang="zh-TW" sz="2800" b="1" dirty="0">
                <a:solidFill>
                  <a:srgbClr val="FF0000"/>
                </a:solidFill>
              </a:rPr>
              <a:t>request </a:t>
            </a:r>
            <a:r>
              <a:rPr lang="zh-TW" altLang="en-US" sz="2800" dirty="0" smtClean="0"/>
              <a:t>」及「</a:t>
            </a:r>
            <a:r>
              <a:rPr lang="en-US" altLang="zh-TW" sz="2800" dirty="0"/>
              <a:t> </a:t>
            </a:r>
            <a:r>
              <a:rPr lang="en-US" altLang="zh-TW" sz="2800" b="1" dirty="0" err="1" smtClean="0">
                <a:solidFill>
                  <a:srgbClr val="FF0000"/>
                </a:solidFill>
              </a:rPr>
              <a:t>superframe</a:t>
            </a:r>
            <a:r>
              <a:rPr lang="zh-TW" altLang="en-US" sz="2800" b="1" dirty="0" smtClean="0">
                <a:solidFill>
                  <a:srgbClr val="FF0000"/>
                </a:solidFill>
              </a:rPr>
              <a:t> 空間夠不夠</a:t>
            </a:r>
            <a:r>
              <a:rPr lang="zh-TW" altLang="en-US" sz="2800" dirty="0" smtClean="0"/>
              <a:t>」兩個條件判斷是否分派</a:t>
            </a:r>
            <a:r>
              <a:rPr lang="en-US" altLang="zh-TW" sz="2800" dirty="0" smtClean="0"/>
              <a:t>GTS</a:t>
            </a:r>
            <a:r>
              <a:rPr lang="zh-TW" altLang="en-US" sz="2800" dirty="0" smtClean="0"/>
              <a:t>。</a:t>
            </a:r>
            <a:endParaRPr lang="en-US" altLang="zh-TW" sz="2800" dirty="0" smtClean="0"/>
          </a:p>
          <a:p>
            <a:endParaRPr lang="zh-TW" altLang="en-US" sz="2800" dirty="0"/>
          </a:p>
        </p:txBody>
      </p:sp>
    </p:spTree>
    <p:extLst>
      <p:ext uri="{BB962C8B-B14F-4D97-AF65-F5344CB8AC3E}">
        <p14:creationId xmlns:p14="http://schemas.microsoft.com/office/powerpoint/2010/main" val="15180917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dirty="0"/>
          </a:p>
        </p:txBody>
      </p:sp>
      <p:sp>
        <p:nvSpPr>
          <p:cNvPr id="3" name="副標題 2"/>
          <p:cNvSpPr>
            <a:spLocks noGrp="1"/>
          </p:cNvSpPr>
          <p:nvPr>
            <p:ph type="subTitle" idx="1"/>
          </p:nvPr>
        </p:nvSpPr>
        <p:spPr/>
        <p:txBody>
          <a:bodyPr/>
          <a:lstStyle/>
          <a:p>
            <a:endParaRPr lang="zh-TW" altLang="en-US"/>
          </a:p>
        </p:txBody>
      </p:sp>
      <p:pic>
        <p:nvPicPr>
          <p:cNvPr id="5" name="內容版面配置區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24744"/>
            <a:ext cx="9178184" cy="4872072"/>
          </a:xfrm>
          <a:prstGeom prst="rect">
            <a:avLst/>
          </a:prstGeom>
        </p:spPr>
      </p:pic>
    </p:spTree>
    <p:extLst>
      <p:ext uri="{BB962C8B-B14F-4D97-AF65-F5344CB8AC3E}">
        <p14:creationId xmlns:p14="http://schemas.microsoft.com/office/powerpoint/2010/main" val="2189691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資料傳輸模型</a:t>
            </a:r>
          </a:p>
        </p:txBody>
      </p:sp>
      <p:sp>
        <p:nvSpPr>
          <p:cNvPr id="3" name="內容版面配置區 2"/>
          <p:cNvSpPr>
            <a:spLocks noGrp="1"/>
          </p:cNvSpPr>
          <p:nvPr>
            <p:ph idx="1"/>
          </p:nvPr>
        </p:nvSpPr>
        <p:spPr/>
        <p:txBody>
          <a:bodyPr>
            <a:normAutofit/>
          </a:bodyPr>
          <a:lstStyle/>
          <a:p>
            <a:pPr marL="0" indent="0" algn="ctr">
              <a:buNone/>
            </a:pPr>
            <a:r>
              <a:rPr lang="en-US" altLang="zh-TW" sz="3200" dirty="0" smtClean="0"/>
              <a:t>1. </a:t>
            </a:r>
            <a:r>
              <a:rPr lang="zh-TW" altLang="en-US" sz="3200" dirty="0" smtClean="0"/>
              <a:t>由 </a:t>
            </a:r>
            <a:r>
              <a:rPr lang="en-US" altLang="zh-TW" sz="3200" dirty="0" smtClean="0"/>
              <a:t>Device </a:t>
            </a:r>
            <a:r>
              <a:rPr lang="zh-TW" altLang="en-US" sz="3200" dirty="0" smtClean="0"/>
              <a:t>送給 </a:t>
            </a:r>
            <a:r>
              <a:rPr lang="en-US" altLang="zh-TW" sz="3200" dirty="0" smtClean="0"/>
              <a:t>PAN </a:t>
            </a:r>
            <a:r>
              <a:rPr lang="en-US" altLang="zh-TW" sz="3200" dirty="0" err="1" smtClean="0"/>
              <a:t>coordinater</a:t>
            </a:r>
            <a:endParaRPr lang="en-US" altLang="zh-TW" sz="3200" dirty="0" smtClean="0"/>
          </a:p>
          <a:p>
            <a:pPr marL="0" indent="0" algn="ctr">
              <a:buNone/>
            </a:pPr>
            <a:r>
              <a:rPr lang="en-US" altLang="zh-TW" sz="3200" dirty="0" smtClean="0"/>
              <a:t>2.</a:t>
            </a:r>
            <a:r>
              <a:rPr lang="zh-TW" altLang="en-US" sz="3200" dirty="0" smtClean="0"/>
              <a:t>由 </a:t>
            </a:r>
            <a:r>
              <a:rPr lang="en-US" altLang="zh-TW" sz="3200" dirty="0" smtClean="0"/>
              <a:t>PAN </a:t>
            </a:r>
            <a:r>
              <a:rPr lang="en-US" altLang="zh-TW" sz="3200" dirty="0" err="1" smtClean="0"/>
              <a:t>coordinater</a:t>
            </a:r>
            <a:r>
              <a:rPr lang="zh-TW" altLang="en-US" sz="3200" dirty="0" smtClean="0"/>
              <a:t> 送給 </a:t>
            </a:r>
            <a:r>
              <a:rPr lang="en-US" altLang="zh-TW" sz="3200" dirty="0" smtClean="0"/>
              <a:t>Device</a:t>
            </a:r>
          </a:p>
          <a:p>
            <a:pPr marL="0" indent="0" algn="ctr">
              <a:buNone/>
            </a:pPr>
            <a:r>
              <a:rPr lang="en-US" altLang="zh-TW" sz="3200" dirty="0" smtClean="0"/>
              <a:t>3.</a:t>
            </a:r>
            <a:r>
              <a:rPr lang="en-US" altLang="zh-TW" sz="3200" dirty="0"/>
              <a:t> </a:t>
            </a:r>
            <a:r>
              <a:rPr lang="en-US" altLang="zh-TW" sz="3200" dirty="0" smtClean="0"/>
              <a:t>Device </a:t>
            </a:r>
            <a:r>
              <a:rPr lang="zh-TW" altLang="en-US" sz="3200" dirty="0" smtClean="0"/>
              <a:t>之間的對等傳輸</a:t>
            </a:r>
            <a:endParaRPr lang="en-US" altLang="zh-TW" sz="3200" dirty="0"/>
          </a:p>
        </p:txBody>
      </p:sp>
    </p:spTree>
    <p:extLst>
      <p:ext uri="{BB962C8B-B14F-4D97-AF65-F5344CB8AC3E}">
        <p14:creationId xmlns:p14="http://schemas.microsoft.com/office/powerpoint/2010/main" val="40697127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4" y="982177"/>
            <a:ext cx="8064896" cy="1303867"/>
          </a:xfrm>
        </p:spPr>
        <p:txBody>
          <a:bodyPr>
            <a:normAutofit fontScale="90000"/>
          </a:bodyPr>
          <a:lstStyle/>
          <a:p>
            <a:r>
              <a:rPr lang="zh-TW" altLang="en-US" dirty="0" smtClean="0">
                <a:latin typeface="+mj-ea"/>
              </a:rPr>
              <a:t>由 </a:t>
            </a:r>
            <a:r>
              <a:rPr lang="en-US" altLang="zh-TW" dirty="0" smtClean="0">
                <a:latin typeface="+mj-ea"/>
              </a:rPr>
              <a:t>Device </a:t>
            </a:r>
            <a:r>
              <a:rPr lang="zh-TW" altLang="en-US" dirty="0" smtClean="0">
                <a:latin typeface="+mj-ea"/>
              </a:rPr>
              <a:t>送給 </a:t>
            </a:r>
            <a:r>
              <a:rPr lang="en-US" altLang="zh-TW" dirty="0">
                <a:latin typeface="+mj-ea"/>
              </a:rPr>
              <a:t>PAN </a:t>
            </a:r>
            <a:r>
              <a:rPr lang="en-US" altLang="zh-TW" dirty="0" err="1" smtClean="0">
                <a:latin typeface="+mj-ea"/>
              </a:rPr>
              <a:t>coordinater</a:t>
            </a:r>
            <a:endParaRPr lang="zh-TW" altLang="en-US" dirty="0">
              <a:latin typeface="+mj-ea"/>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2060848"/>
            <a:ext cx="4003302" cy="4032448"/>
          </a:xfr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871" y="2147143"/>
            <a:ext cx="3841724" cy="3600400"/>
          </a:xfrm>
          <a:prstGeom prst="rect">
            <a:avLst/>
          </a:prstGeom>
        </p:spPr>
      </p:pic>
    </p:spTree>
    <p:extLst>
      <p:ext uri="{BB962C8B-B14F-4D97-AF65-F5344CB8AC3E}">
        <p14:creationId xmlns:p14="http://schemas.microsoft.com/office/powerpoint/2010/main" val="320285881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4" y="982177"/>
            <a:ext cx="8064896" cy="1303867"/>
          </a:xfrm>
        </p:spPr>
        <p:txBody>
          <a:bodyPr>
            <a:normAutofit fontScale="90000"/>
          </a:bodyPr>
          <a:lstStyle/>
          <a:p>
            <a:r>
              <a:rPr lang="zh-TW" altLang="en-US" dirty="0">
                <a:latin typeface="+mj-ea"/>
              </a:rPr>
              <a:t>由 </a:t>
            </a:r>
            <a:r>
              <a:rPr lang="en-US" altLang="zh-TW" dirty="0">
                <a:latin typeface="+mj-ea"/>
              </a:rPr>
              <a:t>PAN </a:t>
            </a:r>
            <a:r>
              <a:rPr lang="en-US" altLang="zh-TW" dirty="0" err="1">
                <a:latin typeface="+mj-ea"/>
              </a:rPr>
              <a:t>coordinater</a:t>
            </a:r>
            <a:r>
              <a:rPr lang="en-US" altLang="zh-TW" dirty="0">
                <a:latin typeface="+mj-ea"/>
              </a:rPr>
              <a:t> </a:t>
            </a:r>
            <a:r>
              <a:rPr lang="zh-TW" altLang="en-US" dirty="0">
                <a:latin typeface="+mj-ea"/>
              </a:rPr>
              <a:t>送給 </a:t>
            </a:r>
            <a:r>
              <a:rPr lang="en-US" altLang="zh-TW" dirty="0">
                <a:latin typeface="+mj-ea"/>
              </a:rPr>
              <a:t>Device</a:t>
            </a:r>
          </a:p>
        </p:txBody>
      </p:sp>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846" y="2132856"/>
            <a:ext cx="3960440" cy="4137428"/>
          </a:xfrm>
        </p:spPr>
      </p:pic>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5095" y="2132856"/>
            <a:ext cx="3825400" cy="3720752"/>
          </a:xfrm>
          <a:prstGeom prst="rect">
            <a:avLst/>
          </a:prstGeom>
        </p:spPr>
      </p:pic>
    </p:spTree>
    <p:extLst>
      <p:ext uri="{BB962C8B-B14F-4D97-AF65-F5344CB8AC3E}">
        <p14:creationId xmlns:p14="http://schemas.microsoft.com/office/powerpoint/2010/main" val="3535939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IEEE 802.11</a:t>
            </a:r>
            <a:r>
              <a:rPr lang="zh-TW" altLang="en-US" dirty="0" smtClean="0"/>
              <a:t>之媒體存取層</a:t>
            </a:r>
            <a:endParaRPr lang="zh-TW" altLang="en-US" dirty="0"/>
          </a:p>
        </p:txBody>
      </p:sp>
      <p:sp>
        <p:nvSpPr>
          <p:cNvPr id="3" name="內容版面配置區 2"/>
          <p:cNvSpPr>
            <a:spLocks noGrp="1"/>
          </p:cNvSpPr>
          <p:nvPr>
            <p:ph idx="1"/>
          </p:nvPr>
        </p:nvSpPr>
        <p:spPr/>
        <p:txBody>
          <a:bodyPr>
            <a:normAutofit fontScale="92500"/>
          </a:bodyPr>
          <a:lstStyle/>
          <a:p>
            <a:r>
              <a:rPr lang="en-US" altLang="zh-TW" dirty="0" smtClean="0"/>
              <a:t>IEEE</a:t>
            </a:r>
            <a:r>
              <a:rPr lang="zh-TW" altLang="en-US" dirty="0" smtClean="0"/>
              <a:t> </a:t>
            </a:r>
            <a:r>
              <a:rPr lang="en-US" altLang="zh-TW" dirty="0" smtClean="0"/>
              <a:t>802.11</a:t>
            </a:r>
            <a:r>
              <a:rPr lang="zh-TW" altLang="en-US" dirty="0" smtClean="0"/>
              <a:t>使用</a:t>
            </a:r>
            <a:r>
              <a:rPr lang="en-US" altLang="zh-TW" dirty="0" smtClean="0"/>
              <a:t>CSMA/CA</a:t>
            </a:r>
            <a:r>
              <a:rPr lang="zh-TW" altLang="en-US" dirty="0" smtClean="0"/>
              <a:t>機制</a:t>
            </a:r>
            <a:r>
              <a:rPr lang="zh-TW" altLang="en-US" dirty="0" smtClean="0">
                <a:latin typeface="新細明體" panose="02020500000000000000" pitchFamily="18" charset="-120"/>
              </a:rPr>
              <a:t>，</a:t>
            </a:r>
            <a:r>
              <a:rPr lang="en-US" altLang="zh-TW" dirty="0" smtClean="0">
                <a:latin typeface="新細明體" panose="02020500000000000000" pitchFamily="18" charset="-120"/>
              </a:rPr>
              <a:t>CSMA/CA</a:t>
            </a:r>
            <a:r>
              <a:rPr lang="zh-TW" altLang="en-US" dirty="0" smtClean="0">
                <a:latin typeface="新細明體" panose="02020500000000000000" pitchFamily="18" charset="-120"/>
              </a:rPr>
              <a:t>必需先偵測頻道中的電磁波能量，若電磁波能量超過基準值，就代表頻道正在使用，因此要等待一段時間該工作站才可以傳輸資料。</a:t>
            </a:r>
            <a:endParaRPr lang="en-US" altLang="zh-TW" dirty="0"/>
          </a:p>
          <a:p>
            <a:r>
              <a:rPr lang="zh-TW" altLang="en-US" dirty="0" smtClean="0"/>
              <a:t>對於無線媒介的存取</a:t>
            </a:r>
            <a:r>
              <a:rPr lang="zh-TW" altLang="en-US" dirty="0" smtClean="0">
                <a:latin typeface="新細明體" panose="02020500000000000000" pitchFamily="18" charset="-120"/>
              </a:rPr>
              <a:t>，</a:t>
            </a:r>
            <a:r>
              <a:rPr lang="en-US" altLang="zh-TW" dirty="0" smtClean="0">
                <a:latin typeface="新細明體" panose="02020500000000000000" pitchFamily="18" charset="-120"/>
              </a:rPr>
              <a:t>IEEE</a:t>
            </a:r>
            <a:r>
              <a:rPr lang="zh-TW" altLang="en-US" dirty="0" smtClean="0">
                <a:latin typeface="新細明體" panose="02020500000000000000" pitchFamily="18" charset="-120"/>
              </a:rPr>
              <a:t> </a:t>
            </a:r>
            <a:r>
              <a:rPr lang="en-US" altLang="zh-TW" dirty="0" smtClean="0">
                <a:latin typeface="新細明體" panose="02020500000000000000" pitchFamily="18" charset="-120"/>
              </a:rPr>
              <a:t>802.11MAC</a:t>
            </a:r>
            <a:r>
              <a:rPr lang="zh-TW" altLang="en-US" dirty="0" smtClean="0">
                <a:latin typeface="新細明體" panose="02020500000000000000" pitchFamily="18" charset="-120"/>
              </a:rPr>
              <a:t>規範了</a:t>
            </a:r>
            <a:endParaRPr lang="en-US" altLang="zh-TW" dirty="0" smtClean="0"/>
          </a:p>
          <a:p>
            <a:pPr marL="0" indent="0">
              <a:buNone/>
            </a:pPr>
            <a:r>
              <a:rPr lang="zh-TW" altLang="en-US" dirty="0" smtClean="0">
                <a:solidFill>
                  <a:srgbClr val="FF0000"/>
                </a:solidFill>
                <a:latin typeface="新細明體" panose="02020500000000000000" pitchFamily="18" charset="-120"/>
              </a:rPr>
              <a:t>    分散式協調功能</a:t>
            </a:r>
            <a:r>
              <a:rPr lang="en-US" altLang="zh-TW" dirty="0" smtClean="0">
                <a:solidFill>
                  <a:srgbClr val="FF0000"/>
                </a:solidFill>
                <a:latin typeface="新細明體" panose="02020500000000000000" pitchFamily="18" charset="-120"/>
              </a:rPr>
              <a:t>(Distributed Coordination Function)</a:t>
            </a:r>
            <a:r>
              <a:rPr lang="zh-TW" altLang="en-US" dirty="0" smtClean="0">
                <a:solidFill>
                  <a:srgbClr val="FF0000"/>
                </a:solidFill>
                <a:latin typeface="新細明體" panose="02020500000000000000" pitchFamily="18" charset="-120"/>
              </a:rPr>
              <a:t>，簡稱</a:t>
            </a:r>
            <a:r>
              <a:rPr lang="en-US" altLang="zh-TW" dirty="0" smtClean="0">
                <a:solidFill>
                  <a:srgbClr val="FF0000"/>
                </a:solidFill>
                <a:latin typeface="新細明體" panose="02020500000000000000" pitchFamily="18" charset="-120"/>
              </a:rPr>
              <a:t>DCF</a:t>
            </a:r>
            <a:r>
              <a:rPr lang="zh-TW" altLang="en-US" dirty="0" smtClean="0">
                <a:solidFill>
                  <a:srgbClr val="FF0000"/>
                </a:solidFill>
                <a:latin typeface="新細明體" panose="02020500000000000000" pitchFamily="18" charset="-120"/>
              </a:rPr>
              <a:t>。</a:t>
            </a:r>
            <a:endParaRPr lang="en-US" altLang="zh-TW" dirty="0" smtClean="0">
              <a:solidFill>
                <a:srgbClr val="FF0000"/>
              </a:solidFill>
              <a:latin typeface="新細明體" panose="02020500000000000000" pitchFamily="18" charset="-120"/>
            </a:endParaRPr>
          </a:p>
          <a:p>
            <a:pPr marL="0" indent="0">
              <a:buNone/>
            </a:pPr>
            <a:r>
              <a:rPr lang="zh-TW" altLang="en-US" dirty="0" smtClean="0">
                <a:solidFill>
                  <a:srgbClr val="FF0000"/>
                </a:solidFill>
                <a:latin typeface="新細明體" panose="02020500000000000000" pitchFamily="18" charset="-120"/>
              </a:rPr>
              <a:t>    中樞協調功能</a:t>
            </a:r>
            <a:r>
              <a:rPr lang="en-US" altLang="zh-TW" dirty="0" smtClean="0">
                <a:solidFill>
                  <a:srgbClr val="FF0000"/>
                </a:solidFill>
                <a:latin typeface="新細明體" panose="02020500000000000000" pitchFamily="18" charset="-120"/>
              </a:rPr>
              <a:t>(Point Coordination Function)</a:t>
            </a:r>
            <a:r>
              <a:rPr lang="zh-TW" altLang="en-US" dirty="0" smtClean="0">
                <a:solidFill>
                  <a:srgbClr val="FF0000"/>
                </a:solidFill>
                <a:latin typeface="新細明體" panose="02020500000000000000" pitchFamily="18" charset="-120"/>
              </a:rPr>
              <a:t> ，簡稱</a:t>
            </a:r>
            <a:r>
              <a:rPr lang="en-US" altLang="zh-TW" dirty="0" smtClean="0">
                <a:solidFill>
                  <a:srgbClr val="FF0000"/>
                </a:solidFill>
                <a:latin typeface="新細明體" panose="02020500000000000000" pitchFamily="18" charset="-120"/>
              </a:rPr>
              <a:t>PCF</a:t>
            </a:r>
            <a:r>
              <a:rPr lang="zh-TW" altLang="en-US" dirty="0" smtClean="0">
                <a:solidFill>
                  <a:srgbClr val="FF0000"/>
                </a:solidFill>
                <a:latin typeface="新細明體" panose="02020500000000000000" pitchFamily="18" charset="-120"/>
              </a:rPr>
              <a:t>。</a:t>
            </a:r>
            <a:endParaRPr lang="en-US" altLang="zh-TW" dirty="0">
              <a:solidFill>
                <a:srgbClr val="FF0000"/>
              </a:solidFill>
            </a:endParaRPr>
          </a:p>
        </p:txBody>
      </p:sp>
    </p:spTree>
    <p:extLst>
      <p:ext uri="{BB962C8B-B14F-4D97-AF65-F5344CB8AC3E}">
        <p14:creationId xmlns:p14="http://schemas.microsoft.com/office/powerpoint/2010/main" val="97166189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4" y="982177"/>
            <a:ext cx="8064896" cy="1303867"/>
          </a:xfrm>
        </p:spPr>
        <p:txBody>
          <a:bodyPr>
            <a:normAutofit/>
          </a:bodyPr>
          <a:lstStyle/>
          <a:p>
            <a:pPr marL="0" indent="0"/>
            <a:r>
              <a:rPr lang="en-US" altLang="zh-TW" dirty="0"/>
              <a:t>Device </a:t>
            </a:r>
            <a:r>
              <a:rPr lang="zh-TW" altLang="en-US" dirty="0"/>
              <a:t>之間的對等傳輸</a:t>
            </a:r>
            <a:endParaRPr lang="en-US" altLang="zh-TW" dirty="0"/>
          </a:p>
        </p:txBody>
      </p:sp>
      <p:sp>
        <p:nvSpPr>
          <p:cNvPr id="3" name="內容版面配置區 2"/>
          <p:cNvSpPr>
            <a:spLocks noGrp="1"/>
          </p:cNvSpPr>
          <p:nvPr>
            <p:ph idx="1"/>
          </p:nvPr>
        </p:nvSpPr>
        <p:spPr/>
        <p:txBody>
          <a:bodyPr>
            <a:normAutofit/>
          </a:bodyPr>
          <a:lstStyle/>
          <a:p>
            <a:r>
              <a:rPr lang="zh-TW" altLang="en-US" sz="2800" dirty="0" smtClean="0"/>
              <a:t>每個裝置</a:t>
            </a:r>
            <a:r>
              <a:rPr lang="zh-TW" altLang="en-US" sz="2800" b="1" dirty="0" smtClean="0"/>
              <a:t>直接</a:t>
            </a:r>
            <a:r>
              <a:rPr lang="zh-TW" altLang="en-US" sz="2800" dirty="0" smtClean="0"/>
              <a:t>和傳輸範圍內的其他裝置通訊。</a:t>
            </a:r>
            <a:endParaRPr lang="en-US" altLang="zh-TW" sz="2800" dirty="0" smtClean="0"/>
          </a:p>
          <a:p>
            <a:r>
              <a:rPr lang="zh-TW" altLang="en-US" sz="2800" dirty="0"/>
              <a:t>為了更有效率的通訊傳輸資料</a:t>
            </a:r>
            <a:r>
              <a:rPr lang="zh-TW" altLang="en-US" sz="2800" dirty="0" smtClean="0"/>
              <a:t>，想要傳輸資料的裝置無法進入睡眠模式。</a:t>
            </a:r>
            <a:endParaRPr lang="en-US" altLang="zh-TW" sz="2800" dirty="0" smtClean="0"/>
          </a:p>
          <a:p>
            <a:r>
              <a:rPr lang="zh-TW" altLang="en-US" sz="2800" dirty="0"/>
              <a:t>裝置使用 </a:t>
            </a:r>
            <a:r>
              <a:rPr lang="en-US" altLang="zh-TW" sz="2800" b="1" dirty="0" err="1">
                <a:solidFill>
                  <a:srgbClr val="FF0000"/>
                </a:solidFill>
              </a:rPr>
              <a:t>Unslotted</a:t>
            </a:r>
            <a:r>
              <a:rPr lang="en-US" altLang="zh-TW" sz="2800" b="1" dirty="0">
                <a:solidFill>
                  <a:srgbClr val="FF0000"/>
                </a:solidFill>
              </a:rPr>
              <a:t> CSMA/CA</a:t>
            </a:r>
            <a:r>
              <a:rPr lang="zh-TW" altLang="en-US" sz="2800" dirty="0"/>
              <a:t>。</a:t>
            </a:r>
          </a:p>
        </p:txBody>
      </p:sp>
    </p:spTree>
    <p:extLst>
      <p:ext uri="{BB962C8B-B14F-4D97-AF65-F5344CB8AC3E}">
        <p14:creationId xmlns:p14="http://schemas.microsoft.com/office/powerpoint/2010/main" val="119859564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4" y="982177"/>
            <a:ext cx="8064896" cy="1303867"/>
          </a:xfrm>
        </p:spPr>
        <p:txBody>
          <a:bodyPr>
            <a:normAutofit/>
          </a:bodyPr>
          <a:lstStyle/>
          <a:p>
            <a:pPr marL="0" indent="0"/>
            <a:r>
              <a:rPr lang="zh-TW" altLang="en-US" dirty="0" smtClean="0"/>
              <a:t>省電模式</a:t>
            </a:r>
            <a:endParaRPr lang="en-US" altLang="zh-TW" dirty="0"/>
          </a:p>
        </p:txBody>
      </p:sp>
      <p:sp>
        <p:nvSpPr>
          <p:cNvPr id="3" name="內容版面配置區 2"/>
          <p:cNvSpPr>
            <a:spLocks noGrp="1"/>
          </p:cNvSpPr>
          <p:nvPr>
            <p:ph idx="1"/>
          </p:nvPr>
        </p:nvSpPr>
        <p:spPr>
          <a:xfrm>
            <a:off x="971600" y="2420888"/>
            <a:ext cx="7200897" cy="3816424"/>
          </a:xfrm>
        </p:spPr>
        <p:txBody>
          <a:bodyPr>
            <a:normAutofit/>
          </a:bodyPr>
          <a:lstStyle/>
          <a:p>
            <a:r>
              <a:rPr lang="zh-TW" altLang="en-US" sz="2800" dirty="0" smtClean="0"/>
              <a:t>在 </a:t>
            </a:r>
            <a:r>
              <a:rPr lang="en-US" altLang="zh-TW" sz="2800" dirty="0" smtClean="0"/>
              <a:t>IEE 802.15.4</a:t>
            </a:r>
            <a:r>
              <a:rPr lang="zh-TW" altLang="en-US" sz="2800" dirty="0" smtClean="0"/>
              <a:t> 定義</a:t>
            </a:r>
            <a:r>
              <a:rPr lang="zh-TW" altLang="en-US" sz="2800" dirty="0"/>
              <a:t>了省電機制</a:t>
            </a:r>
            <a:r>
              <a:rPr lang="zh-TW" altLang="en-US" sz="2800" dirty="0" smtClean="0"/>
              <a:t>，其基本概念為</a:t>
            </a:r>
            <a:r>
              <a:rPr lang="zh-TW" altLang="en-US" sz="2800" b="1" dirty="0" smtClean="0">
                <a:solidFill>
                  <a:srgbClr val="FF0000"/>
                </a:solidFill>
              </a:rPr>
              <a:t>降低裝置的 </a:t>
            </a:r>
            <a:r>
              <a:rPr lang="en-US" altLang="zh-TW" sz="2800" b="1" dirty="0" smtClean="0">
                <a:solidFill>
                  <a:srgbClr val="FF0000"/>
                </a:solidFill>
              </a:rPr>
              <a:t>duty cycle</a:t>
            </a:r>
            <a:r>
              <a:rPr lang="zh-TW" altLang="en-US" sz="2800" dirty="0" smtClean="0"/>
              <a:t>，使運作時間減少並進入休眠模式。</a:t>
            </a:r>
            <a:endParaRPr lang="en-US" altLang="zh-TW" sz="2800" dirty="0" smtClean="0"/>
          </a:p>
          <a:p>
            <a:r>
              <a:rPr lang="zh-TW" altLang="en-US" sz="2800" dirty="0" smtClean="0"/>
              <a:t>其使用電池壽命可以從</a:t>
            </a:r>
            <a:r>
              <a:rPr lang="zh-TW" altLang="en-US" sz="2800" b="1" dirty="0" smtClean="0"/>
              <a:t>數個月到數年</a:t>
            </a:r>
            <a:r>
              <a:rPr lang="zh-TW" altLang="en-US" sz="2800" dirty="0" smtClean="0"/>
              <a:t>。</a:t>
            </a:r>
            <a:endParaRPr lang="en-US" altLang="zh-TW" sz="2800" dirty="0" smtClean="0"/>
          </a:p>
          <a:p>
            <a:r>
              <a:rPr lang="zh-TW" altLang="en-US" sz="2800" dirty="0" smtClean="0"/>
              <a:t>但休眠模式會有訊息延遲增加、傳輸效率降低等影響，故該不該進入休眠模式及進入時間長短，主要依照使用者應用而定。</a:t>
            </a:r>
            <a:endParaRPr lang="zh-TW" altLang="en-US" sz="2800" dirty="0"/>
          </a:p>
        </p:txBody>
      </p:sp>
    </p:spTree>
    <p:extLst>
      <p:ext uri="{BB962C8B-B14F-4D97-AF65-F5344CB8AC3E}">
        <p14:creationId xmlns:p14="http://schemas.microsoft.com/office/powerpoint/2010/main" val="143001522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979712" y="2852941"/>
            <a:ext cx="5111752" cy="1515533"/>
          </a:xfrm>
        </p:spPr>
        <p:txBody>
          <a:bodyPr/>
          <a:lstStyle/>
          <a:p>
            <a:pPr marL="0" indent="0"/>
            <a:r>
              <a:rPr lang="en-US" altLang="zh-TW" dirty="0"/>
              <a:t>ZigBee </a:t>
            </a:r>
            <a:r>
              <a:rPr lang="en-US" altLang="zh-TW" dirty="0" smtClean="0"/>
              <a:t/>
            </a:r>
            <a:br>
              <a:rPr lang="en-US" altLang="zh-TW" dirty="0" smtClean="0"/>
            </a:br>
            <a:r>
              <a:rPr lang="en-US" altLang="zh-TW" dirty="0" smtClean="0"/>
              <a:t>Network </a:t>
            </a:r>
            <a:r>
              <a:rPr lang="en-US" altLang="zh-TW" dirty="0"/>
              <a:t>Layer</a:t>
            </a:r>
          </a:p>
        </p:txBody>
      </p:sp>
    </p:spTree>
    <p:extLst>
      <p:ext uri="{BB962C8B-B14F-4D97-AF65-F5344CB8AC3E}">
        <p14:creationId xmlns:p14="http://schemas.microsoft.com/office/powerpoint/2010/main" val="76480519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800" dirty="0" smtClean="0"/>
              <a:t>FFD vs RFD</a:t>
            </a:r>
            <a:endParaRPr lang="zh-TW" altLang="en-US" sz="4800" dirty="0"/>
          </a:p>
        </p:txBody>
      </p:sp>
      <p:sp>
        <p:nvSpPr>
          <p:cNvPr id="3" name="內容版面配置區 2"/>
          <p:cNvSpPr>
            <a:spLocks noGrp="1"/>
          </p:cNvSpPr>
          <p:nvPr>
            <p:ph idx="1"/>
          </p:nvPr>
        </p:nvSpPr>
        <p:spPr/>
        <p:txBody>
          <a:bodyPr>
            <a:noAutofit/>
          </a:bodyPr>
          <a:lstStyle/>
          <a:p>
            <a:r>
              <a:rPr lang="en-US" altLang="zh-TW" sz="2800" b="1" dirty="0" smtClean="0"/>
              <a:t>Full function device</a:t>
            </a:r>
            <a:r>
              <a:rPr lang="zh-TW" altLang="en-US" sz="2800" b="1" dirty="0" smtClean="0"/>
              <a:t> </a:t>
            </a:r>
            <a:r>
              <a:rPr lang="en-US" altLang="zh-TW" sz="2800" b="1" dirty="0" smtClean="0"/>
              <a:t>(</a:t>
            </a:r>
            <a:r>
              <a:rPr lang="zh-TW" altLang="en-US" sz="2800" b="1" dirty="0" smtClean="0"/>
              <a:t> </a:t>
            </a:r>
            <a:r>
              <a:rPr lang="en-US" altLang="zh-TW" sz="2800" b="1" dirty="0" smtClean="0">
                <a:solidFill>
                  <a:srgbClr val="FF0000"/>
                </a:solidFill>
              </a:rPr>
              <a:t>FFD</a:t>
            </a:r>
            <a:r>
              <a:rPr lang="zh-TW" altLang="en-US" sz="2800" b="1" dirty="0" smtClean="0">
                <a:solidFill>
                  <a:srgbClr val="FF0000"/>
                </a:solidFill>
              </a:rPr>
              <a:t> </a:t>
            </a:r>
            <a:r>
              <a:rPr lang="en-US" altLang="zh-TW" sz="2800" b="1" dirty="0" smtClean="0"/>
              <a:t>)</a:t>
            </a:r>
            <a:r>
              <a:rPr lang="zh-TW" altLang="en-US" sz="2800" b="1" dirty="0" smtClean="0"/>
              <a:t>：</a:t>
            </a:r>
            <a:endParaRPr lang="en-US" altLang="zh-TW" sz="2800" b="1" dirty="0" smtClean="0"/>
          </a:p>
          <a:p>
            <a:pPr lvl="1"/>
            <a:r>
              <a:rPr lang="zh-TW" altLang="en-US" sz="2800" dirty="0" smtClean="0"/>
              <a:t>支援任何網路拓樸</a:t>
            </a:r>
            <a:endParaRPr lang="en-US" altLang="zh-TW" sz="2800" dirty="0" smtClean="0"/>
          </a:p>
          <a:p>
            <a:pPr lvl="1"/>
            <a:r>
              <a:rPr lang="zh-TW" altLang="en-US" sz="2800" dirty="0"/>
              <a:t>具有 </a:t>
            </a:r>
            <a:r>
              <a:rPr lang="en-US" altLang="zh-TW" sz="2800" dirty="0"/>
              <a:t>networking </a:t>
            </a:r>
            <a:r>
              <a:rPr lang="zh-TW" altLang="en-US" sz="2800" dirty="0" smtClean="0"/>
              <a:t>能力，能轉運 </a:t>
            </a:r>
            <a:r>
              <a:rPr lang="en-US" altLang="zh-TW" sz="2800" dirty="0" smtClean="0"/>
              <a:t>packet</a:t>
            </a:r>
          </a:p>
          <a:p>
            <a:r>
              <a:rPr lang="en-US" altLang="zh-TW" sz="2800" b="1" dirty="0" smtClean="0"/>
              <a:t>Reduce function device (</a:t>
            </a:r>
            <a:r>
              <a:rPr lang="en-US" altLang="zh-TW" sz="2800" b="1" dirty="0" smtClean="0">
                <a:solidFill>
                  <a:srgbClr val="FF0000"/>
                </a:solidFill>
              </a:rPr>
              <a:t> RFD </a:t>
            </a:r>
            <a:r>
              <a:rPr lang="en-US" altLang="zh-TW" sz="2800" b="1" dirty="0" smtClean="0"/>
              <a:t>)</a:t>
            </a:r>
            <a:r>
              <a:rPr lang="zh-TW" altLang="en-US" sz="2800" b="1" dirty="0" smtClean="0"/>
              <a:t>：</a:t>
            </a:r>
            <a:endParaRPr lang="en-US" altLang="zh-TW" sz="2800" b="1" dirty="0" smtClean="0"/>
          </a:p>
          <a:p>
            <a:pPr lvl="1"/>
            <a:r>
              <a:rPr lang="zh-TW" altLang="en-US" sz="2800" dirty="0" smtClean="0"/>
              <a:t>通常位於設備最末端</a:t>
            </a:r>
            <a:endParaRPr lang="en-US" altLang="zh-TW" sz="2800" dirty="0" smtClean="0"/>
          </a:p>
          <a:p>
            <a:pPr lvl="1"/>
            <a:r>
              <a:rPr lang="zh-TW" altLang="en-US" sz="2800" dirty="0"/>
              <a:t>僅能接收</a:t>
            </a:r>
            <a:r>
              <a:rPr lang="zh-TW" altLang="en-US" sz="2800" dirty="0" smtClean="0"/>
              <a:t>指令，不</a:t>
            </a:r>
            <a:r>
              <a:rPr lang="zh-TW" altLang="en-US" sz="2800" dirty="0"/>
              <a:t>能轉運 </a:t>
            </a:r>
            <a:r>
              <a:rPr lang="en-US" altLang="zh-TW" sz="2800" dirty="0" smtClean="0"/>
              <a:t>packet</a:t>
            </a:r>
            <a:endParaRPr lang="en-US" altLang="zh-TW" sz="2800" dirty="0"/>
          </a:p>
        </p:txBody>
      </p:sp>
    </p:spTree>
    <p:extLst>
      <p:ext uri="{BB962C8B-B14F-4D97-AF65-F5344CB8AC3E}">
        <p14:creationId xmlns:p14="http://schemas.microsoft.com/office/powerpoint/2010/main" val="155055698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Star, Tree, Mesh Network</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7" y="2492896"/>
            <a:ext cx="7704856" cy="3755676"/>
          </a:xfrm>
        </p:spPr>
      </p:pic>
    </p:spTree>
    <p:extLst>
      <p:ext uri="{BB962C8B-B14F-4D97-AF65-F5344CB8AC3E}">
        <p14:creationId xmlns:p14="http://schemas.microsoft.com/office/powerpoint/2010/main" val="341379100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ZigBee </a:t>
            </a:r>
            <a:r>
              <a:rPr lang="zh-TW" altLang="en-US" dirty="0" smtClean="0"/>
              <a:t>網路的形成</a:t>
            </a:r>
            <a:endParaRPr lang="zh-TW" altLang="en-US" dirty="0"/>
          </a:p>
        </p:txBody>
      </p:sp>
      <p:sp>
        <p:nvSpPr>
          <p:cNvPr id="3" name="內容版面配置區 2"/>
          <p:cNvSpPr>
            <a:spLocks noGrp="1"/>
          </p:cNvSpPr>
          <p:nvPr>
            <p:ph idx="1"/>
          </p:nvPr>
        </p:nvSpPr>
        <p:spPr/>
        <p:txBody>
          <a:bodyPr>
            <a:normAutofit/>
          </a:bodyPr>
          <a:lstStyle/>
          <a:p>
            <a:r>
              <a:rPr lang="zh-TW" altLang="en-US" sz="2800" dirty="0" smtClean="0"/>
              <a:t>網路啟動時，</a:t>
            </a:r>
            <a:r>
              <a:rPr lang="en-US" altLang="zh-TW" sz="2800" dirty="0" smtClean="0"/>
              <a:t>FFD</a:t>
            </a:r>
            <a:r>
              <a:rPr lang="zh-TW" altLang="en-US" sz="2800" dirty="0" smtClean="0"/>
              <a:t>競爭成為</a:t>
            </a:r>
            <a:r>
              <a:rPr lang="en-US" altLang="zh-TW" sz="2800" dirty="0" smtClean="0"/>
              <a:t>ZigBee </a:t>
            </a:r>
            <a:r>
              <a:rPr lang="zh-TW" altLang="en-US" sz="2800" dirty="0" smtClean="0"/>
              <a:t>的</a:t>
            </a:r>
            <a:r>
              <a:rPr lang="en-US" altLang="zh-TW" sz="2800" dirty="0" err="1" smtClean="0"/>
              <a:t>coordinater</a:t>
            </a:r>
            <a:r>
              <a:rPr lang="zh-TW" altLang="en-US" sz="2800" dirty="0" smtClean="0"/>
              <a:t>，而 </a:t>
            </a:r>
            <a:r>
              <a:rPr lang="en-US" altLang="zh-TW" sz="2800" dirty="0" err="1" smtClean="0"/>
              <a:t>coordinater</a:t>
            </a:r>
            <a:r>
              <a:rPr lang="zh-TW" altLang="en-US" sz="2800" dirty="0" smtClean="0"/>
              <a:t> </a:t>
            </a:r>
            <a:r>
              <a:rPr lang="zh-TW" altLang="en-US" sz="2800" dirty="0"/>
              <a:t>決定一個</a:t>
            </a:r>
            <a:r>
              <a:rPr lang="zh-TW" altLang="en-US" sz="2800" b="1" dirty="0"/>
              <a:t>適合的操作頻道</a:t>
            </a:r>
            <a:r>
              <a:rPr lang="zh-TW" altLang="en-US" sz="2800" dirty="0" smtClean="0"/>
              <a:t>，接著 </a:t>
            </a:r>
            <a:r>
              <a:rPr lang="en-US" altLang="zh-TW" sz="2800" dirty="0" err="1" smtClean="0"/>
              <a:t>coordinater</a:t>
            </a:r>
            <a:r>
              <a:rPr lang="zh-TW" altLang="en-US" sz="2800" dirty="0" smtClean="0"/>
              <a:t> </a:t>
            </a:r>
            <a:r>
              <a:rPr lang="zh-TW" altLang="en-US" sz="2800" b="1" dirty="0" smtClean="0">
                <a:solidFill>
                  <a:srgbClr val="FF0000"/>
                </a:solidFill>
              </a:rPr>
              <a:t>廣播 </a:t>
            </a:r>
            <a:r>
              <a:rPr lang="en-US" altLang="zh-TW" sz="2800" b="1" dirty="0" smtClean="0">
                <a:solidFill>
                  <a:srgbClr val="FF0000"/>
                </a:solidFill>
              </a:rPr>
              <a:t>Beacon</a:t>
            </a:r>
            <a:r>
              <a:rPr lang="zh-TW" altLang="en-US" sz="2800" b="1" dirty="0" smtClean="0">
                <a:solidFill>
                  <a:srgbClr val="FF0000"/>
                </a:solidFill>
              </a:rPr>
              <a:t> </a:t>
            </a:r>
            <a:r>
              <a:rPr lang="zh-TW" altLang="en-US" sz="2800" dirty="0" smtClean="0"/>
              <a:t>讓其他裝置能夠加入網路。</a:t>
            </a:r>
            <a:endParaRPr lang="en-US" altLang="zh-TW" sz="2800" dirty="0" smtClean="0"/>
          </a:p>
          <a:p>
            <a:r>
              <a:rPr lang="zh-TW" altLang="en-US" sz="2800" dirty="0" smtClean="0"/>
              <a:t>加入的裝置為 </a:t>
            </a:r>
            <a:r>
              <a:rPr lang="en-US" altLang="zh-TW" sz="2800" dirty="0" smtClean="0"/>
              <a:t>router </a:t>
            </a:r>
            <a:r>
              <a:rPr lang="zh-TW" altLang="en-US" sz="2800" dirty="0" smtClean="0"/>
              <a:t>或 </a:t>
            </a:r>
            <a:r>
              <a:rPr lang="en-US" altLang="zh-TW" sz="2800" dirty="0" smtClean="0"/>
              <a:t>end device</a:t>
            </a:r>
            <a:r>
              <a:rPr lang="zh-TW" altLang="en-US" sz="2800" dirty="0" smtClean="0"/>
              <a:t>，</a:t>
            </a:r>
            <a:r>
              <a:rPr lang="zh-TW" altLang="en-US" sz="2800" b="1" dirty="0" smtClean="0">
                <a:solidFill>
                  <a:srgbClr val="FF0000"/>
                </a:solidFill>
              </a:rPr>
              <a:t>若是 </a:t>
            </a:r>
            <a:r>
              <a:rPr lang="en-US" altLang="zh-TW" sz="2800" b="1" dirty="0" smtClean="0">
                <a:solidFill>
                  <a:srgbClr val="FF0000"/>
                </a:solidFill>
              </a:rPr>
              <a:t>router </a:t>
            </a:r>
            <a:r>
              <a:rPr lang="zh-TW" altLang="en-US" sz="2800" b="1" dirty="0" smtClean="0">
                <a:solidFill>
                  <a:srgbClr val="FF0000"/>
                </a:solidFill>
              </a:rPr>
              <a:t>則也能發送 </a:t>
            </a:r>
            <a:r>
              <a:rPr lang="en-US" altLang="zh-TW" sz="2800" b="1" dirty="0" smtClean="0">
                <a:solidFill>
                  <a:srgbClr val="FF0000"/>
                </a:solidFill>
              </a:rPr>
              <a:t>Beacon</a:t>
            </a:r>
            <a:r>
              <a:rPr lang="zh-TW" altLang="en-US" sz="2800" dirty="0" smtClean="0">
                <a:solidFill>
                  <a:srgbClr val="FF0000"/>
                </a:solidFill>
              </a:rPr>
              <a:t> </a:t>
            </a:r>
            <a:r>
              <a:rPr lang="zh-TW" altLang="en-US" sz="2800" dirty="0" smtClean="0"/>
              <a:t>讓尚未加入的裝置加入此網路。</a:t>
            </a:r>
            <a:endParaRPr lang="zh-TW" altLang="en-US" sz="2800" dirty="0"/>
          </a:p>
        </p:txBody>
      </p:sp>
    </p:spTree>
    <p:extLst>
      <p:ext uri="{BB962C8B-B14F-4D97-AF65-F5344CB8AC3E}">
        <p14:creationId xmlns:p14="http://schemas.microsoft.com/office/powerpoint/2010/main" val="21249858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網路位置分配演算法</a:t>
            </a:r>
            <a:endParaRPr lang="zh-TW" altLang="en-US" dirty="0"/>
          </a:p>
        </p:txBody>
      </p:sp>
      <p:sp>
        <p:nvSpPr>
          <p:cNvPr id="3" name="內容版面配置區 2"/>
          <p:cNvSpPr>
            <a:spLocks noGrp="1"/>
          </p:cNvSpPr>
          <p:nvPr>
            <p:ph idx="1"/>
          </p:nvPr>
        </p:nvSpPr>
        <p:spPr>
          <a:xfrm>
            <a:off x="539574" y="2492896"/>
            <a:ext cx="8064895" cy="3672408"/>
          </a:xfrm>
        </p:spPr>
        <p:txBody>
          <a:bodyPr>
            <a:normAutofit/>
          </a:bodyPr>
          <a:lstStyle/>
          <a:p>
            <a:r>
              <a:rPr lang="en-US" altLang="zh-TW" sz="2800" b="1" dirty="0" smtClean="0">
                <a:solidFill>
                  <a:srgbClr val="FF0000"/>
                </a:solidFill>
              </a:rPr>
              <a:t>Cm</a:t>
            </a:r>
            <a:r>
              <a:rPr lang="zh-TW" altLang="en-US" sz="2800" dirty="0" smtClean="0"/>
              <a:t>：一</a:t>
            </a:r>
            <a:r>
              <a:rPr lang="zh-TW" altLang="en-US" sz="2800" dirty="0"/>
              <a:t>個</a:t>
            </a:r>
            <a:r>
              <a:rPr lang="en-US" altLang="zh-TW" sz="2800" dirty="0" smtClean="0"/>
              <a:t>ZigBee</a:t>
            </a:r>
            <a:r>
              <a:rPr lang="zh-TW" altLang="en-US" sz="2800" dirty="0" smtClean="0"/>
              <a:t> </a:t>
            </a:r>
            <a:r>
              <a:rPr lang="en-US" altLang="zh-TW" sz="2800" dirty="0" smtClean="0"/>
              <a:t>router</a:t>
            </a:r>
            <a:r>
              <a:rPr lang="zh-TW" altLang="en-US" sz="2800" dirty="0" smtClean="0"/>
              <a:t>最多可容許連線裝置個數。</a:t>
            </a:r>
            <a:endParaRPr lang="en-US" altLang="zh-TW" sz="2800" dirty="0" smtClean="0"/>
          </a:p>
          <a:p>
            <a:r>
              <a:rPr lang="en-US" altLang="zh-TW" sz="2800" b="1" dirty="0" smtClean="0">
                <a:solidFill>
                  <a:srgbClr val="FF0000"/>
                </a:solidFill>
              </a:rPr>
              <a:t>Rm</a:t>
            </a:r>
            <a:r>
              <a:rPr lang="zh-TW" altLang="en-US" sz="2800" dirty="0" smtClean="0"/>
              <a:t>：最多的子 </a:t>
            </a:r>
            <a:r>
              <a:rPr lang="en-US" altLang="zh-TW" sz="2800" dirty="0" smtClean="0"/>
              <a:t>ZigBee</a:t>
            </a:r>
            <a:r>
              <a:rPr lang="zh-TW" altLang="en-US" sz="2800" dirty="0" smtClean="0"/>
              <a:t> </a:t>
            </a:r>
            <a:r>
              <a:rPr lang="en-US" altLang="zh-TW" sz="2800" dirty="0" smtClean="0"/>
              <a:t>router</a:t>
            </a:r>
            <a:r>
              <a:rPr lang="zh-TW" altLang="en-US" sz="2800" dirty="0" smtClean="0"/>
              <a:t> 數量。</a:t>
            </a:r>
            <a:endParaRPr lang="en-US" altLang="zh-TW" sz="2800" dirty="0"/>
          </a:p>
          <a:p>
            <a:r>
              <a:rPr lang="en-US" altLang="zh-TW" sz="2800" b="1" dirty="0" smtClean="0">
                <a:solidFill>
                  <a:srgbClr val="FF0000"/>
                </a:solidFill>
              </a:rPr>
              <a:t>Lm</a:t>
            </a:r>
            <a:r>
              <a:rPr lang="zh-TW" altLang="en-US" sz="2800" dirty="0" smtClean="0"/>
              <a:t>：網路的深度。</a:t>
            </a:r>
            <a:endParaRPr lang="en-US" altLang="zh-TW" sz="2800" dirty="0" smtClean="0"/>
          </a:p>
          <a:p>
            <a:r>
              <a:rPr lang="en-US" altLang="zh-TW" sz="2800" dirty="0"/>
              <a:t>ZigBee</a:t>
            </a:r>
            <a:r>
              <a:rPr lang="zh-TW" altLang="en-US" sz="2800" dirty="0"/>
              <a:t> </a:t>
            </a:r>
            <a:r>
              <a:rPr lang="en-US" altLang="zh-TW" sz="2800" dirty="0" smtClean="0"/>
              <a:t>router</a:t>
            </a:r>
            <a:r>
              <a:rPr lang="zh-TW" altLang="en-US" sz="2800" dirty="0" smtClean="0"/>
              <a:t> 由此</a:t>
            </a:r>
            <a:r>
              <a:rPr lang="zh-TW" altLang="en-US" sz="2800" dirty="0"/>
              <a:t>三</a:t>
            </a:r>
            <a:r>
              <a:rPr lang="zh-TW" altLang="en-US" sz="2800" dirty="0" smtClean="0"/>
              <a:t>者計算參數 </a:t>
            </a:r>
            <a:r>
              <a:rPr lang="en-US" altLang="zh-TW" sz="2800" dirty="0" err="1" smtClean="0"/>
              <a:t>Cskip</a:t>
            </a:r>
            <a:r>
              <a:rPr lang="zh-TW" altLang="en-US" sz="2800" dirty="0" smtClean="0"/>
              <a:t>。</a:t>
            </a:r>
            <a:endParaRPr lang="en-US" altLang="zh-TW" sz="2800" dirty="0" smtClean="0"/>
          </a:p>
          <a:p>
            <a:endParaRPr lang="zh-TW" altLang="en-US" sz="2800"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309" y="4869160"/>
            <a:ext cx="6724650" cy="1200150"/>
          </a:xfrm>
          <a:prstGeom prst="rect">
            <a:avLst/>
          </a:prstGeom>
        </p:spPr>
      </p:pic>
    </p:spTree>
    <p:extLst>
      <p:ext uri="{BB962C8B-B14F-4D97-AF65-F5344CB8AC3E}">
        <p14:creationId xmlns:p14="http://schemas.microsoft.com/office/powerpoint/2010/main" val="380407761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1235" y="27434"/>
            <a:ext cx="6912766" cy="6830566"/>
          </a:xfrm>
          <a:prstGeom prst="rect">
            <a:avLst/>
          </a:prstGeom>
        </p:spPr>
      </p:pic>
      <p:pic>
        <p:nvPicPr>
          <p:cNvPr id="19" name="圖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270696"/>
            <a:ext cx="3830190" cy="1025406"/>
          </a:xfrm>
          <a:prstGeom prst="rect">
            <a:avLst/>
          </a:prstGeom>
        </p:spPr>
      </p:pic>
      <p:sp>
        <p:nvSpPr>
          <p:cNvPr id="4" name="矩形 3"/>
          <p:cNvSpPr/>
          <p:nvPr/>
        </p:nvSpPr>
        <p:spPr>
          <a:xfrm>
            <a:off x="4669408" y="1364235"/>
            <a:ext cx="28803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矩形 5"/>
          <p:cNvSpPr/>
          <p:nvPr/>
        </p:nvSpPr>
        <p:spPr>
          <a:xfrm>
            <a:off x="6372772" y="2780928"/>
            <a:ext cx="28803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矩形 7"/>
          <p:cNvSpPr/>
          <p:nvPr/>
        </p:nvSpPr>
        <p:spPr>
          <a:xfrm>
            <a:off x="6660805" y="2060848"/>
            <a:ext cx="28803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矩形 8"/>
          <p:cNvSpPr/>
          <p:nvPr/>
        </p:nvSpPr>
        <p:spPr>
          <a:xfrm>
            <a:off x="4860032" y="3789040"/>
            <a:ext cx="28803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矩形 9"/>
          <p:cNvSpPr/>
          <p:nvPr/>
        </p:nvSpPr>
        <p:spPr>
          <a:xfrm>
            <a:off x="7452322" y="3638761"/>
            <a:ext cx="28803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矩形 10"/>
          <p:cNvSpPr/>
          <p:nvPr/>
        </p:nvSpPr>
        <p:spPr>
          <a:xfrm>
            <a:off x="5940152" y="4653136"/>
            <a:ext cx="28803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矩形 11"/>
          <p:cNvSpPr/>
          <p:nvPr/>
        </p:nvSpPr>
        <p:spPr>
          <a:xfrm>
            <a:off x="5314060" y="5193196"/>
            <a:ext cx="28803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矩形 13"/>
          <p:cNvSpPr/>
          <p:nvPr/>
        </p:nvSpPr>
        <p:spPr>
          <a:xfrm>
            <a:off x="7612015" y="4545124"/>
            <a:ext cx="28803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6" name="圖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552" y="1308601"/>
            <a:ext cx="3497362" cy="327292"/>
          </a:xfrm>
          <a:prstGeom prst="rect">
            <a:avLst/>
          </a:prstGeom>
        </p:spPr>
      </p:pic>
      <p:pic>
        <p:nvPicPr>
          <p:cNvPr id="17" name="圖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956415"/>
            <a:ext cx="1028700" cy="314325"/>
          </a:xfrm>
          <a:prstGeom prst="rect">
            <a:avLst/>
          </a:prstGeom>
        </p:spPr>
      </p:pic>
      <p:pic>
        <p:nvPicPr>
          <p:cNvPr id="18" name="圖片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8388" y="1677409"/>
            <a:ext cx="971550" cy="361950"/>
          </a:xfrm>
          <a:prstGeom prst="rect">
            <a:avLst/>
          </a:prstGeom>
        </p:spPr>
      </p:pic>
      <p:sp>
        <p:nvSpPr>
          <p:cNvPr id="20" name="矩形 19"/>
          <p:cNvSpPr/>
          <p:nvPr/>
        </p:nvSpPr>
        <p:spPr>
          <a:xfrm>
            <a:off x="179514" y="1645973"/>
            <a:ext cx="2051722" cy="6501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21" name="矩形 20"/>
          <p:cNvSpPr/>
          <p:nvPr/>
        </p:nvSpPr>
        <p:spPr>
          <a:xfrm>
            <a:off x="3554164" y="6093296"/>
            <a:ext cx="28803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矩形 21"/>
          <p:cNvSpPr/>
          <p:nvPr/>
        </p:nvSpPr>
        <p:spPr>
          <a:xfrm>
            <a:off x="5103862" y="6309320"/>
            <a:ext cx="28803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 name="矩形 22"/>
          <p:cNvSpPr/>
          <p:nvPr/>
        </p:nvSpPr>
        <p:spPr>
          <a:xfrm>
            <a:off x="7582099" y="5733256"/>
            <a:ext cx="28803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07116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4"/>
                                        </p:tgtEl>
                                      </p:cBhvr>
                                    </p:animEffect>
                                    <p:set>
                                      <p:cBhvr>
                                        <p:cTn id="37" dur="1" fill="hold">
                                          <p:stCondLst>
                                            <p:cond delay="499"/>
                                          </p:stCondLst>
                                        </p:cTn>
                                        <p:tgtEl>
                                          <p:spTgt spid="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21"/>
                                        </p:tgtEl>
                                      </p:cBhvr>
                                    </p:animEffect>
                                    <p:set>
                                      <p:cBhvr>
                                        <p:cTn id="62" dur="1" fill="hold">
                                          <p:stCondLst>
                                            <p:cond delay="499"/>
                                          </p:stCondLst>
                                        </p:cTn>
                                        <p:tgtEl>
                                          <p:spTgt spid="2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23"/>
                                        </p:tgtEl>
                                      </p:cBhvr>
                                    </p:animEffect>
                                    <p:set>
                                      <p:cBhvr>
                                        <p:cTn id="7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0" grpId="0" animBg="1"/>
      <p:bldP spid="11" grpId="0" animBg="1"/>
      <p:bldP spid="12" grpId="0" animBg="1"/>
      <p:bldP spid="14" grpId="0" animBg="1"/>
      <p:bldP spid="20" grpId="0" animBg="1"/>
      <p:bldP spid="21" grpId="0" animBg="1"/>
      <p:bldP spid="22" grpId="0" animBg="1"/>
      <p:bldP spid="2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1235" y="27434"/>
            <a:ext cx="6912766" cy="6830566"/>
          </a:xfrm>
          <a:prstGeom prst="rect">
            <a:avLst/>
          </a:prstGeom>
        </p:spPr>
      </p:pic>
      <p:sp>
        <p:nvSpPr>
          <p:cNvPr id="4" name="標題 1"/>
          <p:cNvSpPr txBox="1">
            <a:spLocks/>
          </p:cNvSpPr>
          <p:nvPr/>
        </p:nvSpPr>
        <p:spPr>
          <a:xfrm>
            <a:off x="11" y="548680"/>
            <a:ext cx="3024337" cy="24482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dirty="0">
                <a:solidFill>
                  <a:prstClr val="black"/>
                </a:solidFill>
              </a:rPr>
              <a:t>ZigBee</a:t>
            </a:r>
            <a:br>
              <a:rPr lang="en-US" altLang="zh-TW" dirty="0">
                <a:solidFill>
                  <a:prstClr val="black"/>
                </a:solidFill>
              </a:rPr>
            </a:br>
            <a:r>
              <a:rPr lang="zh-TW" altLang="en-US" dirty="0">
                <a:solidFill>
                  <a:prstClr val="black"/>
                </a:solidFill>
              </a:rPr>
              <a:t>路由協定</a:t>
            </a:r>
            <a:endParaRPr lang="en-US" altLang="zh-TW" dirty="0">
              <a:solidFill>
                <a:prstClr val="black"/>
              </a:solidFill>
            </a:endParaRPr>
          </a:p>
          <a:p>
            <a:r>
              <a:rPr lang="en-US" altLang="zh-TW" dirty="0">
                <a:solidFill>
                  <a:prstClr val="black"/>
                </a:solidFill>
              </a:rPr>
              <a:t>(tree)</a:t>
            </a:r>
            <a:endParaRPr lang="zh-TW" altLang="en-US" dirty="0">
              <a:solidFill>
                <a:prstClr val="black"/>
              </a:solidFill>
            </a:endParaRP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470" y="4293140"/>
            <a:ext cx="1076325" cy="276225"/>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895" y="4869204"/>
            <a:ext cx="11049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044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34281" y="332656"/>
            <a:ext cx="9109720" cy="9361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dirty="0">
                <a:solidFill>
                  <a:prstClr val="black"/>
                </a:solidFill>
              </a:rPr>
              <a:t>ZigBee</a:t>
            </a:r>
            <a:r>
              <a:rPr lang="zh-TW" altLang="en-US" dirty="0">
                <a:solidFill>
                  <a:prstClr val="black"/>
                </a:solidFill>
              </a:rPr>
              <a:t>路由協定</a:t>
            </a:r>
            <a:r>
              <a:rPr lang="en-US" altLang="zh-TW" dirty="0">
                <a:solidFill>
                  <a:prstClr val="black"/>
                </a:solidFill>
              </a:rPr>
              <a:t> (mesh)</a:t>
            </a:r>
            <a:endParaRPr lang="zh-TW" altLang="en-US" dirty="0">
              <a:solidFill>
                <a:prstClr val="black"/>
              </a:solidFill>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11" y="1412776"/>
            <a:ext cx="8849658" cy="4953744"/>
          </a:xfrm>
          <a:prstGeom prst="rect">
            <a:avLst/>
          </a:prstGeom>
        </p:spPr>
      </p:pic>
    </p:spTree>
    <p:extLst>
      <p:ext uri="{BB962C8B-B14F-4D97-AF65-F5344CB8AC3E}">
        <p14:creationId xmlns:p14="http://schemas.microsoft.com/office/powerpoint/2010/main" val="3684368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分散式協調功能</a:t>
            </a:r>
            <a:r>
              <a:rPr lang="en-US" altLang="zh-TW" dirty="0" smtClean="0"/>
              <a:t>DCF</a:t>
            </a:r>
            <a:endParaRPr lang="zh-TW" altLang="en-US" dirty="0"/>
          </a:p>
        </p:txBody>
      </p:sp>
      <p:sp>
        <p:nvSpPr>
          <p:cNvPr id="3" name="內容版面配置區 2"/>
          <p:cNvSpPr>
            <a:spLocks noGrp="1"/>
          </p:cNvSpPr>
          <p:nvPr>
            <p:ph idx="1"/>
          </p:nvPr>
        </p:nvSpPr>
        <p:spPr/>
        <p:txBody>
          <a:bodyPr>
            <a:normAutofit fontScale="92500" lnSpcReduction="20000"/>
          </a:bodyPr>
          <a:lstStyle/>
          <a:p>
            <a:r>
              <a:rPr lang="zh-TW" altLang="en-US" dirty="0"/>
              <a:t>競爭式服務 </a:t>
            </a:r>
            <a:r>
              <a:rPr lang="en-US" altLang="zh-TW" dirty="0"/>
              <a:t>(</a:t>
            </a:r>
            <a:r>
              <a:rPr lang="zh-TW" altLang="en-US" dirty="0"/>
              <a:t>非同步傳輸</a:t>
            </a:r>
            <a:r>
              <a:rPr lang="en-US" altLang="zh-TW" dirty="0"/>
              <a:t>)</a:t>
            </a:r>
          </a:p>
          <a:p>
            <a:r>
              <a:rPr lang="zh-TW" altLang="en-US" dirty="0" smtClean="0"/>
              <a:t>標準的</a:t>
            </a:r>
            <a:r>
              <a:rPr lang="en-US" altLang="zh-TW" dirty="0" smtClean="0"/>
              <a:t>CDMA/CA</a:t>
            </a:r>
            <a:r>
              <a:rPr lang="zh-TW" altLang="en-US" dirty="0" smtClean="0"/>
              <a:t>存取機制</a:t>
            </a:r>
            <a:endParaRPr lang="en-US" altLang="zh-TW" dirty="0" smtClean="0"/>
          </a:p>
          <a:p>
            <a:r>
              <a:rPr lang="en-US" altLang="zh-TW" dirty="0" smtClean="0"/>
              <a:t>1.</a:t>
            </a:r>
            <a:r>
              <a:rPr lang="zh-TW" altLang="en-US" dirty="0" smtClean="0"/>
              <a:t>所有傳輸者檢查</a:t>
            </a:r>
            <a:r>
              <a:rPr lang="en-US" altLang="zh-TW" dirty="0" smtClean="0"/>
              <a:t>medium</a:t>
            </a:r>
            <a:r>
              <a:rPr lang="zh-TW" altLang="en-US" dirty="0" smtClean="0"/>
              <a:t>狀態</a:t>
            </a:r>
            <a:r>
              <a:rPr lang="zh-TW" altLang="en-US" dirty="0" smtClean="0">
                <a:latin typeface="新細明體" panose="02020500000000000000" pitchFamily="18" charset="-120"/>
              </a:rPr>
              <a:t>。</a:t>
            </a:r>
            <a:endParaRPr lang="en-US" altLang="zh-TW" dirty="0" smtClean="0">
              <a:latin typeface="新細明體" panose="02020500000000000000" pitchFamily="18" charset="-120"/>
            </a:endParaRPr>
          </a:p>
          <a:p>
            <a:r>
              <a:rPr lang="en-US" altLang="zh-TW" dirty="0" smtClean="0">
                <a:latin typeface="新細明體" panose="02020500000000000000" pitchFamily="18" charset="-120"/>
              </a:rPr>
              <a:t>2.</a:t>
            </a:r>
            <a:r>
              <a:rPr lang="zh-TW" altLang="en-US" dirty="0" smtClean="0">
                <a:latin typeface="新細明體" panose="02020500000000000000" pitchFamily="18" charset="-120"/>
              </a:rPr>
              <a:t>假如淨空，會延遲一段時間，此段時間</a:t>
            </a:r>
            <a:r>
              <a:rPr lang="en-US" altLang="zh-TW" dirty="0" smtClean="0">
                <a:latin typeface="新細明體" panose="02020500000000000000" pitchFamily="18" charset="-120"/>
              </a:rPr>
              <a:t>medium</a:t>
            </a:r>
            <a:r>
              <a:rPr lang="zh-TW" altLang="en-US" dirty="0" smtClean="0">
                <a:latin typeface="新細明體" panose="02020500000000000000" pitchFamily="18" charset="-120"/>
              </a:rPr>
              <a:t>仍淨空，傳輸資料。</a:t>
            </a:r>
            <a:endParaRPr lang="en-US" altLang="zh-TW" dirty="0" smtClean="0">
              <a:latin typeface="新細明體" panose="02020500000000000000" pitchFamily="18" charset="-120"/>
            </a:endParaRPr>
          </a:p>
          <a:p>
            <a:r>
              <a:rPr lang="en-US" altLang="zh-TW" dirty="0" smtClean="0">
                <a:latin typeface="新細明體" panose="02020500000000000000" pitchFamily="18" charset="-120"/>
              </a:rPr>
              <a:t>3.</a:t>
            </a:r>
            <a:r>
              <a:rPr lang="zh-TW" altLang="en-US" dirty="0" smtClean="0">
                <a:latin typeface="新細明體" panose="02020500000000000000" pitchFamily="18" charset="-120"/>
              </a:rPr>
              <a:t>若忙碌，除延遲一段時間，再隨機選取一個延遲</a:t>
            </a:r>
            <a:r>
              <a:rPr lang="en-US" altLang="zh-TW" dirty="0" smtClean="0">
                <a:latin typeface="新細明體" panose="02020500000000000000" pitchFamily="18" charset="-120"/>
              </a:rPr>
              <a:t>(</a:t>
            </a:r>
            <a:r>
              <a:rPr lang="en-US" altLang="zh-TW" dirty="0" err="1" smtClean="0">
                <a:latin typeface="新細明體" panose="02020500000000000000" pitchFamily="18" charset="-120"/>
              </a:rPr>
              <a:t>Backoff</a:t>
            </a:r>
            <a:r>
              <a:rPr lang="en-US" altLang="zh-TW" dirty="0" smtClean="0">
                <a:latin typeface="新細明體" panose="02020500000000000000" pitchFamily="18" charset="-120"/>
              </a:rPr>
              <a:t>)</a:t>
            </a:r>
            <a:r>
              <a:rPr lang="zh-TW" altLang="en-US" dirty="0" smtClean="0">
                <a:latin typeface="新細明體" panose="02020500000000000000" pitchFamily="18" charset="-120"/>
              </a:rPr>
              <a:t>時間等待</a:t>
            </a:r>
            <a:r>
              <a:rPr lang="zh-TW" altLang="en-US" dirty="0">
                <a:latin typeface="新細明體" panose="02020500000000000000" pitchFamily="18" charset="-120"/>
              </a:rPr>
              <a:t>。</a:t>
            </a:r>
            <a:endParaRPr lang="en-US" altLang="zh-TW" dirty="0">
              <a:latin typeface="新細明體" panose="02020500000000000000" pitchFamily="18" charset="-120"/>
            </a:endParaRPr>
          </a:p>
          <a:p>
            <a:r>
              <a:rPr lang="en-US" altLang="zh-TW" dirty="0" smtClean="0">
                <a:latin typeface="新細明體" panose="02020500000000000000" pitchFamily="18" charset="-120"/>
              </a:rPr>
              <a:t>4.</a:t>
            </a:r>
            <a:r>
              <a:rPr lang="zh-TW" altLang="en-US" dirty="0" smtClean="0">
                <a:latin typeface="新細明體" panose="02020500000000000000" pitchFamily="18" charset="-120"/>
              </a:rPr>
              <a:t>在淨空狀態</a:t>
            </a:r>
            <a:r>
              <a:rPr lang="en-US" altLang="zh-TW" dirty="0" smtClean="0">
                <a:latin typeface="新細明體" panose="02020500000000000000" pitchFamily="18" charset="-120"/>
              </a:rPr>
              <a:t>+DIFS</a:t>
            </a:r>
            <a:r>
              <a:rPr lang="zh-TW" altLang="en-US" dirty="0" smtClean="0">
                <a:latin typeface="新細明體" panose="02020500000000000000" pitchFamily="18" charset="-120"/>
              </a:rPr>
              <a:t>之</a:t>
            </a:r>
            <a:r>
              <a:rPr lang="zh-TW" altLang="en-US" dirty="0">
                <a:latin typeface="新細明體" panose="02020500000000000000" pitchFamily="18" charset="-120"/>
              </a:rPr>
              <a:t>後</a:t>
            </a:r>
            <a:r>
              <a:rPr lang="zh-TW" altLang="en-US" dirty="0" smtClean="0">
                <a:latin typeface="新細明體" panose="02020500000000000000" pitchFamily="18" charset="-120"/>
              </a:rPr>
              <a:t>遞減，當遞減為 </a:t>
            </a:r>
            <a:r>
              <a:rPr lang="en-US" altLang="zh-TW" dirty="0" smtClean="0">
                <a:latin typeface="新細明體" panose="02020500000000000000" pitchFamily="18" charset="-120"/>
              </a:rPr>
              <a:t>0</a:t>
            </a:r>
            <a:r>
              <a:rPr lang="zh-TW" altLang="en-US" dirty="0" smtClean="0">
                <a:latin typeface="新細明體" panose="02020500000000000000" pitchFamily="18" charset="-120"/>
              </a:rPr>
              <a:t> 時，開始傳輸資料。</a:t>
            </a:r>
            <a:endParaRPr lang="en-US" altLang="zh-TW" dirty="0" smtClean="0"/>
          </a:p>
          <a:p>
            <a:endParaRPr lang="zh-TW" altLang="en-US" dirty="0"/>
          </a:p>
        </p:txBody>
      </p:sp>
    </p:spTree>
    <p:extLst>
      <p:ext uri="{BB962C8B-B14F-4D97-AF65-F5344CB8AC3E}">
        <p14:creationId xmlns:p14="http://schemas.microsoft.com/office/powerpoint/2010/main" val="44857697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979712" y="2852936"/>
            <a:ext cx="5111752" cy="1515533"/>
          </a:xfrm>
        </p:spPr>
        <p:txBody>
          <a:bodyPr/>
          <a:lstStyle/>
          <a:p>
            <a:r>
              <a:rPr lang="en-US" altLang="zh-TW" dirty="0"/>
              <a:t>ZigBee </a:t>
            </a:r>
            <a:r>
              <a:rPr lang="en-US" altLang="zh-TW" dirty="0" smtClean="0"/>
              <a:t/>
            </a:r>
            <a:br>
              <a:rPr lang="en-US" altLang="zh-TW" dirty="0" smtClean="0"/>
            </a:br>
            <a:r>
              <a:rPr lang="en-US" altLang="zh-TW" sz="4800" dirty="0" smtClean="0"/>
              <a:t>Research</a:t>
            </a:r>
            <a:endParaRPr lang="en-US" altLang="zh-TW" dirty="0"/>
          </a:p>
        </p:txBody>
      </p:sp>
    </p:spTree>
    <p:extLst>
      <p:ext uri="{BB962C8B-B14F-4D97-AF65-F5344CB8AC3E}">
        <p14:creationId xmlns:p14="http://schemas.microsoft.com/office/powerpoint/2010/main" val="416952990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dirty="0" smtClean="0"/>
              <a:t>ZigBee</a:t>
            </a:r>
            <a:r>
              <a:rPr lang="zh-TW" altLang="en-US" dirty="0" smtClean="0"/>
              <a:t> </a:t>
            </a:r>
            <a:r>
              <a:rPr lang="en-US" altLang="zh-TW" dirty="0" smtClean="0"/>
              <a:t>Orphan Node</a:t>
            </a:r>
            <a:r>
              <a:rPr lang="zh-TW" altLang="en-US" dirty="0" smtClean="0"/>
              <a:t> </a:t>
            </a:r>
            <a:r>
              <a:rPr lang="en-US" altLang="zh-TW" dirty="0" smtClean="0"/>
              <a:t>Problem</a:t>
            </a:r>
            <a:endParaRPr lang="zh-TW" altLang="en-US" dirty="0"/>
          </a:p>
        </p:txBody>
      </p:sp>
      <p:sp>
        <p:nvSpPr>
          <p:cNvPr id="7" name="內容版面配置區 6"/>
          <p:cNvSpPr>
            <a:spLocks noGrp="1"/>
          </p:cNvSpPr>
          <p:nvPr>
            <p:ph idx="1"/>
          </p:nvPr>
        </p:nvSpPr>
        <p:spPr>
          <a:xfrm>
            <a:off x="611560" y="2564904"/>
            <a:ext cx="7920880" cy="3680380"/>
          </a:xfrm>
        </p:spPr>
        <p:txBody>
          <a:bodyPr>
            <a:normAutofit/>
          </a:bodyPr>
          <a:lstStyle/>
          <a:p>
            <a:r>
              <a:rPr lang="zh-TW" altLang="en-US" sz="2800" dirty="0"/>
              <a:t>網路位置由演算法</a:t>
            </a:r>
            <a:r>
              <a:rPr lang="zh-TW" altLang="en-US" sz="2800" dirty="0" smtClean="0"/>
              <a:t>經由</a:t>
            </a:r>
            <a:r>
              <a:rPr lang="en-US" altLang="zh-TW" sz="2800" dirty="0" smtClean="0"/>
              <a:t>Cm</a:t>
            </a:r>
            <a:r>
              <a:rPr lang="zh-TW" altLang="en-US" sz="2800" dirty="0" smtClean="0"/>
              <a:t>、</a:t>
            </a:r>
            <a:r>
              <a:rPr lang="en-US" altLang="zh-TW" sz="2800" dirty="0" smtClean="0"/>
              <a:t>Rm</a:t>
            </a:r>
            <a:r>
              <a:rPr lang="zh-TW" altLang="en-US" sz="2800" dirty="0" smtClean="0"/>
              <a:t>、</a:t>
            </a:r>
            <a:r>
              <a:rPr lang="en-US" altLang="zh-TW" sz="2800" dirty="0" smtClean="0"/>
              <a:t>Lm</a:t>
            </a:r>
            <a:r>
              <a:rPr lang="zh-TW" altLang="en-US" sz="2800" dirty="0" smtClean="0"/>
              <a:t>參數決定，雖然此可簡化網路位置分派的複雜度，但</a:t>
            </a:r>
            <a:r>
              <a:rPr lang="zh-TW" altLang="en-US" sz="2800" b="1" dirty="0" smtClean="0"/>
              <a:t>卻有可能使部分裝置無法加入此網路</a:t>
            </a:r>
            <a:r>
              <a:rPr lang="zh-TW" altLang="en-US" sz="2800" dirty="0" smtClean="0"/>
              <a:t>（但父節點有剩餘位置空間）。</a:t>
            </a:r>
            <a:endParaRPr lang="en-US" altLang="zh-TW" sz="2800" dirty="0" smtClean="0"/>
          </a:p>
          <a:p>
            <a:r>
              <a:rPr lang="zh-TW" altLang="en-US" sz="2800" dirty="0" smtClean="0"/>
              <a:t>這些</a:t>
            </a:r>
            <a:r>
              <a:rPr lang="zh-TW" altLang="en-US" sz="2800" b="1" dirty="0" smtClean="0"/>
              <a:t>無法加入網路的 </a:t>
            </a:r>
            <a:r>
              <a:rPr lang="en-US" altLang="zh-TW" sz="2800" b="1" dirty="0" smtClean="0"/>
              <a:t>node </a:t>
            </a:r>
            <a:r>
              <a:rPr lang="zh-TW" altLang="en-US" sz="2800" b="1" dirty="0" smtClean="0"/>
              <a:t>便稱為</a:t>
            </a:r>
            <a:r>
              <a:rPr lang="en-US" altLang="zh-TW" sz="2800" b="1" dirty="0">
                <a:solidFill>
                  <a:srgbClr val="FF0000"/>
                </a:solidFill>
              </a:rPr>
              <a:t>Orphan N</a:t>
            </a:r>
            <a:r>
              <a:rPr lang="en-US" altLang="zh-TW" sz="2800" b="1" dirty="0" smtClean="0">
                <a:solidFill>
                  <a:srgbClr val="FF0000"/>
                </a:solidFill>
              </a:rPr>
              <a:t>ode</a:t>
            </a:r>
            <a:r>
              <a:rPr lang="zh-TW" altLang="en-US" sz="2800" dirty="0" smtClean="0"/>
              <a:t>，而此問題即為</a:t>
            </a:r>
            <a:r>
              <a:rPr lang="en-US" altLang="zh-TW" sz="2800" b="1" dirty="0">
                <a:solidFill>
                  <a:srgbClr val="FF0000"/>
                </a:solidFill>
              </a:rPr>
              <a:t>Orphan Node</a:t>
            </a:r>
            <a:r>
              <a:rPr lang="zh-TW" altLang="en-US" sz="2800" b="1" dirty="0">
                <a:solidFill>
                  <a:srgbClr val="FF0000"/>
                </a:solidFill>
              </a:rPr>
              <a:t> </a:t>
            </a:r>
            <a:r>
              <a:rPr lang="en-US" altLang="zh-TW" sz="2800" b="1" dirty="0" smtClean="0">
                <a:solidFill>
                  <a:srgbClr val="FF0000"/>
                </a:solidFill>
              </a:rPr>
              <a:t>Problem</a:t>
            </a:r>
            <a:r>
              <a:rPr lang="zh-TW" altLang="en-US" sz="2800" dirty="0" smtClean="0"/>
              <a:t>。</a:t>
            </a:r>
            <a:endParaRPr lang="zh-TW" altLang="en-US" sz="2800" dirty="0"/>
          </a:p>
        </p:txBody>
      </p:sp>
    </p:spTree>
    <p:extLst>
      <p:ext uri="{BB962C8B-B14F-4D97-AF65-F5344CB8AC3E}">
        <p14:creationId xmlns:p14="http://schemas.microsoft.com/office/powerpoint/2010/main" val="386619467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683568" y="1268760"/>
            <a:ext cx="1152128" cy="1384995"/>
          </a:xfrm>
          <a:prstGeom prst="rect">
            <a:avLst/>
          </a:prstGeom>
          <a:noFill/>
        </p:spPr>
        <p:txBody>
          <a:bodyPr wrap="square" rtlCol="0">
            <a:spAutoFit/>
          </a:bodyPr>
          <a:lstStyle/>
          <a:p>
            <a:r>
              <a:rPr lang="en-US" altLang="zh-TW" sz="2800" dirty="0">
                <a:solidFill>
                  <a:prstClr val="black"/>
                </a:solidFill>
              </a:rPr>
              <a:t>Cm=5</a:t>
            </a:r>
          </a:p>
          <a:p>
            <a:r>
              <a:rPr lang="en-US" altLang="zh-TW" sz="2800" dirty="0">
                <a:solidFill>
                  <a:prstClr val="black"/>
                </a:solidFill>
              </a:rPr>
              <a:t>Rm=3</a:t>
            </a:r>
          </a:p>
          <a:p>
            <a:r>
              <a:rPr lang="en-US" altLang="zh-TW" sz="2800" dirty="0">
                <a:solidFill>
                  <a:prstClr val="black"/>
                </a:solidFill>
              </a:rPr>
              <a:t>Lm=2</a:t>
            </a: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395287"/>
            <a:ext cx="4981575" cy="6096000"/>
          </a:xfrm>
          <a:prstGeom prst="rect">
            <a:avLst/>
          </a:prstGeom>
        </p:spPr>
      </p:pic>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9630" y="728662"/>
            <a:ext cx="4981575" cy="5762625"/>
          </a:xfrm>
          <a:prstGeom prst="rect">
            <a:avLst/>
          </a:prstGeom>
        </p:spPr>
      </p:pic>
    </p:spTree>
    <p:extLst>
      <p:ext uri="{BB962C8B-B14F-4D97-AF65-F5344CB8AC3E}">
        <p14:creationId xmlns:p14="http://schemas.microsoft.com/office/powerpoint/2010/main" val="49502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1680" y="501982"/>
            <a:ext cx="6054820" cy="5652060"/>
          </a:xfrm>
        </p:spPr>
      </p:pic>
    </p:spTree>
    <p:extLst>
      <p:ext uri="{BB962C8B-B14F-4D97-AF65-F5344CB8AC3E}">
        <p14:creationId xmlns:p14="http://schemas.microsoft.com/office/powerpoint/2010/main" val="41558715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文獻</a:t>
            </a:r>
            <a:r>
              <a:rPr lang="en-US" altLang="zh-TW" dirty="0" smtClean="0"/>
              <a:t>[Pan and Tseng, 2007]</a:t>
            </a:r>
            <a:endParaRPr lang="zh-TW" altLang="en-US" dirty="0"/>
          </a:p>
        </p:txBody>
      </p:sp>
      <p:sp>
        <p:nvSpPr>
          <p:cNvPr id="3" name="內容版面配置區 2"/>
          <p:cNvSpPr>
            <a:spLocks noGrp="1"/>
          </p:cNvSpPr>
          <p:nvPr>
            <p:ph idx="1"/>
          </p:nvPr>
        </p:nvSpPr>
        <p:spPr>
          <a:xfrm>
            <a:off x="611561" y="2556932"/>
            <a:ext cx="7920880" cy="3680380"/>
          </a:xfrm>
        </p:spPr>
        <p:txBody>
          <a:bodyPr>
            <a:normAutofit/>
          </a:bodyPr>
          <a:lstStyle/>
          <a:p>
            <a:r>
              <a:rPr lang="zh-TW" altLang="en-US" sz="2800" dirty="0"/>
              <a:t>作者將</a:t>
            </a:r>
            <a:r>
              <a:rPr lang="zh-TW" altLang="en-US" sz="2800" dirty="0" smtClean="0"/>
              <a:t>此問題轉換為</a:t>
            </a:r>
            <a:r>
              <a:rPr lang="zh-TW" altLang="en-US" sz="2800" b="1" dirty="0" smtClean="0"/>
              <a:t>兩個子題</a:t>
            </a:r>
            <a:r>
              <a:rPr lang="zh-TW" altLang="en-US" sz="2800" dirty="0" smtClean="0"/>
              <a:t>：</a:t>
            </a:r>
            <a:endParaRPr lang="en-US" altLang="zh-TW" sz="2800" dirty="0"/>
          </a:p>
          <a:p>
            <a:r>
              <a:rPr lang="zh-TW" altLang="en-US" sz="2800" b="1" dirty="0" smtClean="0">
                <a:solidFill>
                  <a:srgbClr val="FF0000"/>
                </a:solidFill>
              </a:rPr>
              <a:t>第一子題</a:t>
            </a:r>
            <a:r>
              <a:rPr lang="zh-TW" altLang="en-US" sz="2800" dirty="0" smtClean="0"/>
              <a:t>作者只考慮具有路由器能力的裝置，並且將這些裝置表示為一個圖 </a:t>
            </a:r>
            <a:r>
              <a:rPr lang="en-US" altLang="zh-TW" sz="2800" b="1" dirty="0" smtClean="0">
                <a:solidFill>
                  <a:srgbClr val="FF0000"/>
                </a:solidFill>
              </a:rPr>
              <a:t>Gr</a:t>
            </a:r>
            <a:r>
              <a:rPr lang="en-US" altLang="zh-TW" sz="2800" b="1" dirty="0">
                <a:solidFill>
                  <a:srgbClr val="FF0000"/>
                </a:solidFill>
              </a:rPr>
              <a:t>=(</a:t>
            </a:r>
            <a:r>
              <a:rPr lang="en-US" altLang="zh-TW" sz="2800" b="1" dirty="0" err="1">
                <a:solidFill>
                  <a:srgbClr val="FF0000"/>
                </a:solidFill>
              </a:rPr>
              <a:t>Vr</a:t>
            </a:r>
            <a:r>
              <a:rPr lang="en-US" altLang="zh-TW" sz="2800" b="1" dirty="0">
                <a:solidFill>
                  <a:srgbClr val="FF0000"/>
                </a:solidFill>
              </a:rPr>
              <a:t>, </a:t>
            </a:r>
            <a:r>
              <a:rPr lang="en-US" altLang="zh-TW" sz="2800" b="1" dirty="0" err="1">
                <a:solidFill>
                  <a:srgbClr val="FF0000"/>
                </a:solidFill>
              </a:rPr>
              <a:t>Er</a:t>
            </a:r>
            <a:r>
              <a:rPr lang="en-US" altLang="zh-TW" sz="2800" b="1" dirty="0" smtClean="0">
                <a:solidFill>
                  <a:srgbClr val="FF0000"/>
                </a:solidFill>
              </a:rPr>
              <a:t>)</a:t>
            </a:r>
            <a:r>
              <a:rPr lang="zh-TW" altLang="en-US" sz="2800" dirty="0" smtClean="0"/>
              <a:t>。</a:t>
            </a:r>
            <a:endParaRPr lang="en-US" altLang="zh-TW" sz="2800" dirty="0" smtClean="0"/>
          </a:p>
          <a:p>
            <a:pPr marL="0" indent="0">
              <a:buNone/>
            </a:pPr>
            <a:r>
              <a:rPr lang="en-US" altLang="zh-TW" dirty="0" smtClean="0"/>
              <a:t>	</a:t>
            </a:r>
            <a:r>
              <a:rPr lang="en-US" altLang="zh-TW" dirty="0" err="1" smtClean="0"/>
              <a:t>Vr</a:t>
            </a:r>
            <a:r>
              <a:rPr lang="zh-TW" altLang="en-US" dirty="0" smtClean="0"/>
              <a:t>為所有具有路由器能力的裝置之集合</a:t>
            </a:r>
            <a:endParaRPr lang="en-US" altLang="zh-TW" dirty="0" smtClean="0"/>
          </a:p>
          <a:p>
            <a:pPr marL="0" indent="0">
              <a:buNone/>
            </a:pPr>
            <a:r>
              <a:rPr lang="en-US" altLang="zh-TW" dirty="0" smtClean="0"/>
              <a:t>	</a:t>
            </a:r>
            <a:r>
              <a:rPr lang="en-US" altLang="zh-TW" dirty="0" err="1" smtClean="0"/>
              <a:t>Er</a:t>
            </a:r>
            <a:r>
              <a:rPr lang="zh-TW" altLang="en-US" dirty="0" smtClean="0"/>
              <a:t>為所有</a:t>
            </a:r>
            <a:r>
              <a:rPr lang="en-US" altLang="zh-TW" dirty="0" err="1" smtClean="0"/>
              <a:t>Vr</a:t>
            </a:r>
            <a:r>
              <a:rPr lang="zh-TW" altLang="en-US" dirty="0" smtClean="0"/>
              <a:t>中的無線連線</a:t>
            </a:r>
            <a:endParaRPr lang="en-US" altLang="zh-TW" dirty="0" smtClean="0"/>
          </a:p>
          <a:p>
            <a:r>
              <a:rPr lang="zh-TW" altLang="en-US" sz="2800" dirty="0" smtClean="0"/>
              <a:t>在給定的條件下，</a:t>
            </a:r>
            <a:r>
              <a:rPr lang="zh-TW" altLang="en-US" sz="2800" b="1" dirty="0" smtClean="0">
                <a:solidFill>
                  <a:srgbClr val="FF0000"/>
                </a:solidFill>
              </a:rPr>
              <a:t>目標為建構一棵樹</a:t>
            </a:r>
            <a:r>
              <a:rPr lang="en-US" altLang="zh-TW" sz="2800" b="1" dirty="0" smtClean="0">
                <a:solidFill>
                  <a:srgbClr val="FF0000"/>
                </a:solidFill>
              </a:rPr>
              <a:t>T</a:t>
            </a:r>
            <a:r>
              <a:rPr lang="zh-TW" altLang="en-US" sz="2800" b="1" dirty="0" smtClean="0"/>
              <a:t>來連結</a:t>
            </a:r>
            <a:r>
              <a:rPr lang="en-US" altLang="zh-TW" sz="2800" b="1" dirty="0" err="1" smtClean="0"/>
              <a:t>Vr</a:t>
            </a:r>
            <a:r>
              <a:rPr lang="zh-TW" altLang="en-US" sz="2800" b="1" dirty="0" smtClean="0"/>
              <a:t>上的節點</a:t>
            </a:r>
            <a:r>
              <a:rPr lang="zh-TW" altLang="en-US" sz="2800" dirty="0" smtClean="0"/>
              <a:t>（必須連到所有節點）。</a:t>
            </a:r>
            <a:endParaRPr lang="zh-TW" altLang="zh-TW" sz="2800" dirty="0"/>
          </a:p>
          <a:p>
            <a:endParaRPr lang="zh-TW" altLang="en-US" sz="2800" dirty="0"/>
          </a:p>
        </p:txBody>
      </p:sp>
    </p:spTree>
    <p:extLst>
      <p:ext uri="{BB962C8B-B14F-4D97-AF65-F5344CB8AC3E}">
        <p14:creationId xmlns:p14="http://schemas.microsoft.com/office/powerpoint/2010/main" val="285858932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874390"/>
            <a:ext cx="4972050" cy="5143500"/>
          </a:xfrm>
          <a:prstGeom prst="rect">
            <a:avLst/>
          </a:prstGeom>
        </p:spPr>
      </p:pic>
      <p:sp>
        <p:nvSpPr>
          <p:cNvPr id="7" name="文字方塊 6"/>
          <p:cNvSpPr txBox="1"/>
          <p:nvPr/>
        </p:nvSpPr>
        <p:spPr>
          <a:xfrm>
            <a:off x="539552" y="2040334"/>
            <a:ext cx="3024336" cy="1508105"/>
          </a:xfrm>
          <a:prstGeom prst="rect">
            <a:avLst/>
          </a:prstGeom>
          <a:noFill/>
        </p:spPr>
        <p:txBody>
          <a:bodyPr wrap="square" rtlCol="0">
            <a:spAutoFit/>
          </a:bodyPr>
          <a:lstStyle/>
          <a:p>
            <a:r>
              <a:rPr lang="en-US" altLang="zh-TW" sz="2800" b="1" dirty="0" smtClean="0">
                <a:solidFill>
                  <a:srgbClr val="FF0000"/>
                </a:solidFill>
              </a:rPr>
              <a:t>Gr=(</a:t>
            </a:r>
            <a:r>
              <a:rPr lang="en-US" altLang="zh-TW" sz="2800" b="1" dirty="0" err="1" smtClean="0">
                <a:solidFill>
                  <a:srgbClr val="FF0000"/>
                </a:solidFill>
              </a:rPr>
              <a:t>Vr</a:t>
            </a:r>
            <a:r>
              <a:rPr lang="en-US" altLang="zh-TW" sz="2800" b="1" dirty="0" smtClean="0">
                <a:solidFill>
                  <a:srgbClr val="FF0000"/>
                </a:solidFill>
              </a:rPr>
              <a:t>, </a:t>
            </a:r>
            <a:r>
              <a:rPr lang="en-US" altLang="zh-TW" sz="2800" b="1" dirty="0" err="1" smtClean="0">
                <a:solidFill>
                  <a:srgbClr val="FF0000"/>
                </a:solidFill>
              </a:rPr>
              <a:t>Er</a:t>
            </a:r>
            <a:r>
              <a:rPr lang="en-US" altLang="zh-TW" sz="2800" b="1" dirty="0" smtClean="0">
                <a:solidFill>
                  <a:srgbClr val="FF0000"/>
                </a:solidFill>
              </a:rPr>
              <a:t>)</a:t>
            </a:r>
            <a:r>
              <a:rPr lang="zh-TW" altLang="en-US" sz="2800" dirty="0" smtClean="0">
                <a:solidFill>
                  <a:prstClr val="black"/>
                </a:solidFill>
              </a:rPr>
              <a:t>。</a:t>
            </a:r>
            <a:endParaRPr lang="en-US" altLang="zh-TW" sz="2800" dirty="0" smtClean="0">
              <a:solidFill>
                <a:prstClr val="black"/>
              </a:solidFill>
            </a:endParaRPr>
          </a:p>
          <a:p>
            <a:r>
              <a:rPr lang="en-US" altLang="zh-TW" sz="2400" dirty="0" err="1" smtClean="0">
                <a:solidFill>
                  <a:prstClr val="black"/>
                </a:solidFill>
              </a:rPr>
              <a:t>Vr</a:t>
            </a:r>
            <a:r>
              <a:rPr lang="zh-TW" altLang="en-US" sz="2400" dirty="0" smtClean="0">
                <a:solidFill>
                  <a:prstClr val="black"/>
                </a:solidFill>
              </a:rPr>
              <a:t>為所有具有路由器能力的裝置之集合</a:t>
            </a:r>
            <a:endParaRPr lang="en-US" altLang="zh-TW" sz="2400" dirty="0" smtClean="0">
              <a:solidFill>
                <a:prstClr val="black"/>
              </a:solidFill>
            </a:endParaRPr>
          </a:p>
          <a:p>
            <a:endParaRPr lang="zh-TW" altLang="en-US" sz="1600" dirty="0">
              <a:solidFill>
                <a:prstClr val="black"/>
              </a:solidFill>
            </a:endParaRPr>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874390"/>
            <a:ext cx="4972050" cy="5143500"/>
          </a:xfrm>
          <a:prstGeom prst="rect">
            <a:avLst/>
          </a:prstGeom>
        </p:spPr>
      </p:pic>
      <p:sp>
        <p:nvSpPr>
          <p:cNvPr id="11" name="文字方塊 10"/>
          <p:cNvSpPr txBox="1"/>
          <p:nvPr/>
        </p:nvSpPr>
        <p:spPr>
          <a:xfrm>
            <a:off x="7236296" y="1788269"/>
            <a:ext cx="612068" cy="461665"/>
          </a:xfrm>
          <a:prstGeom prst="rect">
            <a:avLst/>
          </a:prstGeom>
          <a:noFill/>
        </p:spPr>
        <p:txBody>
          <a:bodyPr wrap="square" rtlCol="0">
            <a:spAutoFit/>
          </a:bodyPr>
          <a:lstStyle/>
          <a:p>
            <a:r>
              <a:rPr lang="en-US" altLang="zh-TW" sz="2400" b="1" dirty="0" err="1" smtClean="0">
                <a:solidFill>
                  <a:srgbClr val="FF0000"/>
                </a:solidFill>
              </a:rPr>
              <a:t>V</a:t>
            </a:r>
            <a:r>
              <a:rPr lang="en-US" altLang="zh-TW" sz="2400" b="1" baseline="-25000" dirty="0" err="1" smtClean="0">
                <a:solidFill>
                  <a:srgbClr val="FF0000"/>
                </a:solidFill>
              </a:rPr>
              <a:t>r</a:t>
            </a:r>
            <a:endParaRPr lang="zh-TW" altLang="en-US" sz="2400" b="1" dirty="0">
              <a:solidFill>
                <a:srgbClr val="FF0000"/>
              </a:solidFill>
            </a:endParaRPr>
          </a:p>
        </p:txBody>
      </p:sp>
    </p:spTree>
    <p:extLst>
      <p:ext uri="{BB962C8B-B14F-4D97-AF65-F5344CB8AC3E}">
        <p14:creationId xmlns:p14="http://schemas.microsoft.com/office/powerpoint/2010/main" val="109432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874390"/>
            <a:ext cx="4972050" cy="5143500"/>
          </a:xfrm>
          <a:prstGeom prst="rect">
            <a:avLst/>
          </a:prstGeom>
        </p:spPr>
      </p:pic>
      <p:sp>
        <p:nvSpPr>
          <p:cNvPr id="7" name="文字方塊 6"/>
          <p:cNvSpPr txBox="1"/>
          <p:nvPr/>
        </p:nvSpPr>
        <p:spPr>
          <a:xfrm>
            <a:off x="539552" y="2040334"/>
            <a:ext cx="3024336" cy="1508105"/>
          </a:xfrm>
          <a:prstGeom prst="rect">
            <a:avLst/>
          </a:prstGeom>
          <a:noFill/>
        </p:spPr>
        <p:txBody>
          <a:bodyPr wrap="square" rtlCol="0">
            <a:spAutoFit/>
          </a:bodyPr>
          <a:lstStyle/>
          <a:p>
            <a:r>
              <a:rPr lang="en-US" altLang="zh-TW" sz="2800" b="1" dirty="0" smtClean="0">
                <a:solidFill>
                  <a:srgbClr val="FF0000"/>
                </a:solidFill>
              </a:rPr>
              <a:t>Gr=(</a:t>
            </a:r>
            <a:r>
              <a:rPr lang="en-US" altLang="zh-TW" sz="2800" b="1" dirty="0" err="1" smtClean="0">
                <a:solidFill>
                  <a:srgbClr val="FF0000"/>
                </a:solidFill>
              </a:rPr>
              <a:t>Vr</a:t>
            </a:r>
            <a:r>
              <a:rPr lang="en-US" altLang="zh-TW" sz="2800" b="1" dirty="0" smtClean="0">
                <a:solidFill>
                  <a:srgbClr val="FF0000"/>
                </a:solidFill>
              </a:rPr>
              <a:t>, </a:t>
            </a:r>
            <a:r>
              <a:rPr lang="en-US" altLang="zh-TW" sz="2800" b="1" dirty="0" err="1" smtClean="0">
                <a:solidFill>
                  <a:srgbClr val="FF0000"/>
                </a:solidFill>
              </a:rPr>
              <a:t>Er</a:t>
            </a:r>
            <a:r>
              <a:rPr lang="en-US" altLang="zh-TW" sz="2800" b="1" dirty="0" smtClean="0">
                <a:solidFill>
                  <a:srgbClr val="FF0000"/>
                </a:solidFill>
              </a:rPr>
              <a:t>)</a:t>
            </a:r>
            <a:r>
              <a:rPr lang="zh-TW" altLang="en-US" sz="2800" dirty="0" smtClean="0">
                <a:solidFill>
                  <a:prstClr val="black"/>
                </a:solidFill>
              </a:rPr>
              <a:t>。</a:t>
            </a:r>
            <a:endParaRPr lang="en-US" altLang="zh-TW" sz="2800" dirty="0" smtClean="0">
              <a:solidFill>
                <a:prstClr val="black"/>
              </a:solidFill>
            </a:endParaRPr>
          </a:p>
          <a:p>
            <a:r>
              <a:rPr lang="en-US" altLang="zh-TW" sz="2400" dirty="0" err="1" smtClean="0">
                <a:solidFill>
                  <a:prstClr val="black"/>
                </a:solidFill>
              </a:rPr>
              <a:t>Er</a:t>
            </a:r>
            <a:r>
              <a:rPr lang="zh-TW" altLang="en-US" sz="2400" dirty="0" smtClean="0">
                <a:solidFill>
                  <a:prstClr val="black"/>
                </a:solidFill>
              </a:rPr>
              <a:t>為所有</a:t>
            </a:r>
            <a:r>
              <a:rPr lang="en-US" altLang="zh-TW" sz="2400" dirty="0" err="1" smtClean="0">
                <a:solidFill>
                  <a:prstClr val="black"/>
                </a:solidFill>
              </a:rPr>
              <a:t>Vr</a:t>
            </a:r>
            <a:r>
              <a:rPr lang="zh-TW" altLang="en-US" sz="2400" dirty="0" smtClean="0">
                <a:solidFill>
                  <a:prstClr val="black"/>
                </a:solidFill>
              </a:rPr>
              <a:t>中的無線連線</a:t>
            </a:r>
            <a:endParaRPr lang="en-US" altLang="zh-TW" sz="2400" dirty="0" smtClean="0">
              <a:solidFill>
                <a:prstClr val="black"/>
              </a:solidFill>
            </a:endParaRPr>
          </a:p>
          <a:p>
            <a:endParaRPr lang="zh-TW" altLang="en-US" sz="1600" dirty="0">
              <a:solidFill>
                <a:prstClr val="black"/>
              </a:solidFill>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874390"/>
            <a:ext cx="4972050" cy="5143500"/>
          </a:xfrm>
          <a:prstGeom prst="rect">
            <a:avLst/>
          </a:prstGeom>
        </p:spPr>
      </p:pic>
      <p:sp>
        <p:nvSpPr>
          <p:cNvPr id="11" name="文字方塊 10"/>
          <p:cNvSpPr txBox="1"/>
          <p:nvPr/>
        </p:nvSpPr>
        <p:spPr>
          <a:xfrm>
            <a:off x="7236296" y="2040334"/>
            <a:ext cx="612068" cy="461665"/>
          </a:xfrm>
          <a:prstGeom prst="rect">
            <a:avLst/>
          </a:prstGeom>
          <a:noFill/>
        </p:spPr>
        <p:txBody>
          <a:bodyPr wrap="square" rtlCol="0">
            <a:spAutoFit/>
          </a:bodyPr>
          <a:lstStyle/>
          <a:p>
            <a:r>
              <a:rPr lang="en-US" altLang="zh-TW" sz="2400" b="1" dirty="0" err="1" smtClean="0">
                <a:solidFill>
                  <a:srgbClr val="FF0000"/>
                </a:solidFill>
              </a:rPr>
              <a:t>Er</a:t>
            </a:r>
            <a:endParaRPr lang="zh-TW" altLang="en-US" sz="2400" b="1" dirty="0">
              <a:solidFill>
                <a:srgbClr val="FF0000"/>
              </a:solidFill>
            </a:endParaRPr>
          </a:p>
        </p:txBody>
      </p:sp>
    </p:spTree>
    <p:extLst>
      <p:ext uri="{BB962C8B-B14F-4D97-AF65-F5344CB8AC3E}">
        <p14:creationId xmlns:p14="http://schemas.microsoft.com/office/powerpoint/2010/main" val="216755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文獻</a:t>
            </a:r>
            <a:r>
              <a:rPr lang="en-US" altLang="zh-TW" dirty="0" smtClean="0"/>
              <a:t>[Pan and Tseng, 2007]</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611561" y="2556932"/>
                <a:ext cx="7920880" cy="3752388"/>
              </a:xfrm>
            </p:spPr>
            <p:txBody>
              <a:bodyPr>
                <a:normAutofit/>
              </a:bodyPr>
              <a:lstStyle/>
              <a:p>
                <a:r>
                  <a:rPr lang="zh-TW" altLang="en-US" sz="2800" b="1" dirty="0" smtClean="0">
                    <a:solidFill>
                      <a:srgbClr val="FF0000"/>
                    </a:solidFill>
                  </a:rPr>
                  <a:t>第二子題</a:t>
                </a:r>
                <a:r>
                  <a:rPr lang="zh-TW" altLang="en-US" sz="2800" dirty="0" smtClean="0"/>
                  <a:t>作者嘗試將終端設備連接到樹</a:t>
                </a:r>
                <a:r>
                  <a:rPr lang="en-US" altLang="zh-TW" sz="2800" dirty="0" smtClean="0"/>
                  <a:t>T</a:t>
                </a:r>
                <a:r>
                  <a:rPr lang="zh-TW" altLang="en-US" sz="2800" dirty="0" smtClean="0"/>
                  <a:t>中，目標為</a:t>
                </a:r>
                <a:r>
                  <a:rPr lang="zh-TW" altLang="en-US" sz="2800" b="1" dirty="0" smtClean="0"/>
                  <a:t>盡量使終端設備能找到一個路由器連結。</a:t>
                </a:r>
                <a:endParaRPr lang="en-US" altLang="zh-TW" sz="2800" b="1" dirty="0" smtClean="0"/>
              </a:p>
              <a:p>
                <a:r>
                  <a:rPr lang="zh-TW" altLang="en-US" sz="2800" dirty="0" smtClean="0"/>
                  <a:t>作者將此網路表示一個圖 </a:t>
                </a:r>
                <a:r>
                  <a:rPr lang="en-US" altLang="zh-TW" sz="2800" b="1" dirty="0" smtClean="0">
                    <a:solidFill>
                      <a:srgbClr val="FF0000"/>
                    </a:solidFill>
                  </a:rPr>
                  <a:t>G</a:t>
                </a:r>
                <a:r>
                  <a:rPr lang="en-US" altLang="zh-TW" sz="2800" b="1" baseline="-25000" dirty="0" err="1">
                    <a:solidFill>
                      <a:srgbClr val="FF0000"/>
                    </a:solidFill>
                  </a:rPr>
                  <a:t>d</a:t>
                </a:r>
                <a:r>
                  <a:rPr lang="en-US" altLang="zh-TW" sz="2800" b="1" dirty="0">
                    <a:solidFill>
                      <a:srgbClr val="FF0000"/>
                    </a:solidFill>
                  </a:rPr>
                  <a:t>=( {</a:t>
                </a:r>
                <a:r>
                  <a:rPr lang="en-US" altLang="zh-TW" sz="2800" b="1" dirty="0" err="1" smtClean="0">
                    <a:solidFill>
                      <a:srgbClr val="FF0000"/>
                    </a:solidFill>
                  </a:rPr>
                  <a:t>V’</a:t>
                </a:r>
                <a:r>
                  <a:rPr lang="en-US" altLang="zh-TW" sz="2800" b="1" baseline="-25000" dirty="0" err="1" smtClean="0">
                    <a:solidFill>
                      <a:srgbClr val="FF0000"/>
                    </a:solidFill>
                  </a:rPr>
                  <a:t>r</a:t>
                </a:r>
                <a14:m>
                  <m:oMath xmlns:m="http://schemas.openxmlformats.org/officeDocument/2006/math">
                    <m:r>
                      <a:rPr lang="en-US" altLang="zh-TW" sz="2800" b="1" i="0" smtClean="0">
                        <a:solidFill>
                          <a:srgbClr val="FF0000"/>
                        </a:solidFill>
                        <a:latin typeface="Cambria Math"/>
                      </a:rPr>
                      <m:t> </m:t>
                    </m:r>
                    <m:r>
                      <a:rPr lang="en-US" altLang="zh-TW" sz="2800" b="1">
                        <a:solidFill>
                          <a:srgbClr val="FF0000"/>
                        </a:solidFill>
                        <a:latin typeface="Cambria Math"/>
                      </a:rPr>
                      <m:t>∪</m:t>
                    </m:r>
                  </m:oMath>
                </a14:m>
                <a:r>
                  <a:rPr lang="en-US" altLang="zh-TW" sz="2800" b="1" dirty="0">
                    <a:solidFill>
                      <a:srgbClr val="FF0000"/>
                    </a:solidFill>
                  </a:rPr>
                  <a:t> </a:t>
                </a:r>
                <a:r>
                  <a:rPr lang="en-US" altLang="zh-TW" sz="2800" b="1" dirty="0" smtClean="0">
                    <a:solidFill>
                      <a:srgbClr val="FF0000"/>
                    </a:solidFill>
                  </a:rPr>
                  <a:t> V</a:t>
                </a:r>
                <a:r>
                  <a:rPr lang="en-US" altLang="zh-TW" sz="2800" b="1" baseline="-25000" dirty="0" smtClean="0">
                    <a:solidFill>
                      <a:srgbClr val="FF0000"/>
                    </a:solidFill>
                  </a:rPr>
                  <a:t>e </a:t>
                </a:r>
                <a:r>
                  <a:rPr lang="en-US" altLang="zh-TW" sz="2800" b="1" dirty="0">
                    <a:solidFill>
                      <a:srgbClr val="FF0000"/>
                    </a:solidFill>
                  </a:rPr>
                  <a:t>},E</a:t>
                </a:r>
                <a:r>
                  <a:rPr lang="en-US" altLang="zh-TW" sz="2800" b="1" baseline="-25000" dirty="0">
                    <a:solidFill>
                      <a:srgbClr val="FF0000"/>
                    </a:solidFill>
                  </a:rPr>
                  <a:t>d</a:t>
                </a:r>
                <a:r>
                  <a:rPr lang="en-US" altLang="zh-TW" sz="2800" b="1" dirty="0">
                    <a:solidFill>
                      <a:srgbClr val="FF0000"/>
                    </a:solidFill>
                  </a:rPr>
                  <a:t> </a:t>
                </a:r>
                <a:r>
                  <a:rPr lang="en-US" altLang="zh-TW" sz="2800" b="1" dirty="0" smtClean="0">
                    <a:solidFill>
                      <a:srgbClr val="FF0000"/>
                    </a:solidFill>
                  </a:rPr>
                  <a:t>)</a:t>
                </a:r>
                <a:endParaRPr lang="zh-TW" altLang="zh-TW" sz="2800" b="1" dirty="0">
                  <a:solidFill>
                    <a:srgbClr val="FF0000"/>
                  </a:solidFill>
                </a:endParaRPr>
              </a:p>
              <a:p>
                <a:pPr marL="0" indent="0">
                  <a:buNone/>
                </a:pPr>
                <a:r>
                  <a:rPr lang="en-US" altLang="zh-TW" dirty="0"/>
                  <a:t>	 </a:t>
                </a:r>
                <a:r>
                  <a:rPr lang="en-US" altLang="zh-TW" dirty="0" err="1"/>
                  <a:t>V’</a:t>
                </a:r>
                <a:r>
                  <a:rPr lang="en-US" altLang="zh-TW" baseline="-25000" dirty="0" err="1"/>
                  <a:t>r</a:t>
                </a:r>
                <a:r>
                  <a:rPr lang="zh-TW" altLang="en-US" dirty="0" smtClean="0"/>
                  <a:t>為樹</a:t>
                </a:r>
                <a:r>
                  <a:rPr lang="en-US" altLang="zh-TW" dirty="0" smtClean="0"/>
                  <a:t>T</a:t>
                </a:r>
                <a:r>
                  <a:rPr lang="zh-TW" altLang="en-US" dirty="0" smtClean="0"/>
                  <a:t>上的所有路由器</a:t>
                </a:r>
                <a:endParaRPr lang="en-US" altLang="zh-TW" dirty="0" smtClean="0"/>
              </a:p>
              <a:p>
                <a:pPr marL="0" indent="0">
                  <a:buNone/>
                </a:pPr>
                <a:r>
                  <a:rPr lang="en-US" altLang="zh-TW" dirty="0"/>
                  <a:t>	 </a:t>
                </a:r>
                <a:r>
                  <a:rPr lang="en-US" altLang="zh-TW" dirty="0" err="1"/>
                  <a:t>V</a:t>
                </a:r>
                <a:r>
                  <a:rPr lang="en-US" altLang="zh-TW" baseline="-25000" dirty="0" err="1"/>
                  <a:t>e</a:t>
                </a:r>
                <a:r>
                  <a:rPr lang="zh-TW" altLang="en-US" dirty="0" smtClean="0"/>
                  <a:t> 為所有終端設備</a:t>
                </a:r>
                <a:endParaRPr lang="en-US" altLang="zh-TW" dirty="0" smtClean="0"/>
              </a:p>
              <a:p>
                <a:pPr marL="0" indent="0">
                  <a:buNone/>
                </a:pPr>
                <a:r>
                  <a:rPr lang="en-US" altLang="zh-TW" dirty="0"/>
                  <a:t>	 E</a:t>
                </a:r>
                <a:r>
                  <a:rPr lang="en-US" altLang="zh-TW" baseline="-25000" dirty="0"/>
                  <a:t>d</a:t>
                </a:r>
                <a:r>
                  <a:rPr lang="en-US" altLang="zh-TW" dirty="0" smtClean="0"/>
                  <a:t> </a:t>
                </a:r>
                <a:r>
                  <a:rPr lang="zh-TW" altLang="en-US" dirty="0" smtClean="0"/>
                  <a:t>則表示所有 </a:t>
                </a:r>
                <a:r>
                  <a:rPr lang="en-US" altLang="zh-TW" dirty="0"/>
                  <a:t>V’</a:t>
                </a:r>
                <a:r>
                  <a:rPr lang="en-US" altLang="zh-TW" baseline="-25000" dirty="0" err="1"/>
                  <a:t>r</a:t>
                </a:r>
                <a14:m>
                  <m:oMath xmlns:m="http://schemas.openxmlformats.org/officeDocument/2006/math">
                    <m:r>
                      <a:rPr lang="en-US" altLang="zh-TW">
                        <a:latin typeface="Cambria Math"/>
                      </a:rPr>
                      <m:t> </m:t>
                    </m:r>
                    <m:r>
                      <a:rPr lang="zh-TW" altLang="en-US" b="0" i="1" smtClean="0">
                        <a:latin typeface="Cambria Math"/>
                      </a:rPr>
                      <m:t>與</m:t>
                    </m:r>
                  </m:oMath>
                </a14:m>
                <a:r>
                  <a:rPr lang="en-US" altLang="zh-TW" dirty="0" smtClean="0"/>
                  <a:t>V</a:t>
                </a:r>
                <a:r>
                  <a:rPr lang="en-US" altLang="zh-TW" baseline="-25000" dirty="0" smtClean="0"/>
                  <a:t>e</a:t>
                </a:r>
                <a:r>
                  <a:rPr lang="zh-TW" altLang="en-US" dirty="0" smtClean="0"/>
                  <a:t>之間的連線</a:t>
                </a:r>
                <a:endParaRPr lang="en-US" altLang="zh-TW" dirty="0" smtClean="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611561" y="2556932"/>
                <a:ext cx="7920880" cy="3752388"/>
              </a:xfrm>
              <a:blipFill rotWithShape="1">
                <a:blip r:embed="rId2"/>
                <a:stretch>
                  <a:fillRect l="-1692" t="-292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1993832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874390"/>
            <a:ext cx="4972050" cy="5143500"/>
          </a:xfrm>
          <a:prstGeom prst="rect">
            <a:avLst/>
          </a:prstGeom>
        </p:spPr>
      </p:pic>
      <mc:AlternateContent xmlns:mc="http://schemas.openxmlformats.org/markup-compatibility/2006" xmlns:a14="http://schemas.microsoft.com/office/drawing/2010/main">
        <mc:Choice Requires="a14">
          <p:sp>
            <p:nvSpPr>
              <p:cNvPr id="7" name="文字方塊 6"/>
              <p:cNvSpPr txBox="1"/>
              <p:nvPr/>
            </p:nvSpPr>
            <p:spPr>
              <a:xfrm>
                <a:off x="539552" y="2040334"/>
                <a:ext cx="3024336" cy="2154436"/>
              </a:xfrm>
              <a:prstGeom prst="rect">
                <a:avLst/>
              </a:prstGeom>
              <a:noFill/>
            </p:spPr>
            <p:txBody>
              <a:bodyPr wrap="square" rtlCol="0">
                <a:spAutoFit/>
              </a:bodyPr>
              <a:lstStyle/>
              <a:p>
                <a:r>
                  <a:rPr lang="zh-TW" altLang="en-US" sz="2400" dirty="0" smtClean="0">
                    <a:solidFill>
                      <a:prstClr val="black"/>
                    </a:solidFill>
                  </a:rPr>
                  <a:t> </a:t>
                </a:r>
                <a:r>
                  <a:rPr lang="en-US" altLang="zh-TW" sz="2400" b="1" dirty="0" smtClean="0">
                    <a:solidFill>
                      <a:srgbClr val="FF0000"/>
                    </a:solidFill>
                  </a:rPr>
                  <a:t>G</a:t>
                </a:r>
                <a:r>
                  <a:rPr lang="en-US" altLang="zh-TW" sz="2400" b="1" baseline="-25000" dirty="0" err="1">
                    <a:solidFill>
                      <a:srgbClr val="FF0000"/>
                    </a:solidFill>
                  </a:rPr>
                  <a:t>d</a:t>
                </a:r>
                <a:r>
                  <a:rPr lang="en-US" altLang="zh-TW" sz="2400" b="1" dirty="0">
                    <a:solidFill>
                      <a:srgbClr val="FF0000"/>
                    </a:solidFill>
                  </a:rPr>
                  <a:t>=( {</a:t>
                </a:r>
                <a:r>
                  <a:rPr lang="en-US" altLang="zh-TW" sz="2400" b="1" dirty="0" err="1" smtClean="0">
                    <a:solidFill>
                      <a:srgbClr val="FF0000"/>
                    </a:solidFill>
                  </a:rPr>
                  <a:t>V’</a:t>
                </a:r>
                <a:r>
                  <a:rPr lang="en-US" altLang="zh-TW" sz="2400" b="1" baseline="-25000" dirty="0" err="1" smtClean="0">
                    <a:solidFill>
                      <a:srgbClr val="FF0000"/>
                    </a:solidFill>
                  </a:rPr>
                  <a:t>r</a:t>
                </a:r>
                <a14:m>
                  <m:oMath xmlns:m="http://schemas.openxmlformats.org/officeDocument/2006/math">
                    <m:r>
                      <a:rPr lang="en-US" altLang="zh-TW" sz="2400" b="1" smtClean="0">
                        <a:solidFill>
                          <a:srgbClr val="FF0000"/>
                        </a:solidFill>
                        <a:latin typeface="Cambria Math"/>
                      </a:rPr>
                      <m:t> </m:t>
                    </m:r>
                    <m:r>
                      <a:rPr lang="en-US" altLang="zh-TW" sz="2400" b="1">
                        <a:solidFill>
                          <a:srgbClr val="FF0000"/>
                        </a:solidFill>
                        <a:latin typeface="Cambria Math"/>
                      </a:rPr>
                      <m:t>∪</m:t>
                    </m:r>
                  </m:oMath>
                </a14:m>
                <a:r>
                  <a:rPr lang="en-US" altLang="zh-TW" sz="2400" b="1" dirty="0">
                    <a:solidFill>
                      <a:srgbClr val="FF0000"/>
                    </a:solidFill>
                  </a:rPr>
                  <a:t> </a:t>
                </a:r>
                <a:r>
                  <a:rPr lang="en-US" altLang="zh-TW" sz="2400" b="1" dirty="0" smtClean="0">
                    <a:solidFill>
                      <a:srgbClr val="FF0000"/>
                    </a:solidFill>
                  </a:rPr>
                  <a:t> </a:t>
                </a:r>
                <a:r>
                  <a:rPr lang="en-US" altLang="zh-TW" sz="2400" b="1" dirty="0" smtClean="0">
                    <a:solidFill>
                      <a:srgbClr val="FFC000"/>
                    </a:solidFill>
                  </a:rPr>
                  <a:t>V</a:t>
                </a:r>
                <a:r>
                  <a:rPr lang="en-US" altLang="zh-TW" sz="2400" b="1" baseline="-25000" dirty="0" smtClean="0">
                    <a:solidFill>
                      <a:srgbClr val="FFC000"/>
                    </a:solidFill>
                  </a:rPr>
                  <a:t>e </a:t>
                </a:r>
                <a:r>
                  <a:rPr lang="en-US" altLang="zh-TW" sz="2400" b="1" dirty="0">
                    <a:solidFill>
                      <a:srgbClr val="FF0000"/>
                    </a:solidFill>
                  </a:rPr>
                  <a:t>},E</a:t>
                </a:r>
                <a:r>
                  <a:rPr lang="en-US" altLang="zh-TW" sz="2400" b="1" baseline="-25000" dirty="0">
                    <a:solidFill>
                      <a:srgbClr val="FF0000"/>
                    </a:solidFill>
                  </a:rPr>
                  <a:t>d</a:t>
                </a:r>
                <a:r>
                  <a:rPr lang="en-US" altLang="zh-TW" sz="2400" b="1" dirty="0">
                    <a:solidFill>
                      <a:srgbClr val="FF0000"/>
                    </a:solidFill>
                  </a:rPr>
                  <a:t> </a:t>
                </a:r>
                <a:r>
                  <a:rPr lang="en-US" altLang="zh-TW" sz="2400" b="1" dirty="0" smtClean="0">
                    <a:solidFill>
                      <a:srgbClr val="FF0000"/>
                    </a:solidFill>
                  </a:rPr>
                  <a:t>)</a:t>
                </a:r>
                <a:endParaRPr lang="zh-TW" altLang="zh-TW" sz="2400" b="1" dirty="0" smtClean="0">
                  <a:solidFill>
                    <a:srgbClr val="FF0000"/>
                  </a:solidFill>
                </a:endParaRPr>
              </a:p>
              <a:p>
                <a:endParaRPr lang="en-US" altLang="zh-TW" sz="2400" dirty="0" smtClean="0">
                  <a:solidFill>
                    <a:srgbClr val="FF0000"/>
                  </a:solidFill>
                </a:endParaRPr>
              </a:p>
              <a:p>
                <a:r>
                  <a:rPr lang="en-US" altLang="zh-TW" sz="2400" dirty="0" err="1" smtClean="0">
                    <a:solidFill>
                      <a:srgbClr val="FF0000"/>
                    </a:solidFill>
                  </a:rPr>
                  <a:t>V’</a:t>
                </a:r>
                <a:r>
                  <a:rPr lang="en-US" altLang="zh-TW" sz="2400" baseline="-25000" dirty="0" err="1" smtClean="0">
                    <a:solidFill>
                      <a:srgbClr val="FF0000"/>
                    </a:solidFill>
                  </a:rPr>
                  <a:t>r</a:t>
                </a:r>
                <a:r>
                  <a:rPr lang="zh-TW" altLang="en-US" sz="2400" dirty="0" smtClean="0">
                    <a:solidFill>
                      <a:prstClr val="black"/>
                    </a:solidFill>
                  </a:rPr>
                  <a:t>為樹</a:t>
                </a:r>
                <a:r>
                  <a:rPr lang="en-US" altLang="zh-TW" sz="2400" dirty="0" smtClean="0">
                    <a:solidFill>
                      <a:prstClr val="black"/>
                    </a:solidFill>
                  </a:rPr>
                  <a:t>T</a:t>
                </a:r>
                <a:r>
                  <a:rPr lang="zh-TW" altLang="en-US" sz="2400" dirty="0" smtClean="0">
                    <a:solidFill>
                      <a:prstClr val="black"/>
                    </a:solidFill>
                  </a:rPr>
                  <a:t>上的所有路由器</a:t>
                </a:r>
                <a:endParaRPr lang="en-US" altLang="zh-TW" sz="2400" dirty="0" smtClean="0">
                  <a:solidFill>
                    <a:prstClr val="black"/>
                  </a:solidFill>
                </a:endParaRPr>
              </a:p>
              <a:p>
                <a:r>
                  <a:rPr lang="en-US" altLang="zh-TW" sz="2400" dirty="0" err="1" smtClean="0">
                    <a:solidFill>
                      <a:srgbClr val="FFC000"/>
                    </a:solidFill>
                  </a:rPr>
                  <a:t>V</a:t>
                </a:r>
                <a:r>
                  <a:rPr lang="en-US" altLang="zh-TW" sz="2400" baseline="-25000" dirty="0" err="1" smtClean="0">
                    <a:solidFill>
                      <a:srgbClr val="FFC000"/>
                    </a:solidFill>
                  </a:rPr>
                  <a:t>e</a:t>
                </a:r>
                <a:r>
                  <a:rPr lang="zh-TW" altLang="en-US" sz="2400" dirty="0" smtClean="0">
                    <a:solidFill>
                      <a:prstClr val="black"/>
                    </a:solidFill>
                  </a:rPr>
                  <a:t>為所有終端設備</a:t>
                </a:r>
                <a:endParaRPr lang="en-US" altLang="zh-TW" sz="2400" dirty="0" smtClean="0">
                  <a:solidFill>
                    <a:prstClr val="black"/>
                  </a:solidFill>
                </a:endParaRPr>
              </a:p>
              <a:p>
                <a:endParaRPr lang="zh-TW" altLang="en-US" sz="1400" dirty="0">
                  <a:solidFill>
                    <a:prstClr val="black"/>
                  </a:solidFill>
                </a:endParaRPr>
              </a:p>
            </p:txBody>
          </p:sp>
        </mc:Choice>
        <mc:Fallback xmlns="">
          <p:sp>
            <p:nvSpPr>
              <p:cNvPr id="7" name="文字方塊 6"/>
              <p:cNvSpPr txBox="1">
                <a:spLocks noRot="1" noChangeAspect="1" noMove="1" noResize="1" noEditPoints="1" noAdjustHandles="1" noChangeArrowheads="1" noChangeShapeType="1" noTextEdit="1"/>
              </p:cNvSpPr>
              <p:nvPr/>
            </p:nvSpPr>
            <p:spPr>
              <a:xfrm>
                <a:off x="539552" y="2040334"/>
                <a:ext cx="3024336" cy="2154436"/>
              </a:xfrm>
              <a:prstGeom prst="rect">
                <a:avLst/>
              </a:prstGeom>
              <a:blipFill rotWithShape="1">
                <a:blip r:embed="rId3"/>
                <a:stretch>
                  <a:fillRect l="-3226" t="-2266"/>
                </a:stretch>
              </a:blipFill>
            </p:spPr>
            <p:txBody>
              <a:bodyPr/>
              <a:lstStyle/>
              <a:p>
                <a:r>
                  <a:rPr lang="zh-TW" altLang="en-US">
                    <a:noFill/>
                  </a:rPr>
                  <a:t> </a:t>
                </a:r>
              </a:p>
            </p:txBody>
          </p:sp>
        </mc:Fallback>
      </mc:AlternateContent>
      <p:pic>
        <p:nvPicPr>
          <p:cNvPr id="9" name="圖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874390"/>
            <a:ext cx="4972050" cy="5143500"/>
          </a:xfrm>
          <a:prstGeom prst="rect">
            <a:avLst/>
          </a:prstGeom>
        </p:spPr>
      </p:pic>
      <mc:AlternateContent xmlns:mc="http://schemas.openxmlformats.org/markup-compatibility/2006" xmlns:a14="http://schemas.microsoft.com/office/drawing/2010/main">
        <mc:Choice Requires="a14">
          <p:sp>
            <p:nvSpPr>
              <p:cNvPr id="11" name="文字方塊 10"/>
              <p:cNvSpPr txBox="1"/>
              <p:nvPr/>
            </p:nvSpPr>
            <p:spPr>
              <a:xfrm>
                <a:off x="6948264" y="1788269"/>
                <a:ext cx="1587674" cy="461665"/>
              </a:xfrm>
              <a:prstGeom prst="rect">
                <a:avLst/>
              </a:prstGeom>
              <a:noFill/>
            </p:spPr>
            <p:txBody>
              <a:bodyPr wrap="square" rtlCol="0">
                <a:spAutoFit/>
              </a:bodyPr>
              <a:lstStyle/>
              <a:p>
                <a:r>
                  <a:rPr lang="en-US" altLang="zh-TW" sz="2400" b="1" dirty="0" smtClean="0">
                    <a:solidFill>
                      <a:srgbClr val="FF0000"/>
                    </a:solidFill>
                  </a:rPr>
                  <a:t>{</a:t>
                </a:r>
                <a:r>
                  <a:rPr lang="en-US" altLang="zh-TW" sz="2400" b="1" dirty="0" err="1" smtClean="0">
                    <a:solidFill>
                      <a:srgbClr val="FF0000"/>
                    </a:solidFill>
                  </a:rPr>
                  <a:t>V’</a:t>
                </a:r>
                <a:r>
                  <a:rPr lang="en-US" altLang="zh-TW" sz="2400" b="1" baseline="-25000" dirty="0" err="1" smtClean="0">
                    <a:solidFill>
                      <a:srgbClr val="FF0000"/>
                    </a:solidFill>
                  </a:rPr>
                  <a:t>r</a:t>
                </a:r>
                <a14:m>
                  <m:oMath xmlns:m="http://schemas.openxmlformats.org/officeDocument/2006/math">
                    <m:r>
                      <a:rPr lang="en-US" altLang="zh-TW" sz="2400" b="1" smtClean="0">
                        <a:solidFill>
                          <a:srgbClr val="FF0000"/>
                        </a:solidFill>
                        <a:latin typeface="Cambria Math"/>
                      </a:rPr>
                      <m:t> </m:t>
                    </m:r>
                    <m:r>
                      <a:rPr lang="en-US" altLang="zh-TW" sz="2400" b="1">
                        <a:solidFill>
                          <a:srgbClr val="FF0000"/>
                        </a:solidFill>
                        <a:latin typeface="Cambria Math"/>
                      </a:rPr>
                      <m:t>∪</m:t>
                    </m:r>
                  </m:oMath>
                </a14:m>
                <a:r>
                  <a:rPr lang="en-US" altLang="zh-TW" sz="2400" b="1" dirty="0">
                    <a:solidFill>
                      <a:srgbClr val="FF0000"/>
                    </a:solidFill>
                  </a:rPr>
                  <a:t> </a:t>
                </a:r>
                <a:r>
                  <a:rPr lang="en-US" altLang="zh-TW" sz="2400" b="1" dirty="0" smtClean="0">
                    <a:solidFill>
                      <a:srgbClr val="FF0000"/>
                    </a:solidFill>
                  </a:rPr>
                  <a:t> </a:t>
                </a:r>
                <a:r>
                  <a:rPr lang="en-US" altLang="zh-TW" sz="2400" b="1" dirty="0" err="1" smtClean="0">
                    <a:solidFill>
                      <a:srgbClr val="FFC000"/>
                    </a:solidFill>
                  </a:rPr>
                  <a:t>V</a:t>
                </a:r>
                <a:r>
                  <a:rPr lang="en-US" altLang="zh-TW" sz="2400" b="1" baseline="-25000" dirty="0" err="1" smtClean="0">
                    <a:solidFill>
                      <a:srgbClr val="FFC000"/>
                    </a:solidFill>
                  </a:rPr>
                  <a:t>e</a:t>
                </a:r>
                <a:r>
                  <a:rPr lang="en-US" altLang="zh-TW" sz="2400" b="1" baseline="-25000" dirty="0" smtClean="0">
                    <a:solidFill>
                      <a:srgbClr val="FFC000"/>
                    </a:solidFill>
                  </a:rPr>
                  <a:t> </a:t>
                </a:r>
                <a:r>
                  <a:rPr lang="en-US" altLang="zh-TW" sz="2400" b="1" dirty="0" smtClean="0">
                    <a:solidFill>
                      <a:srgbClr val="FF0000"/>
                    </a:solidFill>
                  </a:rPr>
                  <a:t>}</a:t>
                </a:r>
                <a:endParaRPr lang="zh-TW" altLang="en-US" sz="2400" b="1" dirty="0">
                  <a:solidFill>
                    <a:srgbClr val="FF0000"/>
                  </a:solidFill>
                </a:endParaRPr>
              </a:p>
            </p:txBody>
          </p:sp>
        </mc:Choice>
        <mc:Fallback xmlns="">
          <p:sp>
            <p:nvSpPr>
              <p:cNvPr id="11" name="文字方塊 10"/>
              <p:cNvSpPr txBox="1">
                <a:spLocks noRot="1" noChangeAspect="1" noMove="1" noResize="1" noEditPoints="1" noAdjustHandles="1" noChangeArrowheads="1" noChangeShapeType="1" noTextEdit="1"/>
              </p:cNvSpPr>
              <p:nvPr/>
            </p:nvSpPr>
            <p:spPr>
              <a:xfrm>
                <a:off x="6948264" y="1788269"/>
                <a:ext cx="1587674" cy="461665"/>
              </a:xfrm>
              <a:prstGeom prst="rect">
                <a:avLst/>
              </a:prstGeom>
              <a:blipFill rotWithShape="1">
                <a:blip r:embed="rId5"/>
                <a:stretch>
                  <a:fillRect l="-6154" t="-10526" r="-2308" b="-2894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76439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874390"/>
            <a:ext cx="4972050" cy="5143500"/>
          </a:xfrm>
          <a:prstGeom prst="rect">
            <a:avLst/>
          </a:prstGeom>
        </p:spPr>
      </p:pic>
      <mc:AlternateContent xmlns:mc="http://schemas.openxmlformats.org/markup-compatibility/2006" xmlns:a14="http://schemas.microsoft.com/office/drawing/2010/main">
        <mc:Choice Requires="a14">
          <p:sp>
            <p:nvSpPr>
              <p:cNvPr id="7" name="文字方塊 6"/>
              <p:cNvSpPr txBox="1"/>
              <p:nvPr/>
            </p:nvSpPr>
            <p:spPr>
              <a:xfrm>
                <a:off x="395536" y="2040334"/>
                <a:ext cx="3168352" cy="1415772"/>
              </a:xfrm>
              <a:prstGeom prst="rect">
                <a:avLst/>
              </a:prstGeom>
              <a:noFill/>
            </p:spPr>
            <p:txBody>
              <a:bodyPr wrap="square" rtlCol="0">
                <a:spAutoFit/>
              </a:bodyPr>
              <a:lstStyle/>
              <a:p>
                <a:r>
                  <a:rPr lang="zh-TW" altLang="en-US" sz="2400" dirty="0" smtClean="0">
                    <a:solidFill>
                      <a:prstClr val="black"/>
                    </a:solidFill>
                  </a:rPr>
                  <a:t>圖 </a:t>
                </a:r>
                <a:r>
                  <a:rPr lang="en-US" altLang="zh-TW" sz="2400" b="1" dirty="0" smtClean="0">
                    <a:solidFill>
                      <a:srgbClr val="FF0000"/>
                    </a:solidFill>
                  </a:rPr>
                  <a:t>G</a:t>
                </a:r>
                <a:r>
                  <a:rPr lang="en-US" altLang="zh-TW" sz="2400" b="1" baseline="-25000" dirty="0" err="1">
                    <a:solidFill>
                      <a:srgbClr val="FF0000"/>
                    </a:solidFill>
                  </a:rPr>
                  <a:t>d</a:t>
                </a:r>
                <a:r>
                  <a:rPr lang="en-US" altLang="zh-TW" sz="2400" b="1" dirty="0">
                    <a:solidFill>
                      <a:srgbClr val="FF0000"/>
                    </a:solidFill>
                  </a:rPr>
                  <a:t>=( {</a:t>
                </a:r>
                <a:r>
                  <a:rPr lang="en-US" altLang="zh-TW" sz="2400" b="1" dirty="0" err="1" smtClean="0">
                    <a:solidFill>
                      <a:srgbClr val="FF0000"/>
                    </a:solidFill>
                  </a:rPr>
                  <a:t>V’</a:t>
                </a:r>
                <a:r>
                  <a:rPr lang="en-US" altLang="zh-TW" sz="2400" b="1" baseline="-25000" dirty="0" err="1" smtClean="0">
                    <a:solidFill>
                      <a:srgbClr val="FF0000"/>
                    </a:solidFill>
                  </a:rPr>
                  <a:t>r</a:t>
                </a:r>
                <a14:m>
                  <m:oMath xmlns:m="http://schemas.openxmlformats.org/officeDocument/2006/math">
                    <m:r>
                      <a:rPr lang="en-US" altLang="zh-TW" sz="2400" b="1" smtClean="0">
                        <a:solidFill>
                          <a:srgbClr val="FF0000"/>
                        </a:solidFill>
                        <a:latin typeface="Cambria Math"/>
                      </a:rPr>
                      <m:t> </m:t>
                    </m:r>
                    <m:r>
                      <a:rPr lang="en-US" altLang="zh-TW" sz="2400" b="1">
                        <a:solidFill>
                          <a:srgbClr val="FF0000"/>
                        </a:solidFill>
                        <a:latin typeface="Cambria Math"/>
                      </a:rPr>
                      <m:t>∪</m:t>
                    </m:r>
                  </m:oMath>
                </a14:m>
                <a:r>
                  <a:rPr lang="en-US" altLang="zh-TW" sz="2400" b="1" dirty="0">
                    <a:solidFill>
                      <a:srgbClr val="FF0000"/>
                    </a:solidFill>
                  </a:rPr>
                  <a:t> </a:t>
                </a:r>
                <a:r>
                  <a:rPr lang="en-US" altLang="zh-TW" sz="2400" b="1" dirty="0" smtClean="0">
                    <a:solidFill>
                      <a:srgbClr val="FF0000"/>
                    </a:solidFill>
                  </a:rPr>
                  <a:t> V</a:t>
                </a:r>
                <a:r>
                  <a:rPr lang="en-US" altLang="zh-TW" sz="2400" b="1" baseline="-25000" dirty="0" smtClean="0">
                    <a:solidFill>
                      <a:srgbClr val="FF0000"/>
                    </a:solidFill>
                  </a:rPr>
                  <a:t>e </a:t>
                </a:r>
                <a:r>
                  <a:rPr lang="en-US" altLang="zh-TW" sz="2400" b="1" dirty="0">
                    <a:solidFill>
                      <a:srgbClr val="FF0000"/>
                    </a:solidFill>
                  </a:rPr>
                  <a:t>},E</a:t>
                </a:r>
                <a:r>
                  <a:rPr lang="en-US" altLang="zh-TW" sz="2400" b="1" baseline="-25000" dirty="0">
                    <a:solidFill>
                      <a:srgbClr val="FF0000"/>
                    </a:solidFill>
                  </a:rPr>
                  <a:t>d</a:t>
                </a:r>
                <a:r>
                  <a:rPr lang="en-US" altLang="zh-TW" sz="2400" b="1" dirty="0">
                    <a:solidFill>
                      <a:srgbClr val="FF0000"/>
                    </a:solidFill>
                  </a:rPr>
                  <a:t> </a:t>
                </a:r>
                <a:r>
                  <a:rPr lang="en-US" altLang="zh-TW" sz="2400" b="1" dirty="0" smtClean="0">
                    <a:solidFill>
                      <a:srgbClr val="FF0000"/>
                    </a:solidFill>
                  </a:rPr>
                  <a:t>)</a:t>
                </a:r>
                <a:endParaRPr lang="zh-TW" altLang="zh-TW" sz="2400" b="1" dirty="0">
                  <a:solidFill>
                    <a:srgbClr val="FF0000"/>
                  </a:solidFill>
                </a:endParaRPr>
              </a:p>
              <a:p>
                <a:r>
                  <a:rPr lang="en-US" altLang="zh-TW" sz="2400" dirty="0" smtClean="0">
                    <a:solidFill>
                      <a:srgbClr val="FF0000"/>
                    </a:solidFill>
                  </a:rPr>
                  <a:t>E</a:t>
                </a:r>
                <a:r>
                  <a:rPr lang="en-US" altLang="zh-TW" sz="2400" baseline="-25000" dirty="0" smtClean="0">
                    <a:solidFill>
                      <a:srgbClr val="FF0000"/>
                    </a:solidFill>
                  </a:rPr>
                  <a:t>d</a:t>
                </a:r>
                <a:r>
                  <a:rPr lang="en-US" altLang="zh-TW" sz="2400" dirty="0" smtClean="0">
                    <a:solidFill>
                      <a:prstClr val="black"/>
                    </a:solidFill>
                  </a:rPr>
                  <a:t> </a:t>
                </a:r>
                <a:r>
                  <a:rPr lang="zh-TW" altLang="en-US" sz="2400" dirty="0" smtClean="0">
                    <a:solidFill>
                      <a:prstClr val="black"/>
                    </a:solidFill>
                  </a:rPr>
                  <a:t>則表示所有 </a:t>
                </a:r>
                <a:r>
                  <a:rPr lang="en-US" altLang="zh-TW" sz="2400" dirty="0">
                    <a:solidFill>
                      <a:prstClr val="black"/>
                    </a:solidFill>
                  </a:rPr>
                  <a:t>V’</a:t>
                </a:r>
                <a:r>
                  <a:rPr lang="en-US" altLang="zh-TW" sz="2400" baseline="-25000" dirty="0" err="1">
                    <a:solidFill>
                      <a:prstClr val="black"/>
                    </a:solidFill>
                  </a:rPr>
                  <a:t>r</a:t>
                </a:r>
                <a14:m>
                  <m:oMath xmlns:m="http://schemas.openxmlformats.org/officeDocument/2006/math">
                    <m:r>
                      <a:rPr lang="en-US" altLang="zh-TW" sz="2400">
                        <a:solidFill>
                          <a:prstClr val="black"/>
                        </a:solidFill>
                        <a:latin typeface="Cambria Math"/>
                      </a:rPr>
                      <m:t> </m:t>
                    </m:r>
                    <m:r>
                      <a:rPr lang="zh-TW" altLang="en-US" sz="2400" i="1" smtClean="0">
                        <a:solidFill>
                          <a:prstClr val="black"/>
                        </a:solidFill>
                        <a:latin typeface="Cambria Math"/>
                      </a:rPr>
                      <m:t>與</m:t>
                    </m:r>
                  </m:oMath>
                </a14:m>
                <a:r>
                  <a:rPr lang="en-US" altLang="zh-TW" sz="2400" dirty="0" smtClean="0">
                    <a:solidFill>
                      <a:prstClr val="black"/>
                    </a:solidFill>
                  </a:rPr>
                  <a:t>V</a:t>
                </a:r>
                <a:r>
                  <a:rPr lang="en-US" altLang="zh-TW" sz="2400" baseline="-25000" dirty="0" smtClean="0">
                    <a:solidFill>
                      <a:prstClr val="black"/>
                    </a:solidFill>
                  </a:rPr>
                  <a:t>e</a:t>
                </a:r>
                <a:r>
                  <a:rPr lang="zh-TW" altLang="en-US" sz="2400" dirty="0" smtClean="0">
                    <a:solidFill>
                      <a:prstClr val="black"/>
                    </a:solidFill>
                  </a:rPr>
                  <a:t>之間的連線</a:t>
                </a:r>
                <a:endParaRPr lang="en-US" altLang="zh-TW" sz="2400" dirty="0" smtClean="0">
                  <a:solidFill>
                    <a:prstClr val="black"/>
                  </a:solidFill>
                </a:endParaRPr>
              </a:p>
              <a:p>
                <a:endParaRPr lang="zh-TW" altLang="en-US" sz="1400" dirty="0">
                  <a:solidFill>
                    <a:prstClr val="black"/>
                  </a:solidFill>
                </a:endParaRPr>
              </a:p>
            </p:txBody>
          </p:sp>
        </mc:Choice>
        <mc:Fallback xmlns="">
          <p:sp>
            <p:nvSpPr>
              <p:cNvPr id="7" name="文字方塊 6"/>
              <p:cNvSpPr txBox="1">
                <a:spLocks noRot="1" noChangeAspect="1" noMove="1" noResize="1" noEditPoints="1" noAdjustHandles="1" noChangeArrowheads="1" noChangeShapeType="1" noTextEdit="1"/>
              </p:cNvSpPr>
              <p:nvPr/>
            </p:nvSpPr>
            <p:spPr>
              <a:xfrm>
                <a:off x="395536" y="2040334"/>
                <a:ext cx="3168352" cy="1415772"/>
              </a:xfrm>
              <a:prstGeom prst="rect">
                <a:avLst/>
              </a:prstGeom>
              <a:blipFill rotWithShape="1">
                <a:blip r:embed="rId3"/>
                <a:stretch>
                  <a:fillRect l="-3077" t="-4310" r="-6346"/>
                </a:stretch>
              </a:blipFill>
            </p:spPr>
            <p:txBody>
              <a:bodyPr/>
              <a:lstStyle/>
              <a:p>
                <a:r>
                  <a:rPr lang="zh-TW" altLang="en-US">
                    <a:noFill/>
                  </a:rPr>
                  <a:t> </a:t>
                </a:r>
              </a:p>
            </p:txBody>
          </p:sp>
        </mc:Fallback>
      </mc:AlternateContent>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874390"/>
            <a:ext cx="4972050" cy="5143500"/>
          </a:xfrm>
          <a:prstGeom prst="rect">
            <a:avLst/>
          </a:prstGeom>
        </p:spPr>
      </p:pic>
      <p:sp>
        <p:nvSpPr>
          <p:cNvPr id="11" name="文字方塊 10"/>
          <p:cNvSpPr txBox="1"/>
          <p:nvPr/>
        </p:nvSpPr>
        <p:spPr>
          <a:xfrm>
            <a:off x="7236296" y="2040333"/>
            <a:ext cx="612068" cy="461665"/>
          </a:xfrm>
          <a:prstGeom prst="rect">
            <a:avLst/>
          </a:prstGeom>
          <a:noFill/>
        </p:spPr>
        <p:txBody>
          <a:bodyPr wrap="square" rtlCol="0">
            <a:spAutoFit/>
          </a:bodyPr>
          <a:lstStyle/>
          <a:p>
            <a:r>
              <a:rPr lang="en-US" altLang="zh-TW" sz="2400" b="1" dirty="0" smtClean="0">
                <a:solidFill>
                  <a:srgbClr val="FF0000"/>
                </a:solidFill>
              </a:rPr>
              <a:t>E</a:t>
            </a:r>
            <a:r>
              <a:rPr lang="en-US" altLang="zh-TW" sz="2400" b="1" baseline="-25000" dirty="0" smtClean="0">
                <a:solidFill>
                  <a:srgbClr val="FF0000"/>
                </a:solidFill>
              </a:rPr>
              <a:t>d</a:t>
            </a:r>
            <a:endParaRPr lang="zh-TW" altLang="en-US" sz="2400" b="1" dirty="0">
              <a:solidFill>
                <a:srgbClr val="FF0000"/>
              </a:solidFill>
            </a:endParaRPr>
          </a:p>
        </p:txBody>
      </p:sp>
    </p:spTree>
    <p:extLst>
      <p:ext uri="{BB962C8B-B14F-4D97-AF65-F5344CB8AC3E}">
        <p14:creationId xmlns:p14="http://schemas.microsoft.com/office/powerpoint/2010/main" val="9867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有機">
  <a:themeElements>
    <a:clrScheme name="有機">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有機">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有機">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1_有機">
  <a:themeElements>
    <a:clrScheme name="有機">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有機">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有機">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4.xml><?xml version="1.0" encoding="utf-8"?>
<a:theme xmlns:a="http://schemas.openxmlformats.org/drawingml/2006/main" name="2_有機">
  <a:themeElements>
    <a:clrScheme name="有機">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有機">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有機">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5.xml><?xml version="1.0" encoding="utf-8"?>
<a:theme xmlns:a="http://schemas.openxmlformats.org/drawingml/2006/main" name="3_有機">
  <a:themeElements>
    <a:clrScheme name="有機">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有機">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有機">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6.xml><?xml version="1.0" encoding="utf-8"?>
<a:theme xmlns:a="http://schemas.openxmlformats.org/drawingml/2006/main" name="4_有機">
  <a:themeElements>
    <a:clrScheme name="有機">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有機">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有機">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7.xml><?xml version="1.0" encoding="utf-8"?>
<a:theme xmlns:a="http://schemas.openxmlformats.org/drawingml/2006/main" name="5_有機">
  <a:themeElements>
    <a:clrScheme name="有機">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有機">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有機">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8.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有機">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ppt/theme/themeOverride2.xml><?xml version="1.0" encoding="utf-8"?>
<a:themeOverride xmlns:a="http://schemas.openxmlformats.org/drawingml/2006/main">
  <a:clrScheme name="有機">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ppt/theme/themeOverride3.xml><?xml version="1.0" encoding="utf-8"?>
<a:themeOverride xmlns:a="http://schemas.openxmlformats.org/drawingml/2006/main">
  <a:clrScheme name="有機">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46</TotalTime>
  <Words>6521</Words>
  <Application>Microsoft Office PowerPoint</Application>
  <PresentationFormat>如螢幕大小 (4:3)</PresentationFormat>
  <Paragraphs>778</Paragraphs>
  <Slides>137</Slides>
  <Notes>0</Notes>
  <HiddenSlides>0</HiddenSlides>
  <MMClips>0</MMClips>
  <ScaleCrop>false</ScaleCrop>
  <HeadingPairs>
    <vt:vector size="4" baseType="variant">
      <vt:variant>
        <vt:lpstr>佈景主題</vt:lpstr>
      </vt:variant>
      <vt:variant>
        <vt:i4>8</vt:i4>
      </vt:variant>
      <vt:variant>
        <vt:lpstr>投影片標題</vt:lpstr>
      </vt:variant>
      <vt:variant>
        <vt:i4>137</vt:i4>
      </vt:variant>
    </vt:vector>
  </HeadingPairs>
  <TitlesOfParts>
    <vt:vector size="145" baseType="lpstr">
      <vt:lpstr>Office 佈景主題</vt:lpstr>
      <vt:lpstr>有機</vt:lpstr>
      <vt:lpstr>1_有機</vt:lpstr>
      <vt:lpstr>2_有機</vt:lpstr>
      <vt:lpstr>3_有機</vt:lpstr>
      <vt:lpstr>4_有機</vt:lpstr>
      <vt:lpstr>5_有機</vt:lpstr>
      <vt:lpstr>1_Office 佈景主題</vt:lpstr>
      <vt:lpstr>Wifi</vt:lpstr>
      <vt:lpstr>WiFi協定</vt:lpstr>
      <vt:lpstr>目錄</vt:lpstr>
      <vt:lpstr>Wifi(wireless Fidelity)</vt:lpstr>
      <vt:lpstr>Characteristics of selected wireless links</vt:lpstr>
      <vt:lpstr>IEEE 802.11網路架構</vt:lpstr>
      <vt:lpstr>PowerPoint 簡報</vt:lpstr>
      <vt:lpstr>IEEE 802.11之媒體存取層</vt:lpstr>
      <vt:lpstr>分散式協調功能DCF</vt:lpstr>
      <vt:lpstr>Backoff time =  Random() * Slot time</vt:lpstr>
      <vt:lpstr>分散式協調功能DCF </vt:lpstr>
      <vt:lpstr>分散式協調功能DCF </vt:lpstr>
      <vt:lpstr>PowerPoint 簡報</vt:lpstr>
      <vt:lpstr>DCF延遲時間的運作</vt:lpstr>
      <vt:lpstr>隱藏節點問題(Hidden terminals problem)</vt:lpstr>
      <vt:lpstr>Solution:(4-way handshake)</vt:lpstr>
      <vt:lpstr>網路分配向量NAV(Network Allocate Vector)</vt:lpstr>
      <vt:lpstr>中樞協調功能PCF</vt:lpstr>
      <vt:lpstr>中樞協調功能PCF</vt:lpstr>
      <vt:lpstr>Beacon間隔</vt:lpstr>
      <vt:lpstr>免競爭期間/競爭期間週期交替出現</vt:lpstr>
      <vt:lpstr>IEEE 802.11電源管理機制</vt:lpstr>
      <vt:lpstr>TIM的運作模式</vt:lpstr>
      <vt:lpstr>參考資料</vt:lpstr>
      <vt:lpstr>藍芽</vt:lpstr>
      <vt:lpstr>目錄</vt:lpstr>
      <vt:lpstr>歷史簡介</vt:lpstr>
      <vt:lpstr>藍芽協定</vt:lpstr>
      <vt:lpstr>藍芽協定</vt:lpstr>
      <vt:lpstr>PowerPoint 簡報</vt:lpstr>
      <vt:lpstr>藍芽的無線電層協定 (Bluetooth radio layer)</vt:lpstr>
      <vt:lpstr>藍芽的無線電層協定 (Bluetooth radio layer)</vt:lpstr>
      <vt:lpstr>藍芽的無線電層協定 (Bluetooth radio layer)</vt:lpstr>
      <vt:lpstr>藍芽的基頻層協定 (Baseband layer)</vt:lpstr>
      <vt:lpstr>藍芽的基頻層協定 (Baseband layer)</vt:lpstr>
      <vt:lpstr>藍芽的分時雙工</vt:lpstr>
      <vt:lpstr>PowerPoint 簡報</vt:lpstr>
      <vt:lpstr>實體連接</vt:lpstr>
      <vt:lpstr>實體連接</vt:lpstr>
      <vt:lpstr>實體連接</vt:lpstr>
      <vt:lpstr>PowerPoint 簡報</vt:lpstr>
      <vt:lpstr>藍芽封包格式</vt:lpstr>
      <vt:lpstr>微網的建立及連接</vt:lpstr>
      <vt:lpstr>PowerPoint 簡報</vt:lpstr>
      <vt:lpstr>藍芽連結管理協定</vt:lpstr>
      <vt:lpstr>PowerPoint 簡報</vt:lpstr>
      <vt:lpstr>邏輯連接控制及調整協定</vt:lpstr>
      <vt:lpstr>邏輯連接控制及調整協定: 邏輯頻道(Logical channel)</vt:lpstr>
      <vt:lpstr>PowerPoint 簡報</vt:lpstr>
      <vt:lpstr>服務發現協定 (Service Discovery Protocol, SDP)</vt:lpstr>
      <vt:lpstr>PowerPoint 簡報</vt:lpstr>
      <vt:lpstr>TCS-binary(Telephony Control Specification)協定</vt:lpstr>
      <vt:lpstr>參考資料</vt:lpstr>
      <vt:lpstr>ZigBee</vt:lpstr>
      <vt:lpstr>Index</vt:lpstr>
      <vt:lpstr>Introduce</vt:lpstr>
      <vt:lpstr>起源</vt:lpstr>
      <vt:lpstr>PowerPoint 簡報</vt:lpstr>
      <vt:lpstr>關係</vt:lpstr>
      <vt:lpstr>PowerPoint 簡報</vt:lpstr>
      <vt:lpstr>IEEE 802.15.4 PHY Layer</vt:lpstr>
      <vt:lpstr> Data Rates Band</vt:lpstr>
      <vt:lpstr>PowerPoint 簡報</vt:lpstr>
      <vt:lpstr>PowerPoint 簡報</vt:lpstr>
      <vt:lpstr>PHY frame</vt:lpstr>
      <vt:lpstr>PowerPoint 簡報</vt:lpstr>
      <vt:lpstr>IEEE 802.15.4 Data Link Layer</vt:lpstr>
      <vt:lpstr>LLC &amp; MAC</vt:lpstr>
      <vt:lpstr>Superfram</vt:lpstr>
      <vt:lpstr>PowerPoint 簡報</vt:lpstr>
      <vt:lpstr>Beacon</vt:lpstr>
      <vt:lpstr>The Structure of Superframe</vt:lpstr>
      <vt:lpstr>BO &amp; SO</vt:lpstr>
      <vt:lpstr>Duty Cycle</vt:lpstr>
      <vt:lpstr>Guarantee Time Slot ( GTS )</vt:lpstr>
      <vt:lpstr>PowerPoint 簡報</vt:lpstr>
      <vt:lpstr>資料傳輸模型</vt:lpstr>
      <vt:lpstr>由 Device 送給 PAN coordinater</vt:lpstr>
      <vt:lpstr>由 PAN coordinater 送給 Device</vt:lpstr>
      <vt:lpstr>Device 之間的對等傳輸</vt:lpstr>
      <vt:lpstr>省電模式</vt:lpstr>
      <vt:lpstr>ZigBee  Network Layer</vt:lpstr>
      <vt:lpstr>FFD vs RFD</vt:lpstr>
      <vt:lpstr>Star, Tree, Mesh Network</vt:lpstr>
      <vt:lpstr>ZigBee 網路的形成</vt:lpstr>
      <vt:lpstr>網路位置分配演算法</vt:lpstr>
      <vt:lpstr>PowerPoint 簡報</vt:lpstr>
      <vt:lpstr>PowerPoint 簡報</vt:lpstr>
      <vt:lpstr>PowerPoint 簡報</vt:lpstr>
      <vt:lpstr>ZigBee  Research</vt:lpstr>
      <vt:lpstr>ZigBee Orphan Node Problem</vt:lpstr>
      <vt:lpstr>PowerPoint 簡報</vt:lpstr>
      <vt:lpstr>PowerPoint 簡報</vt:lpstr>
      <vt:lpstr>文獻[Pan and Tseng, 2007]</vt:lpstr>
      <vt:lpstr>PowerPoint 簡報</vt:lpstr>
      <vt:lpstr>PowerPoint 簡報</vt:lpstr>
      <vt:lpstr>文獻[Pan and Tseng, 2007]</vt:lpstr>
      <vt:lpstr>PowerPoint 簡報</vt:lpstr>
      <vt:lpstr>PowerPoint 簡報</vt:lpstr>
      <vt:lpstr>文獻[Pan and Tseng, 2007]</vt:lpstr>
      <vt:lpstr>PowerPoint 簡報</vt:lpstr>
      <vt:lpstr>PowerPoint 簡報</vt:lpstr>
      <vt:lpstr>PowerPoint 簡報</vt:lpstr>
      <vt:lpstr>簡易解決方案</vt:lpstr>
      <vt:lpstr>簡易解決方案</vt:lpstr>
      <vt:lpstr>PowerPoint 簡報</vt:lpstr>
      <vt:lpstr>PowerPoint 簡報</vt:lpstr>
      <vt:lpstr>簡易解決方案</vt:lpstr>
      <vt:lpstr>PowerPoint 簡報</vt:lpstr>
      <vt:lpstr>PowerPoint 簡報</vt:lpstr>
      <vt:lpstr>ZigBee  Muticast Protocal</vt:lpstr>
      <vt:lpstr>Multicast</vt:lpstr>
      <vt:lpstr>Transfer</vt:lpstr>
      <vt:lpstr>Multicast Transfer</vt:lpstr>
      <vt:lpstr>PowerPoint 簡報</vt:lpstr>
      <vt:lpstr>參考資料</vt:lpstr>
      <vt:lpstr>WiMax</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參考資料</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Wifi</dc:title>
  <dc:creator>Windows User</dc:creator>
  <cp:lastModifiedBy>Windows User</cp:lastModifiedBy>
  <cp:revision>7</cp:revision>
  <dcterms:created xsi:type="dcterms:W3CDTF">2015-05-13T18:25:34Z</dcterms:created>
  <dcterms:modified xsi:type="dcterms:W3CDTF">2015-06-04T00:33:47Z</dcterms:modified>
</cp:coreProperties>
</file>