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73" r:id="rId6"/>
    <p:sldId id="269" r:id="rId7"/>
    <p:sldId id="262" r:id="rId8"/>
    <p:sldId id="260" r:id="rId9"/>
    <p:sldId id="261" r:id="rId10"/>
    <p:sldId id="265" r:id="rId11"/>
    <p:sldId id="267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333" r:id="rId24"/>
    <p:sldId id="334" r:id="rId25"/>
    <p:sldId id="335" r:id="rId26"/>
    <p:sldId id="336" r:id="rId27"/>
    <p:sldId id="339" r:id="rId28"/>
    <p:sldId id="340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CA13-5B6E-40E0-A8D8-7CDC0EED40C7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F4D6-126E-4D79-B77F-D57319D623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23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F4D6-126E-4D79-B77F-D57319D6231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05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B0A6A5-7E90-45BD-BF2E-62ACCE83FE19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C707-9785-475D-82A4-85CB7325295B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1E66-0F34-4BC8-92A9-8D41F26AD822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239230-ECF4-448C-8D67-98473BB695DA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548-05B3-4E3C-8B61-37A5175F80CF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6C5B-69CE-4883-A301-789232CABF8C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FC7284-295A-4A77-AC5B-C56C75BBFE4A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223C-4228-4234-9212-27FF0718CAA0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4518EA-C877-425A-999E-430DD123987C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91D24D-A8B8-410E-B45C-2A80C970DC7F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A63008-96B5-47D4-A0FE-2A3C4962E9B5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2D3AF3-D5BA-4F32-9E8F-74E671BE4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nothing.tw/JDK_API_1_6/overview-summary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clipse.org/download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JAVA Socket(UDP)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810500" y="1285156"/>
            <a:ext cx="2286000" cy="381000"/>
          </a:xfrm>
        </p:spPr>
        <p:txBody>
          <a:bodyPr/>
          <a:lstStyle/>
          <a:p>
            <a:fld id="{3B732A29-CA26-44AD-A1B1-55E73506EE28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UDP </a:t>
            </a:r>
            <a:r>
              <a:rPr lang="en-US" altLang="zh-TW" sz="4000" dirty="0"/>
              <a:t>Socket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Datagram Socket</a:t>
            </a:r>
            <a:r>
              <a:rPr lang="zh-TW" altLang="en-US" sz="2800" dirty="0"/>
              <a:t>程式開發流程</a:t>
            </a:r>
          </a:p>
          <a:p>
            <a:endParaRPr lang="zh-TW" altLang="en-US" sz="2800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270EF2-BD53-4008-8BA5-674E57D17201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1187624" y="2132856"/>
            <a:ext cx="6336704" cy="4069320"/>
            <a:chOff x="1187624" y="2204864"/>
            <a:chExt cx="5498905" cy="3997312"/>
          </a:xfrm>
        </p:grpSpPr>
        <p:grpSp>
          <p:nvGrpSpPr>
            <p:cNvPr id="4" name="群組 3"/>
            <p:cNvGrpSpPr/>
            <p:nvPr/>
          </p:nvGrpSpPr>
          <p:grpSpPr>
            <a:xfrm>
              <a:off x="1187624" y="2204864"/>
              <a:ext cx="4536504" cy="3971507"/>
              <a:chOff x="2484438" y="2779713"/>
              <a:chExt cx="3816350" cy="2736850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484438" y="2779713"/>
                <a:ext cx="1512887" cy="3603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 dirty="0"/>
                  <a:t>Socket()</a:t>
                </a: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2484438" y="3500438"/>
                <a:ext cx="1512887" cy="3603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/>
                  <a:t>Bind()</a:t>
                </a: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484438" y="5156200"/>
                <a:ext cx="1512887" cy="3603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/>
                  <a:t>Closesocket()</a:t>
                </a: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205163" y="3140075"/>
                <a:ext cx="0" cy="360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3205163" y="3860800"/>
                <a:ext cx="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3203575" y="4724400"/>
                <a:ext cx="3097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H="1">
                <a:off x="3203575" y="4221163"/>
                <a:ext cx="3097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140200" y="4724400"/>
                <a:ext cx="11191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/>
                  <a:t>Sendto()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4140200" y="3789363"/>
                <a:ext cx="1373188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/>
                  <a:t>Recvfrom()</a:t>
                </a: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4888157" y="2230669"/>
              <a:ext cx="1798372" cy="3971507"/>
              <a:chOff x="2484438" y="2779713"/>
              <a:chExt cx="1512887" cy="2736850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2484438" y="2779713"/>
                <a:ext cx="1512887" cy="3603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 dirty="0"/>
                  <a:t>Socket()</a:t>
                </a:r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2484438" y="3500438"/>
                <a:ext cx="1512887" cy="3603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/>
                  <a:t>Bind()</a:t>
                </a:r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2484438" y="5156200"/>
                <a:ext cx="1512887" cy="3603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 dirty="0" err="1"/>
                  <a:t>Closesocket</a:t>
                </a:r>
                <a:r>
                  <a:rPr lang="en-US" altLang="zh-TW" dirty="0"/>
                  <a:t>()</a:t>
                </a: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3205163" y="3140075"/>
                <a:ext cx="0" cy="360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3205163" y="3860800"/>
                <a:ext cx="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3" name="文字方塊 22"/>
          <p:cNvSpPr txBox="1"/>
          <p:nvPr/>
        </p:nvSpPr>
        <p:spPr>
          <a:xfrm>
            <a:off x="3059832" y="3981440"/>
            <a:ext cx="227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( Blocking Call 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Java Socket API</a:t>
            </a:r>
            <a:endParaRPr lang="zh-TW" altLang="en-US" sz="4000" dirty="0"/>
          </a:p>
        </p:txBody>
      </p:sp>
      <p:graphicFrame>
        <p:nvGraphicFramePr>
          <p:cNvPr id="5" name="Group 7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07340104"/>
              </p:ext>
            </p:extLst>
          </p:nvPr>
        </p:nvGraphicFramePr>
        <p:xfrm>
          <a:off x="474414" y="2636912"/>
          <a:ext cx="7769994" cy="31677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84997"/>
                <a:gridCol w="3884997"/>
              </a:tblGrid>
              <a:tr h="527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Java API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說明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52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Java.net.DatagramSocket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建立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Datagram socket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52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Java.net.DatagramPacket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建立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Datagram packet(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資料封包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52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Receive (DatagramSocket)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接收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Datagram packet(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資料封包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52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Send (DatagramSocket)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傳送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Datagram packet(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資料封包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52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Close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關閉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Datagram socket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67544" y="1556792"/>
            <a:ext cx="77768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Java.net</a:t>
            </a:r>
            <a:r>
              <a:rPr lang="zh-TW" altLang="en-US" sz="2800" dirty="0"/>
              <a:t>中支援</a:t>
            </a:r>
            <a:r>
              <a:rPr lang="en-US" altLang="zh-TW" sz="2800" dirty="0"/>
              <a:t>Datagram Socket (UDP) </a:t>
            </a:r>
            <a:r>
              <a:rPr lang="zh-TW" altLang="en-US" sz="2800" dirty="0"/>
              <a:t>應用程式相關的</a:t>
            </a:r>
            <a:r>
              <a:rPr lang="en-US" altLang="zh-TW" sz="2800" dirty="0"/>
              <a:t>API: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EC5EFF-2538-4443-889E-57BBFE0FB121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35570" y="5990070"/>
            <a:ext cx="844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000" dirty="0" smtClean="0"/>
              <a:t>Java API </a:t>
            </a:r>
            <a:r>
              <a:rPr lang="en-US" altLang="zh-TW" sz="2000" dirty="0"/>
              <a:t>: </a:t>
            </a:r>
            <a:endParaRPr lang="en-US" altLang="zh-TW" sz="2000" dirty="0" smtClean="0"/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hlinkClick r:id="rId2"/>
              </a:rPr>
              <a:t>http://nothing.tw/JDK_API_1_6/overview-summary.html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867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JAVA </a:t>
            </a:r>
            <a:r>
              <a:rPr lang="en-US" altLang="zh-TW" sz="4000" dirty="0" smtClean="0"/>
              <a:t>UDP </a:t>
            </a:r>
            <a:r>
              <a:rPr lang="en-US" altLang="zh-TW" sz="4000" dirty="0"/>
              <a:t>Socket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Java Datagram Socket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12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11560" y="2276872"/>
            <a:ext cx="5607274" cy="3960439"/>
            <a:chOff x="2484438" y="2779713"/>
            <a:chExt cx="2857498" cy="2736850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2484439" y="2779713"/>
              <a:ext cx="1394436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 err="1"/>
                <a:t>DatagramSocket</a:t>
              </a:r>
              <a:endParaRPr lang="en-US" altLang="zh-TW" dirty="0"/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484438" y="3500438"/>
              <a:ext cx="1394437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 err="1"/>
                <a:t>DatagramPacket</a:t>
              </a:r>
              <a:endParaRPr lang="en-US" altLang="zh-TW" dirty="0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484438" y="5156200"/>
              <a:ext cx="1394437" cy="360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Close</a:t>
              </a: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205163" y="314007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205163" y="38608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3203575" y="4724400"/>
              <a:ext cx="2138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flipH="1">
              <a:off x="3203573" y="4221163"/>
              <a:ext cx="2138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140200" y="4724400"/>
              <a:ext cx="6746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/>
                <a:t>send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4140200" y="3789363"/>
              <a:ext cx="9620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/>
                <a:t>receive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804557" y="2276872"/>
            <a:ext cx="2736307" cy="3960439"/>
            <a:chOff x="2484438" y="2779713"/>
            <a:chExt cx="1394437" cy="2736850"/>
          </a:xfrm>
        </p:grpSpPr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2484439" y="2779713"/>
              <a:ext cx="1394436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 err="1"/>
                <a:t>DatagramSocket</a:t>
              </a:r>
              <a:endParaRPr lang="en-US" altLang="zh-TW" dirty="0"/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2484438" y="3500438"/>
              <a:ext cx="1394437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 err="1"/>
                <a:t>DatagramPacket</a:t>
              </a:r>
              <a:endParaRPr lang="en-US" altLang="zh-TW" dirty="0"/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2484438" y="5156200"/>
              <a:ext cx="1394437" cy="360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Close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205163" y="314007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3205163" y="38608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3347866" y="4005992"/>
            <a:ext cx="216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( Blocking Call)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r>
              <a:rPr lang="zh-TW" altLang="en-US" dirty="0" smtClean="0"/>
              <a:t>網址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 tooltip="http://www.eclipse.org/downloads/"/>
              </a:rPr>
              <a:t>http</a:t>
            </a:r>
            <a:r>
              <a:rPr lang="en-US" altLang="zh-TW" dirty="0">
                <a:hlinkClick r:id="rId2" tooltip="http://www.eclipse.org/downloads/"/>
              </a:rPr>
              <a:t>://www.eclipse.org/downloads/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0" y="1902611"/>
            <a:ext cx="5976664" cy="4942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9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087581" cy="4418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8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228233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1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179566" cy="505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56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4" y="1844824"/>
            <a:ext cx="7938883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09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49860"/>
            <a:ext cx="7632848" cy="5157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23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5"/>
            <a:ext cx="7323177" cy="5295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56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TCP</a:t>
            </a:r>
            <a:r>
              <a:rPr lang="zh-TW" altLang="en-US" dirty="0" smtClean="0"/>
              <a:t>和</a:t>
            </a:r>
            <a:r>
              <a:rPr lang="en-US" altLang="zh-TW" dirty="0" smtClean="0"/>
              <a:t>UDP</a:t>
            </a:r>
            <a:r>
              <a:rPr lang="zh-TW" altLang="en-US" dirty="0" smtClean="0"/>
              <a:t>的比較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25508"/>
              </p:ext>
            </p:extLst>
          </p:nvPr>
        </p:nvGraphicFramePr>
        <p:xfrm>
          <a:off x="251519" y="1412776"/>
          <a:ext cx="8208912" cy="3991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39430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特徵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協定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連線導向</a:t>
                      </a:r>
                      <a:r>
                        <a:rPr lang="en-US" altLang="zh-TW" dirty="0" smtClean="0"/>
                        <a:t>(TCP)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非連線導向</a:t>
                      </a:r>
                      <a:r>
                        <a:rPr lang="en-US" altLang="zh-TW" dirty="0" smtClean="0"/>
                        <a:t>(UDP)</a:t>
                      </a:r>
                      <a:endParaRPr lang="zh-TW" altLang="en-US" dirty="0"/>
                    </a:p>
                  </a:txBody>
                  <a:tcPr/>
                </a:tc>
              </a:tr>
              <a:tr h="126392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資料傳送服務的品質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保證遞送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有錯誤的檢查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保證資料到達的順序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提供流量控制與網路故障通知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資料有可能遺失</a:t>
                      </a:r>
                      <a:r>
                        <a:rPr lang="en-US" altLang="zh-TW" dirty="0" smtClean="0"/>
                        <a:t>.</a:t>
                      </a:r>
                      <a:r>
                        <a:rPr lang="zh-TW" altLang="en-US" dirty="0" smtClean="0"/>
                        <a:t>重複</a:t>
                      </a:r>
                      <a:r>
                        <a:rPr lang="en-US" altLang="zh-TW" dirty="0" smtClean="0"/>
                        <a:t>.</a:t>
                      </a:r>
                      <a:r>
                        <a:rPr lang="zh-TW" altLang="en-US" dirty="0" smtClean="0"/>
                        <a:t>延遲或是抵達順序錯誤</a:t>
                      </a:r>
                      <a:endParaRPr lang="zh-TW" altLang="en-US" dirty="0"/>
                    </a:p>
                  </a:txBody>
                  <a:tcPr/>
                </a:tc>
              </a:tr>
              <a:tr h="96672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Socket</a:t>
                      </a:r>
                      <a:r>
                        <a:rPr lang="zh-TW" altLang="en-US" dirty="0" smtClean="0"/>
                        <a:t>程式的呼叫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等候連線與資料的接受是阻絕呼叫</a:t>
                      </a:r>
                      <a:r>
                        <a:rPr lang="en-US" altLang="zh-TW" dirty="0" smtClean="0"/>
                        <a:t>(Blocking</a:t>
                      </a:r>
                      <a:r>
                        <a:rPr lang="en-US" altLang="zh-TW" baseline="0" dirty="0" smtClean="0"/>
                        <a:t> Call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資料的接收是阻絕呼叫</a:t>
                      </a:r>
                      <a:r>
                        <a:rPr lang="en-US" altLang="zh-TW" dirty="0" smtClean="0"/>
                        <a:t>(Blocking</a:t>
                      </a:r>
                      <a:r>
                        <a:rPr lang="en-US" altLang="zh-TW" baseline="0" dirty="0" smtClean="0"/>
                        <a:t> Call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9722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資料傳送的特徵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資料已連續的方式收送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沒有分隔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接收必須做後處理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資料已傳送所有的大小為單位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接收端可以直接當作獨立的訊息處理</a:t>
                      </a:r>
                      <a:endParaRPr lang="zh-TW" altLang="en-US" dirty="0"/>
                    </a:p>
                  </a:txBody>
                  <a:tcPr/>
                </a:tc>
              </a:tr>
              <a:tr h="39430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連線成本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連線的成本高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連線的成本低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09BAC0-7E03-4893-ACE8-8BC12FCA00F6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 flipH="1">
            <a:off x="251519" y="55892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Blocking </a:t>
            </a:r>
            <a:r>
              <a:rPr lang="en-US" altLang="zh-TW" b="1" dirty="0" smtClean="0">
                <a:solidFill>
                  <a:srgbClr val="FF0000"/>
                </a:solidFill>
              </a:rPr>
              <a:t>Call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: </a:t>
            </a:r>
            <a:r>
              <a:rPr lang="zh-TW" altLang="en-US" b="1" dirty="0" smtClean="0">
                <a:solidFill>
                  <a:srgbClr val="FF0000"/>
                </a:solidFill>
              </a:rPr>
              <a:t>在程式執行中遇到</a:t>
            </a:r>
            <a:r>
              <a:rPr lang="en-US" altLang="zh-TW" b="1" dirty="0">
                <a:solidFill>
                  <a:srgbClr val="FF0000"/>
                </a:solidFill>
              </a:rPr>
              <a:t>Blocking </a:t>
            </a:r>
            <a:r>
              <a:rPr lang="en-US" altLang="zh-TW" b="1" dirty="0" smtClean="0">
                <a:solidFill>
                  <a:srgbClr val="FF0000"/>
                </a:solidFill>
              </a:rPr>
              <a:t>Call,</a:t>
            </a:r>
            <a:r>
              <a:rPr lang="zh-TW" altLang="en-US" b="1" dirty="0" smtClean="0">
                <a:solidFill>
                  <a:srgbClr val="FF0000"/>
                </a:solidFill>
              </a:rPr>
              <a:t>必須等到</a:t>
            </a:r>
            <a:r>
              <a:rPr lang="en-US" altLang="zh-TW" b="1" dirty="0" smtClean="0">
                <a:solidFill>
                  <a:srgbClr val="FF0000"/>
                </a:solidFill>
              </a:rPr>
              <a:t>Blocking</a:t>
            </a:r>
            <a:r>
              <a:rPr lang="zh-TW" altLang="en-US" b="1" dirty="0" smtClean="0">
                <a:solidFill>
                  <a:srgbClr val="FF0000"/>
                </a:solidFill>
              </a:rPr>
              <a:t>原 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                            因</a:t>
            </a:r>
            <a:r>
              <a:rPr lang="en-US" altLang="zh-TW" b="1" dirty="0">
                <a:solidFill>
                  <a:srgbClr val="FF0000"/>
                </a:solidFill>
              </a:rPr>
              <a:t>,</a:t>
            </a:r>
            <a:r>
              <a:rPr lang="zh-TW" altLang="en-US" b="1" dirty="0">
                <a:solidFill>
                  <a:srgbClr val="FF0000"/>
                </a:solidFill>
              </a:rPr>
              <a:t>移除後才能繼續</a:t>
            </a:r>
            <a:r>
              <a:rPr lang="zh-TW" altLang="en-US" b="1" dirty="0" smtClean="0">
                <a:solidFill>
                  <a:srgbClr val="FF0000"/>
                </a:solidFill>
              </a:rPr>
              <a:t>執行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TCP: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UDP:      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42" y="6203691"/>
            <a:ext cx="2968314" cy="265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53" y="6559113"/>
            <a:ext cx="609685" cy="23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45" y="6546598"/>
            <a:ext cx="609685" cy="23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546598"/>
            <a:ext cx="609685" cy="23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9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09861"/>
            <a:ext cx="5976664" cy="552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2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30326"/>
            <a:ext cx="5904656" cy="5527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7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13719"/>
            <a:ext cx="6984776" cy="5370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696744" cy="5650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253682" cy="341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260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使用軟體工具</a:t>
            </a:r>
            <a:r>
              <a:rPr lang="en-US" altLang="zh-TW" sz="4000" dirty="0"/>
              <a:t>--Eclipse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8946"/>
            <a:ext cx="6912768" cy="5459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9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範例程式</a:t>
            </a:r>
            <a:r>
              <a:rPr lang="en-US" altLang="zh-TW" sz="4000" dirty="0" smtClean="0"/>
              <a:t>—UDP Server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b="1" dirty="0"/>
              <a:t>public class Server        </a:t>
            </a:r>
          </a:p>
          <a:p>
            <a:r>
              <a:rPr lang="en-US" altLang="zh-TW" b="1" dirty="0"/>
              <a:t>{</a:t>
            </a:r>
          </a:p>
          <a:p>
            <a:r>
              <a:rPr lang="en-US" altLang="zh-TW" b="1" dirty="0" smtClean="0"/>
              <a:t>      public </a:t>
            </a:r>
            <a:r>
              <a:rPr lang="en-US" altLang="zh-TW" b="1" dirty="0"/>
              <a:t>static void main(String </a:t>
            </a:r>
            <a:r>
              <a:rPr lang="en-US" altLang="zh-TW" b="1" dirty="0" err="1"/>
              <a:t>args</a:t>
            </a:r>
            <a:r>
              <a:rPr lang="en-US" altLang="zh-TW" b="1" dirty="0"/>
              <a:t>[]) throws Exception</a:t>
            </a:r>
          </a:p>
          <a:p>
            <a:r>
              <a:rPr lang="en-US" altLang="zh-TW" b="1" dirty="0" smtClean="0"/>
              <a:t>      { </a:t>
            </a:r>
            <a:endParaRPr lang="en-US" altLang="zh-TW" b="1" dirty="0"/>
          </a:p>
          <a:p>
            <a:r>
              <a:rPr lang="en-US" altLang="zh-TW" b="1" dirty="0" smtClean="0"/>
              <a:t>            byte </a:t>
            </a:r>
            <a:r>
              <a:rPr lang="en-US" altLang="zh-TW" b="1" dirty="0"/>
              <a:t>buffer[]=new byte[10];      </a:t>
            </a:r>
            <a:r>
              <a:rPr lang="en-US" altLang="zh-TW" b="1" dirty="0" smtClean="0"/>
              <a:t>     </a:t>
            </a:r>
            <a:r>
              <a:rPr lang="en-US" altLang="zh-TW" b="1" dirty="0" smtClean="0">
                <a:solidFill>
                  <a:srgbClr val="FF0000"/>
                </a:solidFill>
              </a:rPr>
              <a:t>//</a:t>
            </a:r>
            <a:r>
              <a:rPr lang="en-US" altLang="zh-TW" b="1" dirty="0">
                <a:solidFill>
                  <a:srgbClr val="FF0000"/>
                </a:solidFill>
              </a:rPr>
              <a:t>buffer</a:t>
            </a:r>
            <a:r>
              <a:rPr lang="zh-TW" altLang="en-US" b="1" dirty="0">
                <a:solidFill>
                  <a:srgbClr val="FF0000"/>
                </a:solidFill>
              </a:rPr>
              <a:t>是</a:t>
            </a:r>
            <a:r>
              <a:rPr lang="en-US" altLang="zh-TW" b="1" dirty="0">
                <a:solidFill>
                  <a:srgbClr val="FF0000"/>
                </a:solidFill>
              </a:rPr>
              <a:t>10byte</a:t>
            </a:r>
            <a:r>
              <a:rPr lang="zh-TW" altLang="en-US" b="1" dirty="0">
                <a:solidFill>
                  <a:srgbClr val="FF0000"/>
                </a:solidFill>
              </a:rPr>
              <a:t>的陣列</a:t>
            </a:r>
          </a:p>
          <a:p>
            <a:r>
              <a:rPr lang="en-US" altLang="zh-TW" b="1" dirty="0" smtClean="0"/>
              <a:t>            String </a:t>
            </a:r>
            <a:r>
              <a:rPr lang="en-US" altLang="zh-TW" b="1" dirty="0" err="1"/>
              <a:t>msg</a:t>
            </a:r>
            <a:r>
              <a:rPr lang="en-US" altLang="zh-TW" b="1" dirty="0"/>
              <a:t>;</a:t>
            </a:r>
          </a:p>
          <a:p>
            <a:r>
              <a:rPr lang="en-US" altLang="zh-TW" b="1" dirty="0" smtClean="0"/>
              <a:t>            </a:t>
            </a:r>
            <a:r>
              <a:rPr lang="en-US" altLang="zh-TW" b="1" dirty="0" err="1" smtClean="0"/>
              <a:t>int</a:t>
            </a:r>
            <a:r>
              <a:rPr lang="en-US" altLang="zh-TW" b="1" dirty="0" smtClean="0"/>
              <a:t> </a:t>
            </a:r>
            <a:r>
              <a:rPr lang="en-US" altLang="zh-TW" b="1" dirty="0" err="1"/>
              <a:t>portNo</a:t>
            </a:r>
            <a:r>
              <a:rPr lang="en-US" altLang="zh-TW" b="1" dirty="0"/>
              <a:t>=5555;  </a:t>
            </a:r>
            <a:r>
              <a:rPr lang="en-US" altLang="zh-TW" b="1" dirty="0" smtClean="0"/>
              <a:t>                            </a:t>
            </a:r>
            <a:r>
              <a:rPr lang="en-US" altLang="zh-TW" b="1" dirty="0">
                <a:solidFill>
                  <a:srgbClr val="FF0000"/>
                </a:solidFill>
              </a:rPr>
              <a:t>//</a:t>
            </a:r>
            <a:r>
              <a:rPr lang="zh-TW" altLang="en-US" b="1" dirty="0">
                <a:solidFill>
                  <a:srgbClr val="FF0000"/>
                </a:solidFill>
              </a:rPr>
              <a:t>設</a:t>
            </a:r>
            <a:r>
              <a:rPr lang="en-US" altLang="zh-TW" b="1" dirty="0">
                <a:solidFill>
                  <a:srgbClr val="FF0000"/>
                </a:solidFill>
              </a:rPr>
              <a:t>port</a:t>
            </a:r>
          </a:p>
          <a:p>
            <a:r>
              <a:rPr lang="en-US" altLang="zh-TW" b="1" dirty="0" smtClean="0"/>
              <a:t>            </a:t>
            </a:r>
            <a:r>
              <a:rPr lang="en-US" altLang="zh-TW" b="1" dirty="0" err="1" smtClean="0"/>
              <a:t>System.</a:t>
            </a:r>
            <a:r>
              <a:rPr lang="en-US" altLang="zh-TW" b="1" i="1" dirty="0" err="1" smtClean="0"/>
              <a:t>out.println</a:t>
            </a:r>
            <a:r>
              <a:rPr lang="en-US" altLang="zh-TW" b="1" i="1" dirty="0"/>
              <a:t>("Server</a:t>
            </a:r>
            <a:r>
              <a:rPr lang="zh-TW" altLang="en-US" b="1" i="1" dirty="0"/>
              <a:t>端開始接受連線請求</a:t>
            </a:r>
            <a:r>
              <a:rPr lang="en-US" altLang="zh-TW" b="1" i="1" dirty="0"/>
              <a:t>!"); </a:t>
            </a:r>
            <a:r>
              <a:rPr lang="en-US" altLang="zh-TW" b="1" i="1" dirty="0" smtClean="0"/>
              <a:t>  </a:t>
            </a:r>
            <a:r>
              <a:rPr lang="en-US" altLang="zh-TW" b="1" i="1" dirty="0">
                <a:solidFill>
                  <a:srgbClr val="FF0000"/>
                </a:solidFill>
              </a:rPr>
              <a:t>//print</a:t>
            </a:r>
            <a:r>
              <a:rPr lang="zh-TW" altLang="en-US" b="1" i="1" dirty="0">
                <a:solidFill>
                  <a:srgbClr val="FF0000"/>
                </a:solidFill>
              </a:rPr>
              <a:t>出的文字訊息</a:t>
            </a:r>
          </a:p>
          <a:p>
            <a:r>
              <a:rPr lang="en-US" altLang="zh-TW" b="1" dirty="0" smtClean="0"/>
              <a:t>              </a:t>
            </a:r>
            <a:r>
              <a:rPr lang="en-US" altLang="zh-TW" b="1" dirty="0"/>
              <a:t>for (;;)</a:t>
            </a:r>
          </a:p>
          <a:p>
            <a:r>
              <a:rPr lang="en-US" altLang="zh-TW" b="1" dirty="0" smtClean="0"/>
              <a:t>            {      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DatagramPacket</a:t>
            </a:r>
            <a:r>
              <a:rPr lang="en-US" altLang="zh-TW" b="1" dirty="0" smtClean="0"/>
              <a:t> </a:t>
            </a:r>
            <a:r>
              <a:rPr lang="en-US" altLang="zh-TW" b="1" dirty="0"/>
              <a:t>packet = new 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   </a:t>
            </a:r>
            <a:r>
              <a:rPr lang="en-US" altLang="zh-TW" b="1" dirty="0" err="1" smtClean="0"/>
              <a:t>DatagramPacket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buffer,buffer.length</a:t>
            </a:r>
            <a:r>
              <a:rPr lang="en-US" altLang="zh-TW" b="1" dirty="0" smtClean="0"/>
              <a:t>); </a:t>
            </a:r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                                       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//</a:t>
            </a:r>
            <a:r>
              <a:rPr lang="zh-TW" altLang="en-US" b="1" dirty="0">
                <a:solidFill>
                  <a:srgbClr val="FF0000"/>
                </a:solidFill>
              </a:rPr>
              <a:t>建立</a:t>
            </a:r>
            <a:r>
              <a:rPr lang="en-US" altLang="zh-TW" b="1" dirty="0">
                <a:solidFill>
                  <a:srgbClr val="FF0000"/>
                </a:solidFill>
              </a:rPr>
              <a:t>Datagram packet</a:t>
            </a:r>
            <a:r>
              <a:rPr lang="zh-TW" altLang="en-US" b="1" dirty="0">
                <a:solidFill>
                  <a:srgbClr val="FF0000"/>
                </a:solidFill>
              </a:rPr>
              <a:t>資料封</a:t>
            </a:r>
            <a:r>
              <a:rPr lang="zh-TW" altLang="en-US" b="1" dirty="0" smtClean="0">
                <a:solidFill>
                  <a:srgbClr val="FF0000"/>
                </a:solidFill>
              </a:rPr>
              <a:t>包</a:t>
            </a:r>
            <a:r>
              <a:rPr lang="en-US" altLang="zh-TW" b="1" dirty="0" smtClean="0">
                <a:solidFill>
                  <a:srgbClr val="FF0000"/>
                </a:solidFill>
              </a:rPr>
              <a:t>,</a:t>
            </a:r>
            <a:r>
              <a:rPr lang="zh-TW" altLang="en-US" b="1" dirty="0" smtClean="0">
                <a:solidFill>
                  <a:srgbClr val="FF0000"/>
                </a:solidFill>
              </a:rPr>
              <a:t>限制</a:t>
            </a:r>
            <a:r>
              <a:rPr lang="en-US" altLang="zh-TW" b="1" dirty="0" smtClean="0">
                <a:solidFill>
                  <a:srgbClr val="FF0000"/>
                </a:solidFill>
              </a:rPr>
              <a:t>packet</a:t>
            </a:r>
            <a:r>
              <a:rPr lang="zh-TW" altLang="en-US" b="1" dirty="0" smtClean="0">
                <a:solidFill>
                  <a:srgbClr val="FF0000"/>
                </a:solidFill>
              </a:rPr>
              <a:t>值和長度大小</a:t>
            </a:r>
          </a:p>
          <a:p>
            <a:r>
              <a:rPr lang="en-US" altLang="zh-TW" b="1" dirty="0" smtClean="0">
                <a:solidFill>
                  <a:srgbClr val="00B0F0"/>
                </a:solidFill>
              </a:rPr>
              <a:t>                    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DatagramSocket</a:t>
            </a:r>
            <a:r>
              <a:rPr lang="en-US" altLang="zh-TW" b="1" dirty="0" smtClean="0"/>
              <a:t> </a:t>
            </a:r>
            <a:r>
              <a:rPr lang="en-US" altLang="zh-TW" b="1" dirty="0"/>
              <a:t>socket=new </a:t>
            </a:r>
            <a:r>
              <a:rPr lang="en-US" altLang="zh-TW" b="1" dirty="0" err="1"/>
              <a:t>DatagramSocket</a:t>
            </a:r>
            <a:r>
              <a:rPr lang="en-US" altLang="zh-TW" b="1" dirty="0"/>
              <a:t>(</a:t>
            </a:r>
            <a:r>
              <a:rPr lang="en-US" altLang="zh-TW" b="1" dirty="0" err="1"/>
              <a:t>portNo</a:t>
            </a:r>
            <a:r>
              <a:rPr lang="en-US" altLang="zh-TW" b="1" dirty="0"/>
              <a:t>); </a:t>
            </a:r>
            <a:endParaRPr lang="en-US" altLang="zh-TW" b="1" dirty="0" smtClean="0"/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                                           </a:t>
            </a:r>
            <a:r>
              <a:rPr lang="en-US" altLang="zh-TW" b="1" dirty="0">
                <a:solidFill>
                  <a:srgbClr val="FF0000"/>
                </a:solidFill>
              </a:rPr>
              <a:t>//</a:t>
            </a:r>
            <a:r>
              <a:rPr lang="zh-TW" altLang="en-US" b="1" dirty="0">
                <a:solidFill>
                  <a:srgbClr val="FF0000"/>
                </a:solidFill>
              </a:rPr>
              <a:t>建立</a:t>
            </a:r>
            <a:r>
              <a:rPr lang="en-US" altLang="zh-TW" b="1" dirty="0">
                <a:solidFill>
                  <a:srgbClr val="FF0000"/>
                </a:solidFill>
              </a:rPr>
              <a:t>socket </a:t>
            </a:r>
            <a:r>
              <a:rPr lang="zh-TW" altLang="en-US" b="1" dirty="0">
                <a:solidFill>
                  <a:srgbClr val="FF0000"/>
                </a:solidFill>
              </a:rPr>
              <a:t>需要設</a:t>
            </a:r>
            <a:r>
              <a:rPr lang="en-US" altLang="zh-TW" b="1" dirty="0">
                <a:solidFill>
                  <a:srgbClr val="FF0000"/>
                </a:solidFill>
              </a:rPr>
              <a:t>port</a:t>
            </a:r>
          </a:p>
          <a:p>
            <a:r>
              <a:rPr lang="en-US" altLang="zh-TW" b="1" dirty="0" smtClean="0">
                <a:solidFill>
                  <a:srgbClr val="00B0F0"/>
                </a:solidFill>
              </a:rPr>
              <a:t>                    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socket.receive</a:t>
            </a:r>
            <a:r>
              <a:rPr lang="en-US" altLang="zh-TW" b="1" dirty="0" smtClean="0">
                <a:solidFill>
                  <a:srgbClr val="00B0F0"/>
                </a:solidFill>
              </a:rPr>
              <a:t>(packet</a:t>
            </a:r>
            <a:r>
              <a:rPr lang="en-US" altLang="zh-TW" b="1" dirty="0">
                <a:solidFill>
                  <a:srgbClr val="00B0F0"/>
                </a:solidFill>
              </a:rPr>
              <a:t>)</a:t>
            </a:r>
            <a:r>
              <a:rPr lang="en-US" altLang="zh-TW" b="1" dirty="0"/>
              <a:t>;   </a:t>
            </a:r>
            <a:r>
              <a:rPr lang="en-US" altLang="zh-TW" b="1" dirty="0">
                <a:solidFill>
                  <a:srgbClr val="FF0000"/>
                </a:solidFill>
              </a:rPr>
              <a:t>//</a:t>
            </a:r>
            <a:r>
              <a:rPr lang="zh-TW" altLang="en-US" b="1" dirty="0">
                <a:solidFill>
                  <a:srgbClr val="FF0000"/>
                </a:solidFill>
              </a:rPr>
              <a:t>接收封包</a:t>
            </a:r>
          </a:p>
          <a:p>
            <a:r>
              <a:rPr lang="en-US" altLang="zh-TW" b="1" dirty="0" smtClean="0"/>
              <a:t>                     </a:t>
            </a:r>
            <a:r>
              <a:rPr lang="en-US" altLang="zh-TW" b="1" dirty="0" err="1" smtClean="0"/>
              <a:t>msg</a:t>
            </a:r>
            <a:r>
              <a:rPr lang="en-US" altLang="zh-TW" b="1" dirty="0" smtClean="0"/>
              <a:t>=new </a:t>
            </a:r>
            <a:r>
              <a:rPr lang="en-US" altLang="zh-TW" b="1" dirty="0"/>
              <a:t>String(buffer,0,packet.getLength()); </a:t>
            </a:r>
            <a:r>
              <a:rPr lang="en-US" altLang="zh-TW" b="1" dirty="0" smtClean="0"/>
              <a:t>  </a:t>
            </a:r>
            <a:r>
              <a:rPr lang="en-US" altLang="zh-TW" b="1" dirty="0">
                <a:solidFill>
                  <a:srgbClr val="FF0000"/>
                </a:solidFill>
              </a:rPr>
              <a:t>//</a:t>
            </a:r>
            <a:r>
              <a:rPr lang="zh-TW" altLang="en-US" b="1" dirty="0">
                <a:solidFill>
                  <a:srgbClr val="FF0000"/>
                </a:solidFill>
              </a:rPr>
              <a:t>將訊息轉為字串</a:t>
            </a:r>
          </a:p>
          <a:p>
            <a:r>
              <a:rPr lang="en-US" altLang="zh-TW" b="1" dirty="0" smtClean="0"/>
              <a:t>                     </a:t>
            </a:r>
            <a:r>
              <a:rPr lang="en-US" altLang="zh-TW" b="1" dirty="0" err="1" smtClean="0"/>
              <a:t>System.</a:t>
            </a:r>
            <a:r>
              <a:rPr lang="en-US" altLang="zh-TW" b="1" i="1" dirty="0" err="1" smtClean="0"/>
              <a:t>out.println</a:t>
            </a:r>
            <a:r>
              <a:rPr lang="en-US" altLang="zh-TW" b="1" i="1" dirty="0"/>
              <a:t>("</a:t>
            </a:r>
            <a:r>
              <a:rPr lang="zh-TW" altLang="en-US" b="1" i="1" dirty="0"/>
              <a:t>收到下面的訊息 </a:t>
            </a:r>
            <a:r>
              <a:rPr lang="en-US" altLang="zh-TW" b="1" i="1" dirty="0"/>
              <a:t>: "</a:t>
            </a:r>
            <a:r>
              <a:rPr lang="zh-TW" altLang="en-US" b="1" i="1" dirty="0"/>
              <a:t> </a:t>
            </a:r>
            <a:r>
              <a:rPr lang="en-US" altLang="zh-TW" b="1" i="1" dirty="0"/>
              <a:t>+ </a:t>
            </a:r>
            <a:r>
              <a:rPr lang="en-US" altLang="zh-TW" b="1" i="1" dirty="0" err="1"/>
              <a:t>msg</a:t>
            </a:r>
            <a:r>
              <a:rPr lang="en-US" altLang="zh-TW" b="1" i="1" dirty="0"/>
              <a:t>); </a:t>
            </a:r>
            <a:r>
              <a:rPr lang="en-US" altLang="zh-TW" b="1" i="1" dirty="0" smtClean="0"/>
              <a:t>  </a:t>
            </a:r>
            <a:r>
              <a:rPr lang="en-US" altLang="zh-TW" b="1" i="1" dirty="0">
                <a:solidFill>
                  <a:srgbClr val="FF0000"/>
                </a:solidFill>
              </a:rPr>
              <a:t>//print</a:t>
            </a:r>
            <a:r>
              <a:rPr lang="zh-TW" altLang="en-US" b="1" i="1" dirty="0">
                <a:solidFill>
                  <a:srgbClr val="FF0000"/>
                </a:solidFill>
              </a:rPr>
              <a:t>出的文字訊息</a:t>
            </a:r>
          </a:p>
          <a:p>
            <a:r>
              <a:rPr lang="en-US" altLang="zh-TW" b="1" dirty="0" smtClean="0">
                <a:solidFill>
                  <a:srgbClr val="00B0F0"/>
                </a:solidFill>
              </a:rPr>
              <a:t>                    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socket.close</a:t>
            </a:r>
            <a:r>
              <a:rPr lang="en-US" altLang="zh-TW" b="1" dirty="0">
                <a:solidFill>
                  <a:srgbClr val="00B0F0"/>
                </a:solidFill>
              </a:rPr>
              <a:t>()</a:t>
            </a:r>
            <a:r>
              <a:rPr lang="en-US" altLang="zh-TW" b="1" dirty="0"/>
              <a:t>;  </a:t>
            </a:r>
            <a:r>
              <a:rPr lang="en-US" altLang="zh-TW" b="1" dirty="0" smtClean="0"/>
              <a:t>  </a:t>
            </a:r>
            <a:r>
              <a:rPr lang="en-US" altLang="zh-TW" b="1" dirty="0" smtClean="0">
                <a:solidFill>
                  <a:srgbClr val="FF0000"/>
                </a:solidFill>
              </a:rPr>
              <a:t>//</a:t>
            </a:r>
            <a:r>
              <a:rPr lang="zh-TW" altLang="en-US" b="1" dirty="0">
                <a:solidFill>
                  <a:srgbClr val="FF0000"/>
                </a:solidFill>
              </a:rPr>
              <a:t>關閉</a:t>
            </a:r>
            <a:r>
              <a:rPr lang="en-US" altLang="zh-TW" b="1" dirty="0">
                <a:solidFill>
                  <a:srgbClr val="FF0000"/>
                </a:solidFill>
              </a:rPr>
              <a:t>socket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範例程式</a:t>
            </a:r>
            <a:r>
              <a:rPr lang="en-US" altLang="zh-TW" sz="4000" dirty="0"/>
              <a:t>—UDP </a:t>
            </a:r>
            <a:r>
              <a:rPr lang="en-US" altLang="zh-TW" sz="4000" dirty="0" smtClean="0"/>
              <a:t>Client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928992" cy="5256584"/>
          </a:xfrm>
        </p:spPr>
        <p:txBody>
          <a:bodyPr>
            <a:noAutofit/>
          </a:bodyPr>
          <a:lstStyle/>
          <a:p>
            <a:r>
              <a:rPr lang="en-US" altLang="zh-TW" sz="1500" b="1" dirty="0"/>
              <a:t>public static void main(String </a:t>
            </a:r>
            <a:r>
              <a:rPr lang="en-US" altLang="zh-TW" sz="1500" b="1" dirty="0" err="1"/>
              <a:t>args</a:t>
            </a:r>
            <a:r>
              <a:rPr lang="en-US" altLang="zh-TW" sz="1500" b="1" dirty="0"/>
              <a:t>[]) throws Exception</a:t>
            </a:r>
          </a:p>
          <a:p>
            <a:r>
              <a:rPr lang="en-US" altLang="zh-TW" sz="1500" b="1" dirty="0"/>
              <a:t>{</a:t>
            </a:r>
          </a:p>
          <a:p>
            <a:r>
              <a:rPr lang="en-US" altLang="zh-TW" sz="1500" b="1" dirty="0" smtClean="0"/>
              <a:t>      </a:t>
            </a:r>
            <a:r>
              <a:rPr lang="en-US" altLang="zh-TW" sz="1500" b="1" dirty="0" err="1" smtClean="0"/>
              <a:t>int</a:t>
            </a:r>
            <a:r>
              <a:rPr lang="en-US" altLang="zh-TW" sz="1500" b="1" dirty="0" smtClean="0"/>
              <a:t> </a:t>
            </a:r>
            <a:r>
              <a:rPr lang="en-US" altLang="zh-TW" sz="1500" b="1" dirty="0" err="1"/>
              <a:t>portNo</a:t>
            </a:r>
            <a:r>
              <a:rPr lang="en-US" altLang="zh-TW" sz="1500" b="1" dirty="0"/>
              <a:t> =5555;  </a:t>
            </a:r>
            <a:r>
              <a:rPr lang="en-US" altLang="zh-TW" sz="1500" b="1" dirty="0">
                <a:solidFill>
                  <a:srgbClr val="FF0000"/>
                </a:solidFill>
              </a:rPr>
              <a:t>//</a:t>
            </a:r>
            <a:r>
              <a:rPr lang="zh-TW" altLang="en-US" sz="1500" b="1" dirty="0">
                <a:solidFill>
                  <a:srgbClr val="FF0000"/>
                </a:solidFill>
              </a:rPr>
              <a:t>設</a:t>
            </a:r>
            <a:r>
              <a:rPr lang="en-US" altLang="zh-TW" sz="1500" b="1" dirty="0">
                <a:solidFill>
                  <a:srgbClr val="FF0000"/>
                </a:solidFill>
              </a:rPr>
              <a:t>port</a:t>
            </a:r>
          </a:p>
          <a:p>
            <a:r>
              <a:rPr lang="en-US" altLang="zh-TW" sz="1500" b="1" dirty="0" smtClean="0"/>
              <a:t>      </a:t>
            </a:r>
            <a:r>
              <a:rPr lang="en-US" altLang="zh-TW" sz="1500" b="1" dirty="0" err="1" smtClean="0"/>
              <a:t>System.</a:t>
            </a:r>
            <a:r>
              <a:rPr lang="en-US" altLang="zh-TW" sz="1500" b="1" i="1" dirty="0" err="1" smtClean="0"/>
              <a:t>out.print</a:t>
            </a:r>
            <a:r>
              <a:rPr lang="en-US" altLang="zh-TW" sz="1500" b="1" i="1" dirty="0"/>
              <a:t>("Please input the IP address of destination :");  </a:t>
            </a:r>
            <a:r>
              <a:rPr lang="en-US" altLang="zh-TW" sz="1500" b="1" i="1" dirty="0" smtClean="0">
                <a:solidFill>
                  <a:srgbClr val="FF0000"/>
                </a:solidFill>
              </a:rPr>
              <a:t>//</a:t>
            </a:r>
            <a:r>
              <a:rPr lang="en-US" altLang="zh-TW" sz="1500" b="1" i="1" dirty="0">
                <a:solidFill>
                  <a:srgbClr val="FF0000"/>
                </a:solidFill>
              </a:rPr>
              <a:t>print</a:t>
            </a:r>
            <a:r>
              <a:rPr lang="zh-TW" altLang="en-US" sz="1500" b="1" i="1" dirty="0">
                <a:solidFill>
                  <a:srgbClr val="FF0000"/>
                </a:solidFill>
              </a:rPr>
              <a:t>出的文字訊息</a:t>
            </a:r>
          </a:p>
          <a:p>
            <a:r>
              <a:rPr lang="en-US" altLang="zh-TW" sz="1500" b="1" dirty="0" smtClean="0"/>
              <a:t>      </a:t>
            </a:r>
            <a:r>
              <a:rPr lang="en-US" altLang="zh-TW" sz="1500" b="1" dirty="0" err="1" smtClean="0"/>
              <a:t>BufferedReader</a:t>
            </a:r>
            <a:r>
              <a:rPr lang="en-US" altLang="zh-TW" sz="1500" b="1" dirty="0" smtClean="0"/>
              <a:t> </a:t>
            </a:r>
            <a:r>
              <a:rPr lang="en-US" altLang="zh-TW" sz="1500" b="1" dirty="0" err="1"/>
              <a:t>uip</a:t>
            </a:r>
            <a:r>
              <a:rPr lang="en-US" altLang="zh-TW" sz="1500" b="1" dirty="0"/>
              <a:t>= new </a:t>
            </a:r>
            <a:r>
              <a:rPr lang="en-US" altLang="zh-TW" sz="1500" b="1" dirty="0" err="1" smtClean="0"/>
              <a:t>BufferedReader</a:t>
            </a:r>
            <a:r>
              <a:rPr lang="en-US" altLang="zh-TW" sz="1500" b="1" dirty="0" smtClean="0"/>
              <a:t>(new </a:t>
            </a:r>
          </a:p>
          <a:p>
            <a:pPr marL="0" indent="0">
              <a:buNone/>
            </a:pPr>
            <a:r>
              <a:rPr lang="en-US" altLang="zh-TW" sz="1500" b="1" dirty="0" err="1" smtClean="0"/>
              <a:t>InputStreamReader</a:t>
            </a:r>
            <a:r>
              <a:rPr lang="en-US" altLang="zh-TW" sz="1500" b="1" dirty="0" smtClean="0"/>
              <a:t>(System.</a:t>
            </a:r>
            <a:r>
              <a:rPr lang="en-US" altLang="zh-TW" sz="1500" b="1" i="1" dirty="0" smtClean="0"/>
              <a:t>in)); </a:t>
            </a:r>
            <a:r>
              <a:rPr lang="en-US" altLang="zh-TW" sz="1500" b="1" i="1" dirty="0" smtClean="0">
                <a:solidFill>
                  <a:srgbClr val="FF0000"/>
                </a:solidFill>
              </a:rPr>
              <a:t> //</a:t>
            </a:r>
            <a:r>
              <a:rPr lang="zh-TW" altLang="en-US" sz="1500" b="1" i="1" dirty="0" smtClean="0">
                <a:solidFill>
                  <a:srgbClr val="FF0000"/>
                </a:solidFill>
              </a:rPr>
              <a:t>輸入到</a:t>
            </a:r>
            <a:r>
              <a:rPr lang="en-US" altLang="zh-TW" sz="1500" b="1" i="1" dirty="0" smtClean="0">
                <a:solidFill>
                  <a:srgbClr val="FF0000"/>
                </a:solidFill>
              </a:rPr>
              <a:t>buffer</a:t>
            </a:r>
            <a:r>
              <a:rPr lang="zh-TW" altLang="en-US" sz="1500" b="1" i="1" dirty="0" smtClean="0">
                <a:solidFill>
                  <a:srgbClr val="FF0000"/>
                </a:solidFill>
              </a:rPr>
              <a:t>的字串存到</a:t>
            </a:r>
            <a:r>
              <a:rPr lang="en-US" altLang="zh-TW" sz="1500" b="1" i="1" dirty="0" smtClean="0">
                <a:solidFill>
                  <a:srgbClr val="FF0000"/>
                </a:solidFill>
              </a:rPr>
              <a:t>UIP</a:t>
            </a:r>
            <a:r>
              <a:rPr lang="zh-TW" altLang="en-US" sz="1500" b="1" i="1" dirty="0" smtClean="0">
                <a:solidFill>
                  <a:srgbClr val="FF0000"/>
                </a:solidFill>
              </a:rPr>
              <a:t>中</a:t>
            </a:r>
            <a:r>
              <a:rPr lang="en-US" altLang="zh-TW" sz="1500" b="1" i="1" dirty="0" smtClean="0">
                <a:solidFill>
                  <a:srgbClr val="FF0000"/>
                </a:solidFill>
              </a:rPr>
              <a:t>,</a:t>
            </a:r>
            <a:r>
              <a:rPr lang="zh-TW" altLang="en-US" sz="1500" b="1" i="1" dirty="0" smtClean="0">
                <a:solidFill>
                  <a:srgbClr val="FF0000"/>
                </a:solidFill>
              </a:rPr>
              <a:t>並讀出</a:t>
            </a:r>
            <a:r>
              <a:rPr lang="en-US" altLang="zh-TW" sz="1500" b="1" i="1" dirty="0" smtClean="0">
                <a:solidFill>
                  <a:srgbClr val="FF0000"/>
                </a:solidFill>
              </a:rPr>
              <a:t>UIP</a:t>
            </a:r>
            <a:r>
              <a:rPr lang="zh-TW" altLang="en-US" sz="1500" b="1" i="1" dirty="0" smtClean="0">
                <a:solidFill>
                  <a:srgbClr val="FF0000"/>
                </a:solidFill>
              </a:rPr>
              <a:t>中</a:t>
            </a:r>
            <a:r>
              <a:rPr lang="en-US" altLang="zh-TW" sz="1500" b="1" i="1" dirty="0" smtClean="0">
                <a:solidFill>
                  <a:srgbClr val="FF0000"/>
                </a:solidFill>
              </a:rPr>
              <a:t>buffer</a:t>
            </a:r>
            <a:r>
              <a:rPr lang="zh-TW" altLang="en-US" sz="1500" b="1" i="1" dirty="0" smtClean="0">
                <a:solidFill>
                  <a:srgbClr val="FF0000"/>
                </a:solidFill>
              </a:rPr>
              <a:t>的內容</a:t>
            </a:r>
          </a:p>
          <a:p>
            <a:r>
              <a:rPr lang="en-US" altLang="zh-TW" sz="1500" b="1" dirty="0" smtClean="0"/>
              <a:t>       String </a:t>
            </a:r>
            <a:r>
              <a:rPr lang="en-US" altLang="zh-TW" sz="1500" b="1" dirty="0" err="1"/>
              <a:t>ServerIP</a:t>
            </a:r>
            <a:r>
              <a:rPr lang="en-US" altLang="zh-TW" sz="1500" b="1" dirty="0"/>
              <a:t>=</a:t>
            </a:r>
            <a:r>
              <a:rPr lang="en-US" altLang="zh-TW" sz="1500" b="1" dirty="0" err="1"/>
              <a:t>uip.readLine</a:t>
            </a:r>
            <a:r>
              <a:rPr lang="en-US" altLang="zh-TW" sz="1500" b="1" dirty="0"/>
              <a:t>();  </a:t>
            </a:r>
            <a:r>
              <a:rPr lang="en-US" altLang="zh-TW" sz="1500" b="1" dirty="0">
                <a:solidFill>
                  <a:srgbClr val="FF0000"/>
                </a:solidFill>
              </a:rPr>
              <a:t>//</a:t>
            </a:r>
            <a:r>
              <a:rPr lang="zh-TW" altLang="en-US" sz="1500" b="1" dirty="0">
                <a:solidFill>
                  <a:srgbClr val="FF0000"/>
                </a:solidFill>
              </a:rPr>
              <a:t>將</a:t>
            </a:r>
            <a:r>
              <a:rPr lang="en-US" altLang="zh-TW" sz="1500" b="1" dirty="0">
                <a:solidFill>
                  <a:srgbClr val="FF0000"/>
                </a:solidFill>
              </a:rPr>
              <a:t>UIP</a:t>
            </a:r>
            <a:r>
              <a:rPr lang="zh-TW" altLang="en-US" sz="1500" b="1" dirty="0">
                <a:solidFill>
                  <a:srgbClr val="FF0000"/>
                </a:solidFill>
              </a:rPr>
              <a:t>內容讀到</a:t>
            </a:r>
            <a:r>
              <a:rPr lang="en-US" altLang="zh-TW" sz="1500" b="1" dirty="0" err="1">
                <a:solidFill>
                  <a:srgbClr val="FF0000"/>
                </a:solidFill>
              </a:rPr>
              <a:t>ServerIP</a:t>
            </a:r>
            <a:endParaRPr lang="en-US" altLang="zh-TW" sz="1500" b="1" dirty="0">
              <a:solidFill>
                <a:srgbClr val="FF0000"/>
              </a:solidFill>
            </a:endParaRPr>
          </a:p>
          <a:p>
            <a:r>
              <a:rPr lang="en-US" altLang="zh-TW" sz="1500" b="1" dirty="0" smtClean="0"/>
              <a:t>       </a:t>
            </a:r>
            <a:r>
              <a:rPr lang="en-US" altLang="zh-TW" sz="1500" b="1" dirty="0" err="1" smtClean="0"/>
              <a:t>InetAddress</a:t>
            </a:r>
            <a:r>
              <a:rPr lang="en-US" altLang="zh-TW" sz="1500" b="1" dirty="0" smtClean="0"/>
              <a:t> </a:t>
            </a:r>
            <a:r>
              <a:rPr lang="en-US" altLang="zh-TW" sz="1500" b="1" dirty="0" err="1"/>
              <a:t>addr</a:t>
            </a:r>
            <a:r>
              <a:rPr lang="en-US" altLang="zh-TW" sz="1500" b="1" dirty="0"/>
              <a:t>=</a:t>
            </a:r>
            <a:r>
              <a:rPr lang="en-US" altLang="zh-TW" sz="1500" b="1" dirty="0" err="1"/>
              <a:t>InetAddress.</a:t>
            </a:r>
            <a:r>
              <a:rPr lang="en-US" altLang="zh-TW" sz="1500" b="1" i="1" dirty="0" err="1"/>
              <a:t>getByName</a:t>
            </a:r>
            <a:r>
              <a:rPr lang="en-US" altLang="zh-TW" sz="1500" b="1" i="1" dirty="0"/>
              <a:t>(</a:t>
            </a:r>
            <a:r>
              <a:rPr lang="en-US" altLang="zh-TW" sz="1500" b="1" i="1" dirty="0" err="1"/>
              <a:t>ServerIP</a:t>
            </a:r>
            <a:r>
              <a:rPr lang="en-US" altLang="zh-TW" sz="1500" b="1" i="1" dirty="0"/>
              <a:t>);  </a:t>
            </a:r>
            <a:r>
              <a:rPr lang="en-US" altLang="zh-TW" sz="1500" b="1" i="1" dirty="0">
                <a:solidFill>
                  <a:srgbClr val="FF0000"/>
                </a:solidFill>
              </a:rPr>
              <a:t>//</a:t>
            </a:r>
            <a:r>
              <a:rPr lang="zh-TW" altLang="en-US" sz="1500" b="1" i="1" dirty="0">
                <a:solidFill>
                  <a:srgbClr val="FF0000"/>
                </a:solidFill>
              </a:rPr>
              <a:t>抓出</a:t>
            </a:r>
            <a:r>
              <a:rPr lang="en-US" altLang="zh-TW" sz="1500" b="1" i="1" dirty="0" err="1">
                <a:solidFill>
                  <a:srgbClr val="FF0000"/>
                </a:solidFill>
              </a:rPr>
              <a:t>ServerIP</a:t>
            </a:r>
            <a:r>
              <a:rPr lang="zh-TW" altLang="en-US" sz="1500" b="1" i="1" dirty="0">
                <a:solidFill>
                  <a:srgbClr val="FF0000"/>
                </a:solidFill>
              </a:rPr>
              <a:t>位址</a:t>
            </a:r>
          </a:p>
          <a:p>
            <a:r>
              <a:rPr lang="en-US" altLang="zh-TW" sz="1500" b="1" dirty="0" smtClean="0"/>
              <a:t>      while </a:t>
            </a:r>
            <a:r>
              <a:rPr lang="en-US" altLang="zh-TW" sz="1500" b="1" dirty="0"/>
              <a:t>(true) {    </a:t>
            </a:r>
            <a:r>
              <a:rPr lang="en-US" altLang="zh-TW" sz="1500" b="1" dirty="0" smtClean="0"/>
              <a:t>       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// </a:t>
            </a:r>
            <a:r>
              <a:rPr lang="zh-TW" altLang="en-US" sz="1500" b="1" dirty="0">
                <a:solidFill>
                  <a:srgbClr val="FF0000"/>
                </a:solidFill>
              </a:rPr>
              <a:t>一直回傳新訊息</a:t>
            </a:r>
          </a:p>
          <a:p>
            <a:r>
              <a:rPr lang="en-US" altLang="zh-TW" sz="1500" b="1" dirty="0" smtClean="0"/>
              <a:t>              </a:t>
            </a:r>
            <a:r>
              <a:rPr lang="en-US" altLang="zh-TW" sz="1500" b="1" dirty="0" err="1" smtClean="0"/>
              <a:t>System.</a:t>
            </a:r>
            <a:r>
              <a:rPr lang="en-US" altLang="zh-TW" sz="1500" b="1" i="1" dirty="0" err="1" smtClean="0"/>
              <a:t>out.print</a:t>
            </a:r>
            <a:r>
              <a:rPr lang="en-US" altLang="zh-TW" sz="1500" b="1" i="1" dirty="0"/>
              <a:t>("</a:t>
            </a:r>
            <a:r>
              <a:rPr lang="zh-TW" altLang="en-US" sz="1500" b="1" i="1" dirty="0"/>
              <a:t>輸入送出的訊息 </a:t>
            </a:r>
            <a:r>
              <a:rPr lang="en-US" altLang="zh-TW" sz="1500" b="1" i="1" dirty="0"/>
              <a:t>:");   </a:t>
            </a:r>
          </a:p>
          <a:p>
            <a:r>
              <a:rPr lang="en-US" altLang="zh-TW" sz="1500" b="1" dirty="0" smtClean="0"/>
              <a:t>              String </a:t>
            </a:r>
            <a:r>
              <a:rPr lang="en-US" altLang="zh-TW" sz="1500" b="1" dirty="0" err="1"/>
              <a:t>msg</a:t>
            </a:r>
            <a:r>
              <a:rPr lang="en-US" altLang="zh-TW" sz="1500" b="1" dirty="0"/>
              <a:t>=</a:t>
            </a:r>
            <a:r>
              <a:rPr lang="en-US" altLang="zh-TW" sz="1500" b="1" dirty="0" err="1"/>
              <a:t>uip.readLine</a:t>
            </a:r>
            <a:r>
              <a:rPr lang="en-US" altLang="zh-TW" sz="1500" b="1" dirty="0"/>
              <a:t>();    </a:t>
            </a:r>
            <a:r>
              <a:rPr lang="en-US" altLang="zh-TW" sz="1500" b="1" dirty="0">
                <a:solidFill>
                  <a:srgbClr val="FF0000"/>
                </a:solidFill>
              </a:rPr>
              <a:t>//</a:t>
            </a:r>
            <a:r>
              <a:rPr lang="zh-TW" altLang="en-US" sz="1500" b="1" dirty="0">
                <a:solidFill>
                  <a:srgbClr val="FF0000"/>
                </a:solidFill>
              </a:rPr>
              <a:t>讀</a:t>
            </a:r>
            <a:r>
              <a:rPr lang="en-US" altLang="zh-TW" sz="1500" b="1" dirty="0">
                <a:solidFill>
                  <a:srgbClr val="FF0000"/>
                </a:solidFill>
              </a:rPr>
              <a:t>UIP</a:t>
            </a:r>
            <a:r>
              <a:rPr lang="zh-TW" altLang="en-US" sz="1500" b="1" dirty="0">
                <a:solidFill>
                  <a:srgbClr val="FF0000"/>
                </a:solidFill>
              </a:rPr>
              <a:t>中的訊息</a:t>
            </a:r>
          </a:p>
          <a:p>
            <a:r>
              <a:rPr lang="en-US" altLang="zh-TW" sz="1500" b="1" dirty="0" smtClean="0"/>
              <a:t>              </a:t>
            </a:r>
            <a:r>
              <a:rPr lang="en-US" altLang="zh-TW" sz="1500" b="1" dirty="0" err="1" smtClean="0"/>
              <a:t>int</a:t>
            </a:r>
            <a:r>
              <a:rPr lang="en-US" altLang="zh-TW" sz="1500" b="1" dirty="0" smtClean="0"/>
              <a:t> </a:t>
            </a:r>
            <a:r>
              <a:rPr lang="en-US" altLang="zh-TW" sz="1500" b="1" dirty="0" err="1"/>
              <a:t>oLength</a:t>
            </a:r>
            <a:r>
              <a:rPr lang="en-US" altLang="zh-TW" sz="1500" b="1" dirty="0"/>
              <a:t>=</a:t>
            </a:r>
            <a:r>
              <a:rPr lang="en-US" altLang="zh-TW" sz="1500" b="1" dirty="0" err="1"/>
              <a:t>msg.length</a:t>
            </a:r>
            <a:r>
              <a:rPr lang="en-US" altLang="zh-TW" sz="1500" b="1" dirty="0"/>
              <a:t>();     </a:t>
            </a:r>
            <a:r>
              <a:rPr lang="en-US" altLang="zh-TW" sz="1500" b="1" dirty="0">
                <a:solidFill>
                  <a:srgbClr val="FF0000"/>
                </a:solidFill>
              </a:rPr>
              <a:t>//</a:t>
            </a:r>
            <a:r>
              <a:rPr lang="zh-TW" altLang="en-US" sz="1500" b="1" dirty="0">
                <a:solidFill>
                  <a:srgbClr val="FF0000"/>
                </a:solidFill>
              </a:rPr>
              <a:t>將訊息長度大小放到</a:t>
            </a:r>
            <a:r>
              <a:rPr lang="en-US" altLang="zh-TW" sz="1500" b="1" dirty="0" err="1">
                <a:solidFill>
                  <a:srgbClr val="FF0000"/>
                </a:solidFill>
              </a:rPr>
              <a:t>oLength</a:t>
            </a:r>
            <a:endParaRPr lang="en-US" altLang="zh-TW" sz="1500" b="1" dirty="0">
              <a:solidFill>
                <a:srgbClr val="FF0000"/>
              </a:solidFill>
            </a:endParaRPr>
          </a:p>
          <a:p>
            <a:r>
              <a:rPr lang="en-US" altLang="zh-TW" sz="1500" b="1" dirty="0" smtClean="0"/>
              <a:t>              byte </a:t>
            </a:r>
            <a:r>
              <a:rPr lang="en-US" altLang="zh-TW" sz="1500" b="1" dirty="0"/>
              <a:t>buffer[]=new byte[</a:t>
            </a:r>
            <a:r>
              <a:rPr lang="en-US" altLang="zh-TW" sz="1500" b="1" dirty="0" err="1"/>
              <a:t>oLength</a:t>
            </a:r>
            <a:r>
              <a:rPr lang="en-US" altLang="zh-TW" sz="1500" b="1" dirty="0"/>
              <a:t>];     </a:t>
            </a:r>
          </a:p>
          <a:p>
            <a:r>
              <a:rPr lang="en-US" altLang="zh-TW" sz="1500" b="1" dirty="0" smtClean="0"/>
              <a:t>              buffer=</a:t>
            </a:r>
            <a:r>
              <a:rPr lang="en-US" altLang="zh-TW" sz="1500" b="1" dirty="0" err="1" smtClean="0"/>
              <a:t>msg.getBytes</a:t>
            </a:r>
            <a:r>
              <a:rPr lang="en-US" altLang="zh-TW" sz="1500" b="1" dirty="0"/>
              <a:t>();</a:t>
            </a:r>
          </a:p>
          <a:p>
            <a:r>
              <a:rPr lang="en-US" altLang="zh-TW" sz="1500" b="1" dirty="0" err="1">
                <a:solidFill>
                  <a:srgbClr val="00B0F0"/>
                </a:solidFill>
              </a:rPr>
              <a:t>DatagramPacket</a:t>
            </a:r>
            <a:r>
              <a:rPr lang="en-US" altLang="zh-TW" sz="1500" b="1" dirty="0">
                <a:solidFill>
                  <a:srgbClr val="00B0F0"/>
                </a:solidFill>
              </a:rPr>
              <a:t> packet</a:t>
            </a:r>
            <a:r>
              <a:rPr lang="en-US" altLang="zh-TW" sz="1500" b="1" dirty="0"/>
              <a:t>= </a:t>
            </a:r>
          </a:p>
          <a:p>
            <a:r>
              <a:rPr lang="en-US" altLang="zh-TW" sz="1500" b="1" dirty="0"/>
              <a:t>new </a:t>
            </a:r>
            <a:r>
              <a:rPr lang="en-US" altLang="zh-TW" sz="1500" b="1" dirty="0" err="1"/>
              <a:t>DatagramPacket</a:t>
            </a:r>
            <a:r>
              <a:rPr lang="en-US" altLang="zh-TW" sz="1500" b="1" dirty="0"/>
              <a:t>(</a:t>
            </a:r>
            <a:r>
              <a:rPr lang="en-US" altLang="zh-TW" sz="1500" b="1" dirty="0" err="1"/>
              <a:t>buffer,oLength,addr,portNo</a:t>
            </a:r>
            <a:r>
              <a:rPr lang="en-US" altLang="zh-TW" sz="1500" b="1" dirty="0"/>
              <a:t>);    </a:t>
            </a:r>
            <a:r>
              <a:rPr lang="en-US" altLang="zh-TW" sz="1500" b="1" dirty="0">
                <a:solidFill>
                  <a:srgbClr val="FF0000"/>
                </a:solidFill>
              </a:rPr>
              <a:t>//</a:t>
            </a:r>
            <a:r>
              <a:rPr lang="zh-TW" altLang="en-US" sz="1500" b="1" dirty="0">
                <a:solidFill>
                  <a:srgbClr val="FF0000"/>
                </a:solidFill>
              </a:rPr>
              <a:t>訊息封包</a:t>
            </a:r>
            <a:r>
              <a:rPr lang="en-US" altLang="zh-TW" sz="1500" b="1" dirty="0">
                <a:solidFill>
                  <a:srgbClr val="FF0000"/>
                </a:solidFill>
              </a:rPr>
              <a:t>(</a:t>
            </a:r>
            <a:r>
              <a:rPr lang="zh-TW" altLang="en-US" sz="1500" b="1" dirty="0">
                <a:solidFill>
                  <a:srgbClr val="FF0000"/>
                </a:solidFill>
              </a:rPr>
              <a:t>值</a:t>
            </a:r>
            <a:r>
              <a:rPr lang="en-US" altLang="zh-TW" sz="1500" b="1" dirty="0">
                <a:solidFill>
                  <a:srgbClr val="FF0000"/>
                </a:solidFill>
              </a:rPr>
              <a:t>,</a:t>
            </a:r>
            <a:r>
              <a:rPr lang="zh-TW" altLang="en-US" sz="1500" b="1" dirty="0">
                <a:solidFill>
                  <a:srgbClr val="FF0000"/>
                </a:solidFill>
              </a:rPr>
              <a:t>大小</a:t>
            </a:r>
            <a:r>
              <a:rPr lang="en-US" altLang="zh-TW" sz="1500" b="1" dirty="0">
                <a:solidFill>
                  <a:srgbClr val="FF0000"/>
                </a:solidFill>
              </a:rPr>
              <a:t>,</a:t>
            </a:r>
            <a:r>
              <a:rPr lang="zh-TW" altLang="en-US" sz="1500" b="1" dirty="0">
                <a:solidFill>
                  <a:srgbClr val="FF0000"/>
                </a:solidFill>
              </a:rPr>
              <a:t>位址</a:t>
            </a:r>
            <a:r>
              <a:rPr lang="en-US" altLang="zh-TW" sz="1500" b="1" dirty="0">
                <a:solidFill>
                  <a:srgbClr val="FF0000"/>
                </a:solidFill>
              </a:rPr>
              <a:t>,port)</a:t>
            </a:r>
          </a:p>
          <a:p>
            <a:r>
              <a:rPr lang="sv-SE" altLang="zh-TW" sz="1500" b="1" dirty="0" smtClean="0">
                <a:solidFill>
                  <a:srgbClr val="00B0F0"/>
                </a:solidFill>
              </a:rPr>
              <a:t>              DatagramSocket </a:t>
            </a:r>
            <a:r>
              <a:rPr lang="sv-SE" altLang="zh-TW" sz="1500" b="1" dirty="0">
                <a:solidFill>
                  <a:srgbClr val="00B0F0"/>
                </a:solidFill>
              </a:rPr>
              <a:t>socket</a:t>
            </a:r>
            <a:r>
              <a:rPr lang="sv-SE" altLang="zh-TW" sz="1500" b="1" dirty="0"/>
              <a:t>=new DatagramSocket();  </a:t>
            </a:r>
            <a:r>
              <a:rPr lang="sv-SE" altLang="zh-TW" sz="1500" b="1" dirty="0">
                <a:solidFill>
                  <a:srgbClr val="FF0000"/>
                </a:solidFill>
              </a:rPr>
              <a:t>//</a:t>
            </a:r>
            <a:r>
              <a:rPr lang="zh-TW" altLang="sv-SE" sz="1500" b="1" dirty="0">
                <a:solidFill>
                  <a:srgbClr val="FF0000"/>
                </a:solidFill>
              </a:rPr>
              <a:t>建立</a:t>
            </a:r>
            <a:r>
              <a:rPr lang="sv-SE" altLang="zh-TW" sz="1500" b="1" dirty="0">
                <a:solidFill>
                  <a:srgbClr val="FF0000"/>
                </a:solidFill>
              </a:rPr>
              <a:t>socket</a:t>
            </a:r>
          </a:p>
          <a:p>
            <a:r>
              <a:rPr lang="en-US" altLang="zh-TW" sz="1500" b="1" dirty="0" smtClean="0">
                <a:solidFill>
                  <a:srgbClr val="00B0F0"/>
                </a:solidFill>
              </a:rPr>
              <a:t>              </a:t>
            </a:r>
            <a:r>
              <a:rPr lang="en-US" altLang="zh-TW" sz="1500" b="1" dirty="0" err="1" smtClean="0">
                <a:solidFill>
                  <a:srgbClr val="00B0F0"/>
                </a:solidFill>
              </a:rPr>
              <a:t>socket.send</a:t>
            </a:r>
            <a:r>
              <a:rPr lang="en-US" altLang="zh-TW" sz="1500" b="1" dirty="0" smtClean="0">
                <a:solidFill>
                  <a:srgbClr val="00B0F0"/>
                </a:solidFill>
              </a:rPr>
              <a:t>(packet</a:t>
            </a:r>
            <a:r>
              <a:rPr lang="en-US" altLang="zh-TW" sz="1500" b="1" dirty="0">
                <a:solidFill>
                  <a:srgbClr val="00B0F0"/>
                </a:solidFill>
              </a:rPr>
              <a:t>);    </a:t>
            </a:r>
            <a:r>
              <a:rPr lang="en-US" altLang="zh-TW" sz="1500" b="1" dirty="0">
                <a:solidFill>
                  <a:srgbClr val="FF0000"/>
                </a:solidFill>
              </a:rPr>
              <a:t>//</a:t>
            </a:r>
            <a:r>
              <a:rPr lang="zh-TW" altLang="en-US" sz="1500" b="1" dirty="0">
                <a:solidFill>
                  <a:srgbClr val="FF0000"/>
                </a:solidFill>
              </a:rPr>
              <a:t>送出</a:t>
            </a:r>
            <a:r>
              <a:rPr lang="en-US" altLang="zh-TW" sz="1500" b="1" dirty="0">
                <a:solidFill>
                  <a:srgbClr val="FF0000"/>
                </a:solidFill>
              </a:rPr>
              <a:t>packet</a:t>
            </a:r>
            <a:r>
              <a:rPr lang="zh-TW" altLang="en-US" sz="1500" b="1" dirty="0">
                <a:solidFill>
                  <a:srgbClr val="FF0000"/>
                </a:solidFill>
              </a:rPr>
              <a:t>封包訊息</a:t>
            </a:r>
          </a:p>
          <a:p>
            <a:r>
              <a:rPr lang="en-US" altLang="zh-TW" sz="1500" b="1" dirty="0" smtClean="0">
                <a:solidFill>
                  <a:srgbClr val="00B0F0"/>
                </a:solidFill>
              </a:rPr>
              <a:t>              </a:t>
            </a:r>
            <a:r>
              <a:rPr lang="en-US" altLang="zh-TW" sz="1500" b="1" dirty="0" err="1" smtClean="0">
                <a:solidFill>
                  <a:srgbClr val="00B0F0"/>
                </a:solidFill>
              </a:rPr>
              <a:t>socket.close</a:t>
            </a:r>
            <a:r>
              <a:rPr lang="en-US" altLang="zh-TW" sz="1500" b="1" dirty="0">
                <a:solidFill>
                  <a:srgbClr val="00B0F0"/>
                </a:solidFill>
              </a:rPr>
              <a:t>();         </a:t>
            </a:r>
            <a:r>
              <a:rPr lang="en-US" altLang="zh-TW" sz="1500" b="1" dirty="0">
                <a:solidFill>
                  <a:srgbClr val="FF0000"/>
                </a:solidFill>
              </a:rPr>
              <a:t>//</a:t>
            </a:r>
            <a:r>
              <a:rPr lang="zh-TW" altLang="en-US" sz="1500" b="1" dirty="0">
                <a:solidFill>
                  <a:srgbClr val="FF0000"/>
                </a:solidFill>
              </a:rPr>
              <a:t>關閉</a:t>
            </a:r>
            <a:r>
              <a:rPr lang="en-US" altLang="zh-TW" sz="1500" b="1" dirty="0">
                <a:solidFill>
                  <a:srgbClr val="FF0000"/>
                </a:solidFill>
              </a:rPr>
              <a:t>socket</a:t>
            </a:r>
            <a:endParaRPr lang="zh-TW" altLang="en-US" sz="1500" b="1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>
          <a:xfrm rot="5400000">
            <a:off x="7574608" y="354384"/>
            <a:ext cx="2011680" cy="384048"/>
          </a:xfrm>
        </p:spPr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4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範例</a:t>
            </a:r>
            <a:r>
              <a:rPr lang="zh-TW" altLang="en-US" sz="4000" dirty="0" smtClean="0"/>
              <a:t>程式</a:t>
            </a:r>
            <a:r>
              <a:rPr lang="en-US" altLang="zh-TW" sz="4000" dirty="0" smtClean="0"/>
              <a:t>—</a:t>
            </a:r>
            <a:r>
              <a:rPr lang="zh-TW" altLang="en-US" sz="4000" dirty="0" smtClean="0"/>
              <a:t>執行結果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UDP </a:t>
            </a:r>
            <a:r>
              <a:rPr lang="en-US" altLang="zh-TW" dirty="0" smtClean="0"/>
              <a:t>Server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UDP Client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7875763" cy="1383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40578"/>
            <a:ext cx="7691573" cy="137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29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Port (</a:t>
            </a:r>
            <a:r>
              <a:rPr lang="zh-TW" altLang="en-US" sz="4000" dirty="0"/>
              <a:t>通訊埠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通訊協定通常是以</a:t>
            </a:r>
            <a:r>
              <a:rPr lang="en-US" altLang="zh-TW" sz="2800" dirty="0"/>
              <a:t>port</a:t>
            </a:r>
            <a:r>
              <a:rPr lang="zh-TW" altLang="en-US" sz="2800" dirty="0"/>
              <a:t>來區隔</a:t>
            </a:r>
            <a:r>
              <a:rPr lang="en-US" altLang="zh-TW" sz="2800" dirty="0"/>
              <a:t>Internet</a:t>
            </a:r>
            <a:r>
              <a:rPr lang="zh-TW" altLang="en-US" sz="2800" dirty="0"/>
              <a:t>各個應用服務的</a:t>
            </a:r>
            <a:r>
              <a:rPr lang="en-US" altLang="zh-TW" sz="2800" dirty="0"/>
              <a:t>.</a:t>
            </a:r>
          </a:p>
          <a:p>
            <a:r>
              <a:rPr lang="zh-TW" altLang="en-US" sz="2800" dirty="0"/>
              <a:t>通常有</a:t>
            </a:r>
            <a:r>
              <a:rPr lang="en-US" altLang="zh-TW" sz="2800" dirty="0"/>
              <a:t>16bits</a:t>
            </a:r>
            <a:r>
              <a:rPr lang="zh-TW" altLang="en-US" sz="2800" dirty="0"/>
              <a:t>代表</a:t>
            </a:r>
          </a:p>
          <a:p>
            <a:pPr lvl="1"/>
            <a:r>
              <a:rPr lang="en-US" altLang="zh-TW" sz="2800" dirty="0"/>
              <a:t>2</a:t>
            </a:r>
            <a:r>
              <a:rPr lang="en-US" altLang="zh-TW" sz="2800" baseline="30000" dirty="0"/>
              <a:t>16</a:t>
            </a:r>
            <a:r>
              <a:rPr lang="en-US" altLang="zh-TW" sz="2800" dirty="0"/>
              <a:t>=65536</a:t>
            </a:r>
            <a:r>
              <a:rPr lang="zh-TW" altLang="en-US" sz="2800" dirty="0"/>
              <a:t>種</a:t>
            </a:r>
          </a:p>
          <a:p>
            <a:r>
              <a:rPr lang="zh-TW" altLang="en-US" sz="2800" dirty="0"/>
              <a:t>編號</a:t>
            </a:r>
            <a:r>
              <a:rPr lang="en-US" altLang="zh-TW" sz="2800" dirty="0"/>
              <a:t>1~1023</a:t>
            </a:r>
            <a:r>
              <a:rPr lang="zh-TW" altLang="en-US" sz="2800" dirty="0"/>
              <a:t>是保留號</a:t>
            </a:r>
            <a:r>
              <a:rPr lang="en-US" altLang="zh-TW" sz="2800" dirty="0"/>
              <a:t>(</a:t>
            </a:r>
            <a:r>
              <a:rPr lang="zh-TW" altLang="en-US" sz="2800" dirty="0"/>
              <a:t>公認</a:t>
            </a:r>
            <a:r>
              <a:rPr lang="en-US" altLang="zh-TW" sz="2800" dirty="0"/>
              <a:t>)</a:t>
            </a:r>
          </a:p>
          <a:p>
            <a:pPr lvl="1"/>
            <a:r>
              <a:rPr lang="zh-TW" altLang="en-US" sz="2800" dirty="0"/>
              <a:t>所以</a:t>
            </a:r>
            <a:r>
              <a:rPr lang="en-US" altLang="zh-TW" sz="2800" dirty="0"/>
              <a:t>programming</a:t>
            </a:r>
            <a:r>
              <a:rPr lang="zh-TW" altLang="en-US" sz="2800" dirty="0"/>
              <a:t>時要</a:t>
            </a:r>
            <a:r>
              <a:rPr lang="zh-TW" altLang="en-US" sz="2800" dirty="0" smtClean="0"/>
              <a:t>注意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可用</a:t>
            </a:r>
            <a:r>
              <a:rPr lang="zh-TW" altLang="en-US" sz="2800" dirty="0" smtClean="0"/>
              <a:t>範圍 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1024~65535</a:t>
            </a:r>
            <a:endParaRPr lang="zh-TW" altLang="en-US" sz="2800" dirty="0"/>
          </a:p>
          <a:p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8B47EF-3742-4271-9C3B-AD4874DD3DEA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6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各種</a:t>
            </a:r>
            <a:r>
              <a:rPr lang="zh-TW" altLang="en-US" sz="4000" dirty="0" smtClean="0"/>
              <a:t>協定的</a:t>
            </a:r>
            <a:r>
              <a:rPr lang="en-US" altLang="zh-TW" sz="4000" dirty="0" smtClean="0"/>
              <a:t>Port </a:t>
            </a:r>
            <a:r>
              <a:rPr lang="en-US" altLang="zh-TW" sz="4000" dirty="0"/>
              <a:t>(</a:t>
            </a:r>
            <a:r>
              <a:rPr lang="zh-TW" altLang="en-US" sz="4000" dirty="0"/>
              <a:t>通訊埠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9052892"/>
              </p:ext>
            </p:extLst>
          </p:nvPr>
        </p:nvGraphicFramePr>
        <p:xfrm>
          <a:off x="395536" y="1556792"/>
          <a:ext cx="7961313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771"/>
                <a:gridCol w="2653771"/>
                <a:gridCol w="2653771"/>
              </a:tblGrid>
              <a:tr h="513057">
                <a:tc>
                  <a:txBody>
                    <a:bodyPr/>
                    <a:lstStyle/>
                    <a:p>
                      <a:r>
                        <a:rPr lang="zh-TW" altLang="en-US" sz="2000" b="0" dirty="0" smtClean="0"/>
                        <a:t>協定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Port number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Transport</a:t>
                      </a:r>
                      <a:r>
                        <a:rPr lang="zh-TW" altLang="en-US" sz="2000" b="0" dirty="0" smtClean="0"/>
                        <a:t> 協定</a:t>
                      </a:r>
                      <a:endParaRPr lang="zh-TW" altLang="en-US" sz="2000" b="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DHCP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67(server) / 68(client)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UDP</a:t>
                      </a:r>
                      <a:endParaRPr lang="zh-TW" altLang="en-US" sz="2000" b="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DNS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53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TCP/UDP</a:t>
                      </a:r>
                      <a:endParaRPr lang="zh-TW" altLang="en-US" sz="2000" b="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FTP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21(control) / 20(data)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TCP</a:t>
                      </a:r>
                      <a:endParaRPr lang="zh-TW" altLang="en-US" sz="2000" b="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HTTP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80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TCP/UDP</a:t>
                      </a:r>
                      <a:endParaRPr lang="zh-TW" altLang="en-US" sz="2000" b="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SMTP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25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TCP</a:t>
                      </a:r>
                      <a:endParaRPr lang="zh-TW" altLang="en-US" sz="2000" b="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Telnet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23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TCP</a:t>
                      </a:r>
                      <a:endParaRPr lang="zh-TW" altLang="en-US" sz="2000" b="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POP3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110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TCP</a:t>
                      </a:r>
                      <a:endParaRPr lang="zh-TW" altLang="en-US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AF7459-EA4B-4528-BCDA-2DEDD55213F4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5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Socket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Socket</a:t>
            </a:r>
            <a:r>
              <a:rPr lang="zh-TW" altLang="zh-TW" sz="2800" dirty="0"/>
              <a:t>步驟如下：</a:t>
            </a:r>
          </a:p>
          <a:p>
            <a:pPr lvl="0"/>
            <a:r>
              <a:rPr lang="zh-TW" altLang="zh-TW" sz="2800" dirty="0"/>
              <a:t>建立</a:t>
            </a:r>
            <a:r>
              <a:rPr lang="en-US" altLang="zh-TW" sz="2800" dirty="0"/>
              <a:t>Client Socket</a:t>
            </a:r>
            <a:r>
              <a:rPr lang="zh-TW" altLang="zh-TW" sz="2800" dirty="0"/>
              <a:t>，在建立時需指定欲連結</a:t>
            </a:r>
            <a:r>
              <a:rPr lang="en-US" altLang="zh-TW" sz="2800" dirty="0"/>
              <a:t>Server</a:t>
            </a:r>
            <a:r>
              <a:rPr lang="zh-TW" altLang="zh-TW" sz="2800" dirty="0"/>
              <a:t>的主機名稱或</a:t>
            </a:r>
            <a:r>
              <a:rPr lang="en-US" altLang="zh-TW" sz="2800" dirty="0"/>
              <a:t>IP</a:t>
            </a:r>
            <a:r>
              <a:rPr lang="zh-TW" altLang="zh-TW" sz="2800" dirty="0"/>
              <a:t>位址與</a:t>
            </a:r>
            <a:r>
              <a:rPr lang="en-US" altLang="zh-TW" sz="2800" dirty="0"/>
              <a:t>Internet</a:t>
            </a:r>
            <a:r>
              <a:rPr lang="zh-TW" altLang="zh-TW" sz="2800" dirty="0"/>
              <a:t>服務的</a:t>
            </a:r>
            <a:r>
              <a:rPr lang="en-US" altLang="zh-TW" sz="2800" dirty="0"/>
              <a:t>port</a:t>
            </a:r>
            <a:endParaRPr lang="zh-TW" altLang="zh-TW" sz="2800" dirty="0"/>
          </a:p>
          <a:p>
            <a:pPr lvl="0"/>
            <a:r>
              <a:rPr lang="zh-TW" altLang="zh-TW" sz="2800" dirty="0"/>
              <a:t>傳送特定資訊或指令至</a:t>
            </a:r>
            <a:r>
              <a:rPr lang="en-US" altLang="zh-TW" sz="2800" dirty="0"/>
              <a:t>Server</a:t>
            </a:r>
            <a:endParaRPr lang="zh-TW" altLang="zh-TW" sz="2800" dirty="0"/>
          </a:p>
          <a:p>
            <a:pPr lvl="0"/>
            <a:r>
              <a:rPr lang="zh-TW" altLang="zh-TW" sz="2800" dirty="0"/>
              <a:t>接收</a:t>
            </a:r>
            <a:r>
              <a:rPr lang="en-US" altLang="zh-TW" sz="2800" dirty="0"/>
              <a:t>Server</a:t>
            </a:r>
            <a:r>
              <a:rPr lang="zh-TW" altLang="zh-TW" sz="2800" dirty="0"/>
              <a:t>回傳的執行結果或錯誤訊息，並以特定格式顯示，例如</a:t>
            </a:r>
            <a:r>
              <a:rPr lang="en-US" altLang="zh-TW" sz="2800" dirty="0"/>
              <a:t>:HTTP</a:t>
            </a:r>
            <a:r>
              <a:rPr lang="zh-TW" altLang="zh-TW" sz="2800" dirty="0"/>
              <a:t>通訊協定會</a:t>
            </a:r>
            <a:r>
              <a:rPr lang="en-US" altLang="zh-TW" sz="2800" dirty="0"/>
              <a:t>HTML</a:t>
            </a:r>
            <a:r>
              <a:rPr lang="zh-TW" altLang="zh-TW" sz="2800" dirty="0"/>
              <a:t>格式顯示</a:t>
            </a:r>
          </a:p>
          <a:p>
            <a:pPr lvl="0"/>
            <a:r>
              <a:rPr lang="zh-TW" altLang="zh-TW" sz="2800" dirty="0"/>
              <a:t>當</a:t>
            </a:r>
            <a:r>
              <a:rPr lang="en-US" altLang="zh-TW" sz="2800" dirty="0"/>
              <a:t>Client</a:t>
            </a:r>
            <a:r>
              <a:rPr lang="zh-TW" altLang="zh-TW" sz="2800" dirty="0"/>
              <a:t>不需</a:t>
            </a:r>
            <a:r>
              <a:rPr lang="en-US" altLang="zh-TW" sz="2800" dirty="0"/>
              <a:t>Server</a:t>
            </a:r>
            <a:r>
              <a:rPr lang="zh-TW" altLang="zh-TW" sz="2800" dirty="0"/>
              <a:t>的處理時，便關閉</a:t>
            </a:r>
            <a:r>
              <a:rPr lang="en-US" altLang="zh-TW" sz="2800" dirty="0"/>
              <a:t>Socket</a:t>
            </a:r>
            <a:r>
              <a:rPr lang="zh-TW" altLang="zh-TW" sz="2800" dirty="0"/>
              <a:t>通訊連結</a:t>
            </a:r>
          </a:p>
          <a:p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5FAFF-960F-4334-AED4-77B7E9FAECA7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8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Socket</a:t>
            </a:r>
            <a:endParaRPr lang="zh-TW" altLang="en-US" sz="40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606550" y="1484784"/>
            <a:ext cx="5989786" cy="4910481"/>
            <a:chOff x="2195513" y="2420938"/>
            <a:chExt cx="4032250" cy="352901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771775" y="2420938"/>
              <a:ext cx="2952750" cy="36036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Application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71775" y="3141663"/>
              <a:ext cx="2952750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/>
                <a:t>Socket API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95513" y="4508500"/>
              <a:ext cx="1439862" cy="5762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TCP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787900" y="4508500"/>
              <a:ext cx="1439863" cy="5762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UDP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1775" y="5589588"/>
              <a:ext cx="2952750" cy="36036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Network</a:t>
              </a: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4211638" y="27813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211638" y="40052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843213" y="4221163"/>
              <a:ext cx="2736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843213" y="422116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5580063" y="422116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2843213" y="50847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5580063" y="50847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843213" y="5300663"/>
              <a:ext cx="2736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4211638" y="5300663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9" name="日期版面配置區 1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40B9E3-D521-4062-B859-A65DB7D3AB9B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63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Socket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Socket</a:t>
            </a:r>
            <a:r>
              <a:rPr lang="zh-TW" altLang="en-US" sz="2800" dirty="0"/>
              <a:t>在網路應用程式開發上</a:t>
            </a:r>
            <a:r>
              <a:rPr lang="en-US" altLang="zh-TW" sz="2800" dirty="0"/>
              <a:t>,</a:t>
            </a:r>
            <a:r>
              <a:rPr lang="zh-TW" altLang="en-US" sz="2800" dirty="0"/>
              <a:t>大致有下列兩大類</a:t>
            </a:r>
            <a:r>
              <a:rPr lang="en-US" altLang="zh-TW" sz="2800" dirty="0"/>
              <a:t>:</a:t>
            </a:r>
          </a:p>
          <a:p>
            <a:pPr lvl="1"/>
            <a:r>
              <a:rPr lang="en-US" altLang="zh-TW" sz="2800" dirty="0"/>
              <a:t>Stream Socket </a:t>
            </a:r>
            <a:endParaRPr lang="en-US" altLang="zh-TW" sz="2800" dirty="0" smtClean="0"/>
          </a:p>
          <a:p>
            <a:pPr marL="365760" lvl="1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(</a:t>
            </a:r>
            <a:r>
              <a:rPr lang="en-US" altLang="zh-TW" sz="2800" dirty="0"/>
              <a:t>Connection-Oriented Protocol</a:t>
            </a:r>
            <a:r>
              <a:rPr lang="en-US" altLang="zh-TW" sz="2800" dirty="0" smtClean="0"/>
              <a:t>)</a:t>
            </a:r>
            <a:r>
              <a:rPr lang="en-US" altLang="zh-TW" sz="2800" dirty="0" smtClean="0">
                <a:sym typeface="Wingdings" pitchFamily="2" charset="2"/>
              </a:rPr>
              <a:t>TCP</a:t>
            </a:r>
            <a:endParaRPr lang="en-US" altLang="zh-TW" sz="2800" dirty="0"/>
          </a:p>
          <a:p>
            <a:pPr lvl="1"/>
            <a:r>
              <a:rPr lang="en-US" altLang="zh-TW" sz="2800" dirty="0"/>
              <a:t>Datagram Socket </a:t>
            </a:r>
            <a:endParaRPr lang="en-US" altLang="zh-TW" sz="2800" dirty="0" smtClean="0"/>
          </a:p>
          <a:p>
            <a:pPr marL="365760" lvl="1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(</a:t>
            </a:r>
            <a:r>
              <a:rPr lang="en-US" altLang="zh-TW" sz="2800" dirty="0"/>
              <a:t>connectionless Protocol</a:t>
            </a:r>
            <a:r>
              <a:rPr lang="en-US" altLang="zh-TW" sz="2800" dirty="0" smtClean="0"/>
              <a:t>)</a:t>
            </a:r>
            <a:r>
              <a:rPr lang="en-US" altLang="zh-TW" sz="2800" dirty="0" smtClean="0">
                <a:sym typeface="Wingdings" pitchFamily="2" charset="2"/>
              </a:rPr>
              <a:t>UDP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807EF1-F2F2-4150-9CC0-39E270CC3474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9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Socket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API--</a:t>
            </a:r>
            <a:r>
              <a:rPr lang="en-US" altLang="zh-TW" sz="4000" dirty="0"/>
              <a:t> Server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所提供的</a:t>
            </a:r>
            <a:r>
              <a:rPr lang="en-US" altLang="zh-TW" sz="2800" dirty="0"/>
              <a:t>Server</a:t>
            </a:r>
            <a:r>
              <a:rPr lang="zh-TW" altLang="en-US" sz="2800" dirty="0"/>
              <a:t>端的</a:t>
            </a:r>
            <a:r>
              <a:rPr lang="en-US" altLang="zh-TW" sz="2800" dirty="0"/>
              <a:t>API</a:t>
            </a:r>
            <a:r>
              <a:rPr lang="zh-TW" altLang="en-US" sz="2800" dirty="0"/>
              <a:t>函式</a:t>
            </a:r>
            <a:r>
              <a:rPr lang="en-US" altLang="zh-TW" sz="2800" dirty="0"/>
              <a:t>:</a:t>
            </a:r>
          </a:p>
          <a:p>
            <a:endParaRPr lang="zh-TW" altLang="en-US" sz="2800" dirty="0"/>
          </a:p>
        </p:txBody>
      </p:sp>
      <p:graphicFrame>
        <p:nvGraphicFramePr>
          <p:cNvPr id="4" name="Group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001893"/>
              </p:ext>
            </p:extLst>
          </p:nvPr>
        </p:nvGraphicFramePr>
        <p:xfrm>
          <a:off x="251520" y="2132857"/>
          <a:ext cx="7920881" cy="41764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68113"/>
                <a:gridCol w="1421341"/>
                <a:gridCol w="5631427"/>
              </a:tblGrid>
              <a:tr h="329374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Server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BSD Socket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說明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293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建立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293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bind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設定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所使用的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local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IP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位址與通訊埠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293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listen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設定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等候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(listen)Client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端連結請求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(connection request)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293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accept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接受來自</a:t>
                      </a: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Client</a:t>
                      </a: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端的連結請求</a:t>
                      </a: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並且建立</a:t>
                      </a: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連結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6060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recv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read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(TCP)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接收來自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Client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端所傳來的資料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293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recvfrom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(UDP)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接收來自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Client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端所傳來的資料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6060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write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(TCP)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傳送資料至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Client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293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sendto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(UDP)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傳送資料至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Client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293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closesocket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關閉通訊連結及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socket,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並且釋放系統資源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293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shutdown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關閉</a:t>
                      </a: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的傳送與接收的功能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0415AC-7B4D-4405-B2A5-C9BE8215058B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34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Socket</a:t>
            </a:r>
            <a:r>
              <a:rPr lang="zh-TW" altLang="en-US" sz="4000" dirty="0"/>
              <a:t> </a:t>
            </a:r>
            <a:r>
              <a:rPr lang="en-US" altLang="zh-TW" sz="4000" dirty="0" smtClean="0"/>
              <a:t>API--</a:t>
            </a:r>
            <a:r>
              <a:rPr lang="en-US" altLang="zh-TW" sz="4000" dirty="0"/>
              <a:t> Client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所提供的</a:t>
            </a:r>
            <a:r>
              <a:rPr lang="en-US" altLang="zh-TW" sz="2800" dirty="0"/>
              <a:t>Client</a:t>
            </a:r>
            <a:r>
              <a:rPr lang="zh-TW" altLang="en-US" sz="2800" dirty="0"/>
              <a:t>端的</a:t>
            </a:r>
            <a:r>
              <a:rPr lang="en-US" altLang="zh-TW" sz="2800" dirty="0"/>
              <a:t>API</a:t>
            </a:r>
            <a:r>
              <a:rPr lang="zh-TW" altLang="en-US" sz="2800" dirty="0"/>
              <a:t>函式</a:t>
            </a:r>
            <a:r>
              <a:rPr lang="en-US" altLang="zh-TW" sz="2800" dirty="0"/>
              <a:t>:</a:t>
            </a:r>
          </a:p>
          <a:p>
            <a:endParaRPr lang="zh-TW" altLang="en-US" sz="2800" dirty="0"/>
          </a:p>
        </p:txBody>
      </p:sp>
      <p:graphicFrame>
        <p:nvGraphicFramePr>
          <p:cNvPr id="4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481080"/>
              </p:ext>
            </p:extLst>
          </p:nvPr>
        </p:nvGraphicFramePr>
        <p:xfrm>
          <a:off x="323528" y="2204864"/>
          <a:ext cx="8064896" cy="367240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83897"/>
                <a:gridCol w="1447183"/>
                <a:gridCol w="5733816"/>
              </a:tblGrid>
              <a:tr h="343858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Client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BSD Socket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說明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43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建立</a:t>
                      </a: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43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connect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建立與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Server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端的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連線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632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recv</a:t>
                      </a:r>
                      <a:endParaRPr kumimoji="1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read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(TCP)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接收來自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Server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端所傳來的資料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43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recvfrom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(UDP)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接收來自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Server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端所傳來的資料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632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write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(TCP)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傳送資料至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Server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43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sendto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(UDP)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傳送資料至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Server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端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43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closesocket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關閉通訊連結及</a:t>
                      </a: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socket,</a:t>
                      </a:r>
                      <a:r>
                        <a:rPr kumimoji="1" lang="zh-TW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並且釋放系統資源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43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shutdown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關閉</a:t>
                      </a: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r>
                        <a:rPr kumimoji="1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的傳送與接收的功能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8B83F2-CC32-4725-B52B-88F6B5B05971}" type="datetime1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3AF3-D5BA-4F32-9E8F-74E671BE41F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536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986</TotalTime>
  <Words>1140</Words>
  <Application>Microsoft Office PowerPoint</Application>
  <PresentationFormat>如螢幕大小 (4:3)</PresentationFormat>
  <Paragraphs>276</Paragraphs>
  <Slides>28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壁窗</vt:lpstr>
      <vt:lpstr>JAVA Socket(UDP)</vt:lpstr>
      <vt:lpstr>TCP和UDP的比較</vt:lpstr>
      <vt:lpstr>Port (通訊埠)</vt:lpstr>
      <vt:lpstr> 各種協定的Port (通訊埠)</vt:lpstr>
      <vt:lpstr>Socket</vt:lpstr>
      <vt:lpstr>Socket</vt:lpstr>
      <vt:lpstr>Socket</vt:lpstr>
      <vt:lpstr>Socket API-- Server</vt:lpstr>
      <vt:lpstr>Socket API-- Client</vt:lpstr>
      <vt:lpstr>UDP Socket</vt:lpstr>
      <vt:lpstr>Java Socket API</vt:lpstr>
      <vt:lpstr>JAVA UDP Socket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使用軟體工具--Eclipse</vt:lpstr>
      <vt:lpstr>範例程式—UDP Server</vt:lpstr>
      <vt:lpstr>範例程式—UDP Client</vt:lpstr>
      <vt:lpstr>範例程式—執行結果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72</cp:revision>
  <dcterms:created xsi:type="dcterms:W3CDTF">2013-03-20T02:58:14Z</dcterms:created>
  <dcterms:modified xsi:type="dcterms:W3CDTF">2013-03-28T17:46:58Z</dcterms:modified>
</cp:coreProperties>
</file>