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69" r:id="rId3"/>
    <p:sldId id="262" r:id="rId4"/>
    <p:sldId id="263" r:id="rId5"/>
    <p:sldId id="264" r:id="rId6"/>
    <p:sldId id="260" r:id="rId7"/>
    <p:sldId id="261" r:id="rId8"/>
    <p:sldId id="280" r:id="rId9"/>
    <p:sldId id="274" r:id="rId10"/>
    <p:sldId id="275" r:id="rId11"/>
    <p:sldId id="276" r:id="rId12"/>
    <p:sldId id="277" r:id="rId13"/>
    <p:sldId id="278" r:id="rId14"/>
    <p:sldId id="279" r:id="rId15"/>
    <p:sldId id="281" r:id="rId16"/>
    <p:sldId id="286" r:id="rId17"/>
    <p:sldId id="287" r:id="rId18"/>
    <p:sldId id="283" r:id="rId19"/>
    <p:sldId id="284" r:id="rId20"/>
    <p:sldId id="285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CCA13-5B6E-40E0-A8D8-7CDC0EED40C7}" type="datetimeFigureOut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3F4D6-126E-4D79-B77F-D57319D6231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236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EB0A6A5-7E90-45BD-BF2E-62ACCE83FE19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22D3AF3-D5BA-4F32-9E8F-74E671BE41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C707-9785-475D-82A4-85CB7325295B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1E66-0F34-4BC8-92A9-8D41F26AD822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2D3AF3-D5BA-4F32-9E8F-74E671BE41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F239230-ECF4-448C-8D67-98473BB695DA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22D3AF3-D5BA-4F32-9E8F-74E671BE41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E548-05B3-4E3C-8B61-37A5175F80CF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6C5B-69CE-4883-A301-789232CABF8C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FC7284-295A-4A77-AC5B-C56C75BBFE4A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2D3AF3-D5BA-4F32-9E8F-74E671BE41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223C-4228-4234-9212-27FF0718CAA0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4518EA-C877-425A-999E-430DD123987C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2D3AF3-D5BA-4F32-9E8F-74E671BE41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91D24D-A8B8-410E-B45C-2A80C970DC7F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2D3AF3-D5BA-4F32-9E8F-74E671BE41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A63008-96B5-47D4-A0FE-2A3C4962E9B5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2D3AF3-D5BA-4F32-9E8F-74E671BE41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k:@MSITStore:C:\Users\user\Desktop\JDK_API_1_6_zh_TW_2008122501.chm::/java/net/InetAddress.html" TargetMode="External"/><Relationship Id="rId2" Type="http://schemas.openxmlformats.org/officeDocument/2006/relationships/hyperlink" Target="mk:@MSITStore:C:\Users\user\Desktop\JDK_API_1_6_zh_TW_2008122501.chm::/java/net/ServerSocket.html#ServerSocket(int, int, java.net.InetAddress)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k:@MSITStore:C:\Users\user\Desktop\JDK_API_1_6_zh_TW_2008122501.chm::/java/net/InetAddress.html" TargetMode="External"/><Relationship Id="rId2" Type="http://schemas.openxmlformats.org/officeDocument/2006/relationships/hyperlink" Target="mk:@MSITStore:C:\Users\user\Desktop\JDK_API_1_6_zh_TW_2008122501.chm::/java/net/ServerSocket.html#ServerSocket(int, int, java.net.InetAddress)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k:@MSITStore:C:\Users\user\Desktop\JDK_API_1_6_zh_TW_2008122501.chm::/java/net/SocketAddress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k:@MSITStore:C:\Users\user\Desktop\JDK_API_1_6_zh_TW_2008122501.chm::/java/io/InputStream.html" TargetMode="External"/><Relationship Id="rId2" Type="http://schemas.openxmlformats.org/officeDocument/2006/relationships/hyperlink" Target="mk:@MSITStore:C:\Users\user\Desktop\JDK_API_1_6_zh_TW_2008122501.chm::/java/io/BufferedInputStream.html#BufferedInputStream(java.io.InputStream, int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k:@MSITStore:C:\Users\user\Desktop\JDK_API_1_6_zh_TW_2008122501.chm::/java/io/OutputStream.html" TargetMode="External"/><Relationship Id="rId4" Type="http://schemas.openxmlformats.org/officeDocument/2006/relationships/hyperlink" Target="mk:@MSITStore:C:\Users\user\Desktop\JDK_API_1_6_zh_TW_2008122501.chm::/java/io/BufferedOutputStream.html#BufferedOutputStream(java.io.OutputStream, int)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JAVA Socket(TCP)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2A29-CA26-44AD-A1B1-55E73506EE28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9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TCP socket--</a:t>
            </a:r>
            <a:r>
              <a:rPr lang="zh-TW" altLang="en-US" sz="4000" dirty="0" smtClean="0"/>
              <a:t>開啟 </a:t>
            </a:r>
            <a:r>
              <a:rPr lang="en-US" altLang="zh-TW" sz="4000" dirty="0" smtClean="0"/>
              <a:t>Socket</a:t>
            </a:r>
            <a:r>
              <a:rPr lang="zh-TW" altLang="en-US" sz="4000" dirty="0" smtClean="0"/>
              <a:t>介面</a:t>
            </a:r>
            <a:endParaRPr lang="zh-TW" altLang="en-US" sz="40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1628800"/>
            <a:ext cx="8424936" cy="487375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sz="2800" dirty="0" smtClean="0"/>
              <a:t>1. </a:t>
            </a:r>
            <a:r>
              <a:rPr lang="zh-TW" altLang="en-US" sz="2800" dirty="0" smtClean="0"/>
              <a:t>開啟 </a:t>
            </a:r>
            <a:r>
              <a:rPr lang="en-US" altLang="zh-TW" sz="2800" dirty="0" smtClean="0"/>
              <a:t>Socket</a:t>
            </a:r>
            <a:r>
              <a:rPr lang="zh-TW" altLang="en-US" sz="2800" dirty="0" smtClean="0"/>
              <a:t>介面：</a:t>
            </a:r>
            <a:endParaRPr lang="en-US" altLang="zh-TW" sz="2800" dirty="0" smtClean="0"/>
          </a:p>
          <a:p>
            <a:pPr eaLnBrk="1" hangingPunct="1">
              <a:buNone/>
            </a:pPr>
            <a:r>
              <a:rPr lang="en-US" altLang="zh-TW" sz="2800" dirty="0" smtClean="0"/>
              <a:t>   </a:t>
            </a:r>
            <a:r>
              <a:rPr lang="zh-TW" altLang="en-US" sz="2800" dirty="0" smtClean="0"/>
              <a:t>建立</a:t>
            </a:r>
            <a:r>
              <a:rPr lang="zh-TW" altLang="en-US" sz="2800" dirty="0" smtClean="0"/>
              <a:t>傳輸應用的兩端點須各自開啟一</a:t>
            </a:r>
            <a:r>
              <a:rPr lang="en-US" altLang="zh-TW" sz="2800" dirty="0" smtClean="0"/>
              <a:t>Socket</a:t>
            </a:r>
            <a:r>
              <a:rPr lang="zh-TW" altLang="en-US" sz="2800" dirty="0" smtClean="0"/>
              <a:t>，往後的資料傳送，均依賴 </a:t>
            </a:r>
            <a:r>
              <a:rPr lang="en-US" altLang="zh-TW" sz="2800" dirty="0" smtClean="0"/>
              <a:t>read</a:t>
            </a:r>
            <a:r>
              <a:rPr lang="zh-TW" altLang="en-US" sz="2800" dirty="0" smtClean="0"/>
              <a:t>（送入此</a:t>
            </a:r>
            <a:r>
              <a:rPr lang="en-US" altLang="zh-TW" sz="2800" dirty="0" smtClean="0"/>
              <a:t>Socket</a:t>
            </a:r>
            <a:r>
              <a:rPr lang="zh-TW" altLang="en-US" sz="2800" dirty="0" smtClean="0"/>
              <a:t>）或 </a:t>
            </a:r>
            <a:r>
              <a:rPr lang="en-US" altLang="zh-TW" sz="2800" dirty="0" smtClean="0"/>
              <a:t>write (</a:t>
            </a:r>
            <a:r>
              <a:rPr lang="zh-TW" altLang="en-US" sz="2800" dirty="0" smtClean="0"/>
              <a:t>由</a:t>
            </a:r>
            <a:r>
              <a:rPr lang="en-US" altLang="zh-TW" sz="2800" dirty="0" smtClean="0"/>
              <a:t>Socket</a:t>
            </a:r>
            <a:r>
              <a:rPr lang="zh-TW" altLang="en-US" sz="2800" dirty="0" smtClean="0"/>
              <a:t>讀出</a:t>
            </a:r>
            <a:r>
              <a:rPr lang="en-US" altLang="zh-TW" sz="2800" dirty="0" smtClean="0"/>
              <a:t>) </a:t>
            </a:r>
            <a:r>
              <a:rPr lang="zh-TW" altLang="en-US" sz="2800" dirty="0" smtClean="0"/>
              <a:t>資料。</a:t>
            </a:r>
            <a:endParaRPr lang="en-US" altLang="zh-TW" sz="2800" dirty="0" smtClean="0"/>
          </a:p>
          <a:p>
            <a:pPr eaLnBrk="1" hangingPunct="1"/>
            <a:endParaRPr lang="en-US" altLang="zh-TW" sz="2800" dirty="0" smtClean="0"/>
          </a:p>
          <a:p>
            <a:r>
              <a:rPr lang="sv-SE" altLang="zh-TW" sz="2200" b="1" dirty="0">
                <a:solidFill>
                  <a:srgbClr val="FF0000"/>
                </a:solidFill>
                <a:hlinkClick r:id="rId2" action="ppaction://hlinkfile"/>
              </a:rPr>
              <a:t>ServerSocket</a:t>
            </a:r>
            <a:r>
              <a:rPr lang="sv-SE" altLang="zh-TW" sz="2200" b="1" dirty="0">
                <a:solidFill>
                  <a:srgbClr val="FF0000"/>
                </a:solidFill>
              </a:rPr>
              <a:t>(int port, int backlog, </a:t>
            </a:r>
            <a:r>
              <a:rPr lang="sv-SE" altLang="zh-TW" sz="2200" b="1" dirty="0">
                <a:solidFill>
                  <a:srgbClr val="FF0000"/>
                </a:solidFill>
                <a:hlinkClick r:id="rId3" action="ppaction://hlinkfile" tooltip="java.net 中的類別"/>
              </a:rPr>
              <a:t>InetAddress</a:t>
            </a:r>
            <a:r>
              <a:rPr lang="sv-SE" altLang="zh-TW" sz="2200" b="1" dirty="0">
                <a:solidFill>
                  <a:srgbClr val="FF0000"/>
                </a:solidFill>
              </a:rPr>
              <a:t> bindAddr) </a:t>
            </a:r>
            <a:endParaRPr lang="en-US" altLang="zh-TW" sz="2200" b="1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en-US" altLang="zh-TW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143000"/>
          </a:xfrm>
        </p:spPr>
        <p:txBody>
          <a:bodyPr>
            <a:noAutofit/>
          </a:bodyPr>
          <a:lstStyle/>
          <a:p>
            <a:r>
              <a:rPr lang="en-US" altLang="zh-TW" sz="4000" dirty="0" smtClean="0"/>
              <a:t>TCP socket-- Binding Socket</a:t>
            </a:r>
            <a:r>
              <a:rPr lang="zh-TW" altLang="en-US" sz="4000" dirty="0" smtClean="0"/>
              <a:t>地址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00034" y="1340768"/>
            <a:ext cx="7901014" cy="5116654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2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Binding </a:t>
            </a:r>
            <a:r>
              <a:rPr lang="en-US" altLang="zh-TW" sz="2800" dirty="0" smtClean="0"/>
              <a:t>Socket</a:t>
            </a:r>
            <a:r>
              <a:rPr lang="zh-TW" altLang="en-US" sz="2800" dirty="0" smtClean="0"/>
              <a:t>地址：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  Socket </a:t>
            </a:r>
            <a:r>
              <a:rPr lang="zh-TW" altLang="en-US" sz="2800" dirty="0" smtClean="0"/>
              <a:t>出入口需</a:t>
            </a:r>
            <a:r>
              <a:rPr lang="en-US" altLang="zh-TW" sz="2800" dirty="0" smtClean="0"/>
              <a:t>Binding</a:t>
            </a:r>
            <a:r>
              <a:rPr lang="zh-TW" altLang="en-US" sz="2800" dirty="0" smtClean="0"/>
              <a:t>到</a:t>
            </a:r>
            <a:r>
              <a:rPr lang="en-US" altLang="zh-TW" sz="2800" dirty="0" smtClean="0"/>
              <a:t>TCP address</a:t>
            </a:r>
            <a:r>
              <a:rPr lang="zh-TW" altLang="en-US" sz="2800" dirty="0" smtClean="0"/>
              <a:t>，網路上的電腦主機才可以依據所指定的</a:t>
            </a:r>
            <a:r>
              <a:rPr lang="en-US" altLang="zh-TW" sz="2800" dirty="0" smtClean="0"/>
              <a:t>TCP address</a:t>
            </a:r>
            <a:r>
              <a:rPr lang="zh-TW" altLang="en-US" sz="2800" dirty="0" smtClean="0"/>
              <a:t>，建立資料傳送的通道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TCP </a:t>
            </a:r>
            <a:r>
              <a:rPr lang="en-US" altLang="zh-TW" sz="2800" dirty="0" smtClean="0"/>
              <a:t>address </a:t>
            </a:r>
            <a:r>
              <a:rPr lang="zh-TW" altLang="en-US" sz="2800" dirty="0" smtClean="0"/>
              <a:t>包含</a:t>
            </a:r>
            <a:r>
              <a:rPr lang="en-US" altLang="zh-TW" sz="2800" dirty="0" smtClean="0"/>
              <a:t>IP address </a:t>
            </a:r>
            <a:r>
              <a:rPr lang="zh-TW" altLang="en-US" sz="2800" dirty="0" smtClean="0"/>
              <a:t>及</a:t>
            </a:r>
            <a:r>
              <a:rPr lang="en-US" altLang="zh-TW" sz="2800" dirty="0" smtClean="0"/>
              <a:t>TCP Port number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 </a:t>
            </a:r>
            <a:r>
              <a:rPr lang="zh-TW" altLang="en-US" sz="2800" dirty="0" smtClean="0"/>
              <a:t> 熟悉</a:t>
            </a:r>
            <a:r>
              <a:rPr lang="zh-TW" altLang="en-US" sz="2800" dirty="0" smtClean="0"/>
              <a:t>的網路應用： </a:t>
            </a:r>
            <a:r>
              <a:rPr lang="en-US" altLang="zh-TW" sz="2800" dirty="0" smtClean="0"/>
              <a:t>telnet 140.115.17.111 23</a:t>
            </a:r>
            <a:r>
              <a:rPr lang="zh-TW" altLang="en-US" sz="2800" dirty="0" smtClean="0"/>
              <a:t>與</a:t>
            </a:r>
            <a:r>
              <a:rPr lang="en-US" altLang="zh-TW" sz="2800" dirty="0" smtClean="0"/>
              <a:t>ftp 140.115.17.111 21</a:t>
            </a:r>
            <a:r>
              <a:rPr lang="zh-TW" altLang="en-US" sz="2800" dirty="0" smtClean="0"/>
              <a:t>，均需依據所指定的 </a:t>
            </a:r>
            <a:r>
              <a:rPr lang="en-US" altLang="zh-TW" sz="2800" dirty="0" smtClean="0"/>
              <a:t>host IP</a:t>
            </a:r>
            <a:r>
              <a:rPr lang="zh-TW" altLang="en-US" sz="2800" dirty="0" smtClean="0"/>
              <a:t>與 </a:t>
            </a:r>
            <a:r>
              <a:rPr lang="en-US" altLang="zh-TW" sz="2800" dirty="0" smtClean="0"/>
              <a:t>Port</a:t>
            </a:r>
            <a:r>
              <a:rPr lang="zh-TW" altLang="en-US" sz="2800" dirty="0" smtClean="0"/>
              <a:t>，建立連接、傳輸</a:t>
            </a:r>
            <a:r>
              <a:rPr lang="zh-TW" altLang="en-US" sz="2800" dirty="0"/>
              <a:t>資料。</a:t>
            </a:r>
            <a:endParaRPr lang="en-US" altLang="zh-TW" sz="2800" dirty="0" smtClean="0"/>
          </a:p>
          <a:p>
            <a:r>
              <a:rPr lang="sv-SE" altLang="zh-TW" sz="2200" b="1" dirty="0">
                <a:solidFill>
                  <a:srgbClr val="FF0000"/>
                </a:solidFill>
                <a:hlinkClick r:id="rId2" action="ppaction://hlinkfile"/>
              </a:rPr>
              <a:t>ServerSocket</a:t>
            </a:r>
            <a:r>
              <a:rPr lang="sv-SE" altLang="zh-TW" sz="2200" b="1" dirty="0">
                <a:solidFill>
                  <a:srgbClr val="FF0000"/>
                </a:solidFill>
              </a:rPr>
              <a:t>(int port, int backlog, </a:t>
            </a:r>
            <a:r>
              <a:rPr lang="sv-SE" altLang="zh-TW" sz="2200" b="1" dirty="0">
                <a:solidFill>
                  <a:srgbClr val="FF0000"/>
                </a:solidFill>
                <a:hlinkClick r:id="rId3" action="ppaction://hlinkfile" tooltip="java.net 中的類別"/>
              </a:rPr>
              <a:t>InetAddress</a:t>
            </a:r>
            <a:r>
              <a:rPr lang="sv-SE" altLang="zh-TW" sz="2200" b="1" dirty="0">
                <a:solidFill>
                  <a:srgbClr val="FF0000"/>
                </a:solidFill>
              </a:rPr>
              <a:t> bindAddr) </a:t>
            </a:r>
            <a:endParaRPr lang="en-US" altLang="zh-TW" sz="2200" b="1" dirty="0">
              <a:solidFill>
                <a:srgbClr val="FF0000"/>
              </a:solidFill>
            </a:endParaRPr>
          </a:p>
          <a:p>
            <a:endParaRPr lang="zh-TW" altLang="en-US" sz="28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143000"/>
          </a:xfrm>
        </p:spPr>
        <p:txBody>
          <a:bodyPr>
            <a:noAutofit/>
          </a:bodyPr>
          <a:lstStyle/>
          <a:p>
            <a:r>
              <a:rPr lang="en-US" altLang="zh-TW" sz="4000" dirty="0" smtClean="0"/>
              <a:t>TCP socket-- </a:t>
            </a:r>
            <a:r>
              <a:rPr lang="en-US" altLang="zh-TW" sz="4000" b="1" dirty="0" smtClean="0"/>
              <a:t>Connection</a:t>
            </a:r>
            <a:r>
              <a:rPr lang="zh-TW" altLang="en-US" sz="4000" b="1" dirty="0" smtClean="0"/>
              <a:t>的建立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90" cy="4873752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3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Connection</a:t>
            </a:r>
            <a:r>
              <a:rPr lang="zh-TW" altLang="en-US" sz="2800" dirty="0" smtClean="0"/>
              <a:t>的建立：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  </a:t>
            </a:r>
            <a:r>
              <a:rPr lang="zh-TW" altLang="en-US" sz="2800" dirty="0" smtClean="0"/>
              <a:t>電腦主機可以使用</a:t>
            </a:r>
            <a:r>
              <a:rPr lang="en-US" altLang="zh-TW" sz="2800" dirty="0" smtClean="0"/>
              <a:t>Binding TCP address</a:t>
            </a:r>
            <a:r>
              <a:rPr lang="zh-TW" altLang="en-US" sz="2800" dirty="0" smtClean="0"/>
              <a:t>後的</a:t>
            </a:r>
            <a:r>
              <a:rPr lang="en-US" altLang="zh-TW" sz="2800" dirty="0" smtClean="0"/>
              <a:t>Socket</a:t>
            </a:r>
            <a:r>
              <a:rPr lang="zh-TW" altLang="en-US" sz="2800" dirty="0" smtClean="0"/>
              <a:t>，建立資料傳送通道。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  Server/Client</a:t>
            </a:r>
            <a:r>
              <a:rPr lang="zh-TW" altLang="en-US" sz="2800" dirty="0" smtClean="0"/>
              <a:t>的傳輸模式，</a:t>
            </a:r>
            <a:r>
              <a:rPr lang="en-US" altLang="zh-TW" sz="2800" dirty="0" smtClean="0"/>
              <a:t>Server </a:t>
            </a:r>
            <a:r>
              <a:rPr lang="zh-TW" altLang="en-US" sz="2800" dirty="0" smtClean="0"/>
              <a:t>端需呼叫</a:t>
            </a:r>
            <a:r>
              <a:rPr lang="en-US" altLang="zh-TW" sz="2800" dirty="0" smtClean="0"/>
              <a:t>accept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功能，等待</a:t>
            </a:r>
            <a:r>
              <a:rPr lang="en-US" altLang="zh-TW" sz="2800" dirty="0" smtClean="0"/>
              <a:t>Client</a:t>
            </a:r>
            <a:r>
              <a:rPr lang="zh-TW" altLang="en-US" sz="2800" dirty="0" smtClean="0"/>
              <a:t>的連接建立要求。</a:t>
            </a:r>
            <a:r>
              <a:rPr lang="en-US" altLang="zh-TW" sz="2800" dirty="0" smtClean="0"/>
              <a:t>Client</a:t>
            </a:r>
            <a:r>
              <a:rPr lang="zh-TW" altLang="en-US" sz="2800" dirty="0" smtClean="0"/>
              <a:t>端則呼叫</a:t>
            </a:r>
            <a:r>
              <a:rPr lang="en-US" altLang="zh-TW" sz="2800" dirty="0" smtClean="0"/>
              <a:t>connect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功能，要求與</a:t>
            </a:r>
            <a:r>
              <a:rPr lang="en-US" altLang="zh-TW" sz="2800" dirty="0" smtClean="0"/>
              <a:t>Server</a:t>
            </a:r>
            <a:r>
              <a:rPr lang="zh-TW" altLang="en-US" sz="2800" dirty="0" smtClean="0"/>
              <a:t>主機建立連接通道。 </a:t>
            </a:r>
            <a:endParaRPr lang="en-US" altLang="zh-TW" sz="2800" dirty="0" smtClean="0"/>
          </a:p>
          <a:p>
            <a:pPr>
              <a:buNone/>
            </a:pPr>
            <a:endParaRPr lang="en-US" altLang="zh-TW" sz="2800" dirty="0"/>
          </a:p>
          <a:p>
            <a:pPr>
              <a:buNone/>
            </a:pPr>
            <a:r>
              <a:rPr lang="en-US" altLang="zh-TW" sz="2200" b="1" dirty="0">
                <a:solidFill>
                  <a:srgbClr val="FF0000"/>
                </a:solidFill>
              </a:rPr>
              <a:t>public void connect(</a:t>
            </a:r>
            <a:r>
              <a:rPr lang="en-US" altLang="zh-TW" sz="2200" b="1" dirty="0" err="1">
                <a:solidFill>
                  <a:srgbClr val="FF0000"/>
                </a:solidFill>
                <a:hlinkClick r:id="rId2" action="ppaction://hlinkfile" tooltip="java.net 中的類別"/>
              </a:rPr>
              <a:t>SocketAddress</a:t>
            </a:r>
            <a:r>
              <a:rPr lang="en-US" altLang="zh-TW" sz="2200" b="1" dirty="0">
                <a:solidFill>
                  <a:srgbClr val="FF0000"/>
                </a:solidFill>
              </a:rPr>
              <a:t> endpoint) </a:t>
            </a:r>
            <a:endParaRPr lang="en-US" altLang="zh-TW" sz="2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zh-TW" altLang="en-US" sz="2800" dirty="0" smtClean="0"/>
          </a:p>
          <a:p>
            <a:endParaRPr lang="zh-TW" altLang="en-US" sz="28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TCP socket--</a:t>
            </a:r>
            <a:r>
              <a:rPr lang="zh-TW" altLang="en-US" sz="4000" dirty="0" smtClean="0"/>
              <a:t>傳輸網路資料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29576" cy="4873752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4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 傳輸</a:t>
            </a:r>
            <a:r>
              <a:rPr lang="zh-TW" altLang="en-US" sz="2800" dirty="0" smtClean="0"/>
              <a:t>網路資料：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  </a:t>
            </a:r>
            <a:r>
              <a:rPr lang="en-US" altLang="zh-TW" sz="2800" dirty="0" smtClean="0"/>
              <a:t>Client</a:t>
            </a:r>
            <a:r>
              <a:rPr lang="zh-TW" altLang="en-US" sz="2800" dirty="0" smtClean="0"/>
              <a:t>與</a:t>
            </a:r>
            <a:r>
              <a:rPr lang="en-US" altLang="zh-TW" sz="2800" dirty="0" smtClean="0"/>
              <a:t>Server</a:t>
            </a:r>
            <a:r>
              <a:rPr lang="zh-TW" altLang="en-US" sz="2800" dirty="0" smtClean="0"/>
              <a:t>主機間成功地建立連接通道後。兩端均可藉由各自的</a:t>
            </a:r>
            <a:r>
              <a:rPr lang="en-US" altLang="zh-TW" sz="2800" dirty="0" smtClean="0"/>
              <a:t>Socket</a:t>
            </a:r>
            <a:r>
              <a:rPr lang="zh-TW" altLang="en-US" sz="2800" dirty="0" smtClean="0"/>
              <a:t>介面，</a:t>
            </a:r>
            <a:r>
              <a:rPr lang="en-US" altLang="zh-TW" sz="2800" dirty="0" smtClean="0"/>
              <a:t>read </a:t>
            </a:r>
            <a:r>
              <a:rPr lang="zh-TW" altLang="en-US" sz="2800" dirty="0" smtClean="0"/>
              <a:t>或</a:t>
            </a:r>
            <a:r>
              <a:rPr lang="en-US" altLang="zh-TW" sz="2800" dirty="0" smtClean="0"/>
              <a:t>write </a:t>
            </a:r>
            <a:r>
              <a:rPr lang="zh-TW" altLang="en-US" sz="2800" dirty="0" smtClean="0"/>
              <a:t>資料到對方。 </a:t>
            </a:r>
            <a:endParaRPr lang="en-US" altLang="zh-TW" sz="2800" dirty="0" smtClean="0"/>
          </a:p>
          <a:p>
            <a:pPr>
              <a:buNone/>
            </a:pPr>
            <a:endParaRPr lang="zh-TW" altLang="en-US" sz="2800" dirty="0" smtClean="0"/>
          </a:p>
          <a:p>
            <a:r>
              <a:rPr lang="en-US" altLang="zh-TW" sz="2200" b="1" dirty="0" err="1">
                <a:solidFill>
                  <a:srgbClr val="FF0000"/>
                </a:solidFill>
                <a:hlinkClick r:id="rId2" action="ppaction://hlinkfile"/>
              </a:rPr>
              <a:t>BufferedInputStream</a:t>
            </a:r>
            <a:r>
              <a:rPr lang="en-US" altLang="zh-TW" sz="2200" b="1" dirty="0">
                <a:solidFill>
                  <a:srgbClr val="FF0000"/>
                </a:solidFill>
              </a:rPr>
              <a:t>(</a:t>
            </a:r>
            <a:r>
              <a:rPr lang="en-US" altLang="zh-TW" sz="2200" b="1" dirty="0" err="1">
                <a:solidFill>
                  <a:srgbClr val="FF0000"/>
                </a:solidFill>
                <a:hlinkClick r:id="rId3" action="ppaction://hlinkfile" tooltip="java.io 中的類別"/>
              </a:rPr>
              <a:t>InputStream</a:t>
            </a:r>
            <a:r>
              <a:rPr lang="en-US" altLang="zh-TW" sz="2200" b="1" dirty="0">
                <a:solidFill>
                  <a:srgbClr val="FF0000"/>
                </a:solidFill>
              </a:rPr>
              <a:t> in, </a:t>
            </a:r>
            <a:r>
              <a:rPr lang="en-US" altLang="zh-TW" sz="2200" b="1" dirty="0" err="1">
                <a:solidFill>
                  <a:srgbClr val="FF0000"/>
                </a:solidFill>
              </a:rPr>
              <a:t>int</a:t>
            </a:r>
            <a:r>
              <a:rPr lang="en-US" altLang="zh-TW" sz="2200" b="1" dirty="0">
                <a:solidFill>
                  <a:srgbClr val="FF0000"/>
                </a:solidFill>
              </a:rPr>
              <a:t> size) </a:t>
            </a:r>
            <a:endParaRPr lang="en-US" altLang="zh-TW" sz="2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TW" sz="2200" dirty="0" smtClean="0">
              <a:solidFill>
                <a:srgbClr val="FF0000"/>
              </a:solidFill>
            </a:endParaRPr>
          </a:p>
          <a:p>
            <a:r>
              <a:rPr lang="en-US" altLang="zh-TW" sz="2200" b="1" dirty="0" err="1">
                <a:solidFill>
                  <a:srgbClr val="FF0000"/>
                </a:solidFill>
                <a:hlinkClick r:id="rId4" action="ppaction://hlinkfile"/>
              </a:rPr>
              <a:t>BufferedOutputStream</a:t>
            </a:r>
            <a:r>
              <a:rPr lang="en-US" altLang="zh-TW" sz="2200" b="1" dirty="0">
                <a:solidFill>
                  <a:srgbClr val="FF0000"/>
                </a:solidFill>
              </a:rPr>
              <a:t>(</a:t>
            </a:r>
            <a:r>
              <a:rPr lang="en-US" altLang="zh-TW" sz="2200" b="1" dirty="0" err="1">
                <a:solidFill>
                  <a:srgbClr val="FF0000"/>
                </a:solidFill>
                <a:hlinkClick r:id="rId5" action="ppaction://hlinkfile" tooltip="java.io 中的類別"/>
              </a:rPr>
              <a:t>OutputStream</a:t>
            </a:r>
            <a:r>
              <a:rPr lang="en-US" altLang="zh-TW" sz="2200" b="1" dirty="0">
                <a:solidFill>
                  <a:srgbClr val="FF0000"/>
                </a:solidFill>
              </a:rPr>
              <a:t> out, </a:t>
            </a:r>
            <a:r>
              <a:rPr lang="en-US" altLang="zh-TW" sz="2200" b="1" dirty="0" err="1">
                <a:solidFill>
                  <a:srgbClr val="FF0000"/>
                </a:solidFill>
              </a:rPr>
              <a:t>int</a:t>
            </a:r>
            <a:r>
              <a:rPr lang="en-US" altLang="zh-TW" sz="2200" b="1" dirty="0">
                <a:solidFill>
                  <a:srgbClr val="FF0000"/>
                </a:solidFill>
              </a:rPr>
              <a:t> size) </a:t>
            </a:r>
            <a:endParaRPr lang="zh-TW" altLang="en-US" sz="2200" b="1" dirty="0">
              <a:solidFill>
                <a:srgbClr val="FF0000"/>
              </a:solidFill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TCP socket--</a:t>
            </a:r>
            <a:r>
              <a:rPr lang="zh-TW" altLang="en-US" sz="4000" dirty="0" smtClean="0"/>
              <a:t>關閉 </a:t>
            </a:r>
            <a:r>
              <a:rPr lang="en-US" altLang="zh-TW" sz="4000" dirty="0" smtClean="0"/>
              <a:t>Socket</a:t>
            </a:r>
            <a:r>
              <a:rPr lang="zh-TW" altLang="en-US" sz="4000" dirty="0" smtClean="0"/>
              <a:t>介面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5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 關閉 </a:t>
            </a:r>
            <a:r>
              <a:rPr lang="en-US" altLang="zh-TW" sz="2800" dirty="0" smtClean="0"/>
              <a:t>Socket</a:t>
            </a:r>
            <a:r>
              <a:rPr lang="zh-TW" altLang="en-US" sz="2800" dirty="0" smtClean="0"/>
              <a:t>介面：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  </a:t>
            </a:r>
            <a:r>
              <a:rPr lang="zh-TW" altLang="en-US" sz="2800" dirty="0" smtClean="0"/>
              <a:t>當應用程式不再使用</a:t>
            </a:r>
            <a:r>
              <a:rPr lang="en-US" altLang="zh-TW" sz="2800" dirty="0" smtClean="0"/>
              <a:t>Socket </a:t>
            </a:r>
            <a:r>
              <a:rPr lang="zh-TW" altLang="en-US" sz="2800" dirty="0"/>
              <a:t>介面</a:t>
            </a:r>
            <a:r>
              <a:rPr lang="zh-TW" altLang="en-US" sz="2800" dirty="0" smtClean="0"/>
              <a:t>做</a:t>
            </a:r>
            <a:r>
              <a:rPr lang="zh-TW" altLang="en-US" sz="2800" dirty="0" smtClean="0"/>
              <a:t>資料傳送時 ，需關閉</a:t>
            </a:r>
            <a:r>
              <a:rPr lang="en-US" altLang="zh-TW" sz="2800" dirty="0" smtClean="0"/>
              <a:t>Socket </a:t>
            </a:r>
          </a:p>
          <a:p>
            <a:endParaRPr lang="en-US" altLang="zh-TW" sz="2800" dirty="0" smtClean="0"/>
          </a:p>
          <a:p>
            <a:r>
              <a:rPr lang="en-US" altLang="zh-TW" sz="2200" b="1" dirty="0" err="1" smtClean="0">
                <a:solidFill>
                  <a:srgbClr val="FF0000"/>
                </a:solidFill>
              </a:rPr>
              <a:t>socket.close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( );</a:t>
            </a:r>
            <a:endParaRPr lang="en-US" altLang="zh-TW" sz="2200" b="1" dirty="0">
              <a:solidFill>
                <a:srgbClr val="FF0000"/>
              </a:solidFill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7467600" cy="1143000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TCP socket—</a:t>
            </a:r>
            <a:r>
              <a:rPr lang="zh-TW" altLang="en-US" sz="4000" dirty="0" smtClean="0"/>
              <a:t>相關</a:t>
            </a:r>
            <a:r>
              <a:rPr lang="en-US" altLang="zh-TW" sz="4000" dirty="0" smtClean="0"/>
              <a:t>API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7972452" cy="4873752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Java.net</a:t>
            </a:r>
            <a:r>
              <a:rPr lang="zh-TW" altLang="en-US" sz="2800" dirty="0" smtClean="0"/>
              <a:t>中支援</a:t>
            </a:r>
            <a:r>
              <a:rPr lang="en-US" altLang="zh-TW" sz="2800" dirty="0" smtClean="0"/>
              <a:t>Stream socket (TCP) Server</a:t>
            </a:r>
            <a:r>
              <a:rPr lang="zh-TW" altLang="en-US" sz="2800" dirty="0" smtClean="0"/>
              <a:t>端與</a:t>
            </a:r>
            <a:r>
              <a:rPr lang="en-US" altLang="zh-TW" sz="2800" dirty="0" smtClean="0"/>
              <a:t>Client</a:t>
            </a:r>
            <a:r>
              <a:rPr lang="zh-TW" altLang="en-US" sz="2800" dirty="0" smtClean="0"/>
              <a:t>端網路應用程式相關的</a:t>
            </a:r>
            <a:r>
              <a:rPr lang="en-US" altLang="zh-TW" sz="2800" dirty="0" smtClean="0"/>
              <a:t>API:</a:t>
            </a:r>
          </a:p>
          <a:p>
            <a:endParaRPr lang="zh-TW" altLang="en-US" sz="28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15</a:t>
            </a:fld>
            <a:endParaRPr lang="zh-TW" altLang="en-US"/>
          </a:p>
        </p:txBody>
      </p:sp>
      <p:graphicFrame>
        <p:nvGraphicFramePr>
          <p:cNvPr id="6" name="Group 88"/>
          <p:cNvGraphicFramePr>
            <a:graphicFrameLocks/>
          </p:cNvGraphicFramePr>
          <p:nvPr/>
        </p:nvGraphicFramePr>
        <p:xfrm>
          <a:off x="285719" y="1737602"/>
          <a:ext cx="8001058" cy="493482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41505"/>
                <a:gridCol w="2748362"/>
                <a:gridCol w="4311191"/>
              </a:tblGrid>
              <a:tr h="300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Java API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說明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511186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4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4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4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4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4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Server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Java.net.ServerSocket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建立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Server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socket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及設定所使用的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IP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位址及通訊埠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51118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Accept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等候及接受來自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Client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端連結請求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,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並且建立與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Client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端之連線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5532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en-US" altLang="zh-TW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java.io.DataInputStream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接收來自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Client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端所傳送之資料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6791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Write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en-US" altLang="zh-TW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java.io.DataOutputStream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傳送資料到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Client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0069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close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關閉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socket,</a:t>
                      </a: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同時也關閉與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Client</a:t>
                      </a: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端連結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511186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4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Client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Java.net.Socket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建立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Client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socket,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並且嘗試建立與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Server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端的連結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5532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en-US" altLang="zh-TW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java.io.DataInputStream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接收來自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Server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端所傳送之資料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6791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Write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en-US" altLang="zh-TW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java.io.DataOutputStream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傳送資料到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Server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0069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close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關閉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socket,</a:t>
                      </a: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同時也關閉與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Server</a:t>
                      </a: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端連結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處理</a:t>
            </a:r>
            <a:r>
              <a:rPr lang="en-US" altLang="zh-TW" sz="4000" dirty="0" smtClean="0"/>
              <a:t>UDP</a:t>
            </a:r>
            <a:r>
              <a:rPr lang="zh-TW" altLang="en-US" sz="4000" dirty="0" smtClean="0"/>
              <a:t>通訊協定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 dirty="0" smtClean="0"/>
              <a:t>Interface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 err="1" smtClean="0"/>
              <a:t>DatagramSocketImplFactory</a:t>
            </a:r>
            <a:endParaRPr lang="en-US" altLang="zh-TW" sz="2400" dirty="0" smtClean="0"/>
          </a:p>
          <a:p>
            <a:pPr>
              <a:lnSpc>
                <a:spcPct val="90000"/>
              </a:lnSpc>
            </a:pPr>
            <a:r>
              <a:rPr lang="en-US" altLang="zh-TW" sz="2800" dirty="0" smtClean="0"/>
              <a:t>Class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 err="1" smtClean="0"/>
              <a:t>java.net.DatagramPacket</a:t>
            </a:r>
            <a:endParaRPr lang="en-US" altLang="zh-TW" sz="2400" dirty="0" smtClean="0"/>
          </a:p>
          <a:p>
            <a:pPr lvl="1">
              <a:lnSpc>
                <a:spcPct val="90000"/>
              </a:lnSpc>
            </a:pPr>
            <a:r>
              <a:rPr lang="en-US" altLang="zh-TW" sz="2400" dirty="0" err="1" smtClean="0"/>
              <a:t>java.net.DatagramSocket</a:t>
            </a:r>
            <a:endParaRPr lang="en-US" altLang="zh-TW" sz="2400" dirty="0" smtClean="0"/>
          </a:p>
          <a:p>
            <a:pPr lvl="1">
              <a:lnSpc>
                <a:spcPct val="90000"/>
              </a:lnSpc>
            </a:pPr>
            <a:r>
              <a:rPr lang="en-US" altLang="zh-TW" sz="2400" dirty="0" err="1" smtClean="0"/>
              <a:t>java.net.DatagramSocketImpl</a:t>
            </a:r>
            <a:endParaRPr lang="en-US" altLang="zh-TW" sz="2400" dirty="0" smtClean="0"/>
          </a:p>
          <a:p>
            <a:pPr lvl="1">
              <a:lnSpc>
                <a:spcPct val="90000"/>
              </a:lnSpc>
            </a:pPr>
            <a:r>
              <a:rPr lang="en-US" altLang="zh-TW" sz="2400" dirty="0" err="1" smtClean="0"/>
              <a:t>java.net.MulticastSocket</a:t>
            </a:r>
            <a:endParaRPr lang="en-US" altLang="zh-TW" sz="2400" dirty="0" smtClean="0"/>
          </a:p>
          <a:p>
            <a:pPr>
              <a:lnSpc>
                <a:spcPct val="90000"/>
              </a:lnSpc>
            </a:pPr>
            <a:r>
              <a:rPr lang="en-US" altLang="zh-TW" sz="2800" dirty="0" smtClean="0"/>
              <a:t>Exception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 err="1" smtClean="0"/>
              <a:t>java.net.SocketException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處理</a:t>
            </a:r>
            <a:r>
              <a:rPr lang="en-US" altLang="zh-TW" sz="4000" dirty="0" smtClean="0"/>
              <a:t>TCP</a:t>
            </a:r>
            <a:r>
              <a:rPr lang="zh-TW" altLang="en-US" sz="4000" dirty="0" smtClean="0"/>
              <a:t>通訊協定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487375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zh-TW" sz="2200" dirty="0" smtClean="0"/>
              <a:t>Interface</a:t>
            </a:r>
          </a:p>
          <a:p>
            <a:pPr lvl="1">
              <a:lnSpc>
                <a:spcPct val="90000"/>
              </a:lnSpc>
            </a:pPr>
            <a:r>
              <a:rPr lang="en-US" altLang="zh-TW" sz="2200" dirty="0" err="1" smtClean="0"/>
              <a:t>SocketImplFactory</a:t>
            </a:r>
            <a:endParaRPr lang="en-US" altLang="zh-TW" sz="2200" dirty="0" smtClean="0"/>
          </a:p>
          <a:p>
            <a:pPr lvl="1">
              <a:lnSpc>
                <a:spcPct val="90000"/>
              </a:lnSpc>
            </a:pPr>
            <a:r>
              <a:rPr lang="en-US" altLang="zh-TW" sz="2200" dirty="0" err="1" smtClean="0"/>
              <a:t>SocketOptions</a:t>
            </a:r>
            <a:endParaRPr lang="en-US" altLang="zh-TW" sz="2200" dirty="0" smtClean="0"/>
          </a:p>
          <a:p>
            <a:pPr>
              <a:lnSpc>
                <a:spcPct val="90000"/>
              </a:lnSpc>
            </a:pPr>
            <a:r>
              <a:rPr lang="en-US" altLang="zh-TW" sz="2200" dirty="0" smtClean="0"/>
              <a:t>Class</a:t>
            </a:r>
          </a:p>
          <a:p>
            <a:pPr lvl="1">
              <a:lnSpc>
                <a:spcPct val="90000"/>
              </a:lnSpc>
            </a:pPr>
            <a:r>
              <a:rPr lang="en-US" altLang="zh-TW" sz="2200" dirty="0" err="1" smtClean="0"/>
              <a:t>java.net.ServerSocket</a:t>
            </a:r>
            <a:endParaRPr lang="en-US" altLang="zh-TW" sz="2200" dirty="0" smtClean="0"/>
          </a:p>
          <a:p>
            <a:pPr lvl="1">
              <a:lnSpc>
                <a:spcPct val="90000"/>
              </a:lnSpc>
            </a:pPr>
            <a:r>
              <a:rPr lang="en-US" altLang="zh-TW" sz="2200" dirty="0" err="1" smtClean="0"/>
              <a:t>java.net.Socket</a:t>
            </a:r>
            <a:endParaRPr lang="en-US" altLang="zh-TW" sz="2200" dirty="0" smtClean="0"/>
          </a:p>
          <a:p>
            <a:pPr lvl="1">
              <a:lnSpc>
                <a:spcPct val="90000"/>
              </a:lnSpc>
            </a:pPr>
            <a:r>
              <a:rPr lang="en-US" altLang="zh-TW" sz="2200" dirty="0" err="1" smtClean="0"/>
              <a:t>java.net.SocketImpl</a:t>
            </a:r>
            <a:endParaRPr lang="en-US" altLang="zh-TW" sz="2200" dirty="0" smtClean="0"/>
          </a:p>
          <a:p>
            <a:pPr>
              <a:lnSpc>
                <a:spcPct val="90000"/>
              </a:lnSpc>
            </a:pPr>
            <a:r>
              <a:rPr lang="en-US" altLang="zh-TW" sz="2200" dirty="0" smtClean="0"/>
              <a:t>Exception</a:t>
            </a:r>
          </a:p>
          <a:p>
            <a:pPr lvl="1">
              <a:lnSpc>
                <a:spcPct val="90000"/>
              </a:lnSpc>
            </a:pPr>
            <a:r>
              <a:rPr lang="en-US" altLang="zh-TW" sz="2200" dirty="0" err="1" smtClean="0"/>
              <a:t>java.net.BindException</a:t>
            </a:r>
            <a:endParaRPr lang="en-US" altLang="zh-TW" sz="2200" dirty="0" smtClean="0"/>
          </a:p>
          <a:p>
            <a:pPr lvl="1">
              <a:lnSpc>
                <a:spcPct val="90000"/>
              </a:lnSpc>
            </a:pPr>
            <a:r>
              <a:rPr lang="en-US" altLang="zh-TW" sz="2200" dirty="0" err="1" smtClean="0"/>
              <a:t>java.net.ConnectException</a:t>
            </a:r>
            <a:endParaRPr lang="en-US" altLang="zh-TW" sz="2200" dirty="0" smtClean="0"/>
          </a:p>
          <a:p>
            <a:pPr lvl="1">
              <a:lnSpc>
                <a:spcPct val="90000"/>
              </a:lnSpc>
            </a:pPr>
            <a:r>
              <a:rPr lang="en-US" altLang="zh-TW" sz="2200" dirty="0" err="1" smtClean="0"/>
              <a:t>java.net.SocketException</a:t>
            </a:r>
            <a:endParaRPr lang="en-US" altLang="zh-TW" sz="2200" dirty="0" smtClean="0"/>
          </a:p>
          <a:p>
            <a:r>
              <a:rPr lang="en-US" altLang="zh-TW" sz="2200" dirty="0"/>
              <a:t>Java API : </a:t>
            </a:r>
          </a:p>
          <a:p>
            <a:pPr marL="0" indent="0">
              <a:buNone/>
            </a:pPr>
            <a:r>
              <a:rPr lang="en-US" altLang="zh-TW" sz="2200" dirty="0" smtClean="0"/>
              <a:t>http</a:t>
            </a:r>
            <a:r>
              <a:rPr lang="en-US" altLang="zh-TW" sz="2200" dirty="0"/>
              <a:t>://</a:t>
            </a:r>
            <a:r>
              <a:rPr lang="en-US" altLang="zh-TW" sz="2200" dirty="0" smtClean="0"/>
              <a:t>nothing.tw/JDK_API_1_6/overview-summary.html</a:t>
            </a:r>
            <a:endParaRPr lang="en-US" altLang="zh-TW" sz="2200" dirty="0"/>
          </a:p>
          <a:p>
            <a:endParaRPr lang="zh-TW" altLang="en-US" sz="22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範例程式</a:t>
            </a:r>
            <a:r>
              <a:rPr lang="en-US" altLang="zh-TW" sz="4000" dirty="0" smtClean="0"/>
              <a:t>—TCP Server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07504" y="1412776"/>
            <a:ext cx="8640960" cy="48737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public </a:t>
            </a:r>
            <a:r>
              <a:rPr lang="en-US" altLang="zh-TW" dirty="0"/>
              <a:t>class </a:t>
            </a:r>
            <a:r>
              <a:rPr lang="en-US" altLang="zh-TW" dirty="0" err="1"/>
              <a:t>tcpserver</a:t>
            </a:r>
            <a:r>
              <a:rPr lang="en-US" altLang="zh-TW" dirty="0"/>
              <a:t> {</a:t>
            </a:r>
          </a:p>
          <a:p>
            <a:r>
              <a:rPr lang="en-US" altLang="zh-TW" dirty="0"/>
              <a:t>    public static </a:t>
            </a:r>
            <a:r>
              <a:rPr lang="en-US" altLang="zh-TW" dirty="0" err="1"/>
              <a:t>int</a:t>
            </a:r>
            <a:r>
              <a:rPr lang="en-US" altLang="zh-TW" dirty="0"/>
              <a:t> port = 20; </a:t>
            </a:r>
            <a:r>
              <a:rPr lang="zh-TW" altLang="en-US" dirty="0" smtClean="0"/>
              <a:t>  </a:t>
            </a:r>
            <a:r>
              <a:rPr lang="en-US" altLang="zh-TW" b="1" dirty="0" smtClean="0">
                <a:solidFill>
                  <a:srgbClr val="FF0000"/>
                </a:solidFill>
              </a:rPr>
              <a:t>// </a:t>
            </a:r>
            <a:r>
              <a:rPr lang="zh-TW" altLang="en-US" b="1" dirty="0" smtClean="0">
                <a:solidFill>
                  <a:srgbClr val="FF0000"/>
                </a:solidFill>
              </a:rPr>
              <a:t> 連接</a:t>
            </a:r>
            <a:r>
              <a:rPr lang="zh-TW" altLang="en-US" b="1" dirty="0">
                <a:solidFill>
                  <a:srgbClr val="FF0000"/>
                </a:solidFill>
              </a:rPr>
              <a:t>埠</a:t>
            </a:r>
          </a:p>
          <a:p>
            <a:r>
              <a:rPr lang="zh-TW" altLang="en-US" dirty="0"/>
              <a:t> </a:t>
            </a:r>
          </a:p>
          <a:p>
            <a:r>
              <a:rPr lang="zh-TW" altLang="en-US" dirty="0"/>
              <a:t>    </a:t>
            </a:r>
            <a:r>
              <a:rPr lang="en-US" altLang="zh-TW" dirty="0"/>
              <a:t>public static void main(String </a:t>
            </a:r>
            <a:r>
              <a:rPr lang="en-US" altLang="zh-TW" dirty="0" err="1"/>
              <a:t>args</a:t>
            </a:r>
            <a:r>
              <a:rPr lang="en-US" altLang="zh-TW" dirty="0"/>
              <a:t>[]) throws Exception {</a:t>
            </a:r>
          </a:p>
          <a:p>
            <a:r>
              <a:rPr lang="en-US" altLang="zh-TW" dirty="0"/>
              <a:t>        </a:t>
            </a:r>
            <a:r>
              <a:rPr lang="en-US" altLang="zh-TW" dirty="0" err="1"/>
              <a:t>ServerSocket</a:t>
            </a:r>
            <a:r>
              <a:rPr lang="en-US" altLang="zh-TW" dirty="0"/>
              <a:t> </a:t>
            </a:r>
            <a:r>
              <a:rPr lang="en-US" altLang="zh-TW" dirty="0" err="1"/>
              <a:t>ss</a:t>
            </a:r>
            <a:r>
              <a:rPr lang="en-US" altLang="zh-TW" dirty="0"/>
              <a:t> = new </a:t>
            </a:r>
            <a:r>
              <a:rPr lang="en-US" altLang="zh-TW" dirty="0" err="1"/>
              <a:t>ServerSocket</a:t>
            </a:r>
            <a:r>
              <a:rPr lang="en-US" altLang="zh-TW" dirty="0"/>
              <a:t>(port);     </a:t>
            </a:r>
            <a:r>
              <a:rPr lang="en-US" altLang="zh-TW" b="1" dirty="0">
                <a:solidFill>
                  <a:srgbClr val="FF0000"/>
                </a:solidFill>
              </a:rPr>
              <a:t>// </a:t>
            </a:r>
            <a:r>
              <a:rPr lang="zh-TW" altLang="en-US" b="1" dirty="0" smtClean="0">
                <a:solidFill>
                  <a:srgbClr val="FF0000"/>
                </a:solidFill>
              </a:rPr>
              <a:t> 建立 </a:t>
            </a:r>
            <a:r>
              <a:rPr lang="en-US" altLang="zh-TW" b="1" dirty="0">
                <a:solidFill>
                  <a:srgbClr val="FF0000"/>
                </a:solidFill>
              </a:rPr>
              <a:t>TCP </a:t>
            </a:r>
            <a:r>
              <a:rPr lang="zh-TW" altLang="en-US" b="1" dirty="0" smtClean="0">
                <a:solidFill>
                  <a:srgbClr val="FF0000"/>
                </a:solidFill>
              </a:rPr>
              <a:t>伺服器</a:t>
            </a:r>
            <a:endParaRPr lang="zh-TW" altLang="en-US" b="1" dirty="0">
              <a:solidFill>
                <a:srgbClr val="FF0000"/>
              </a:solidFill>
            </a:endParaRPr>
          </a:p>
          <a:p>
            <a:r>
              <a:rPr lang="zh-TW" altLang="en-US" dirty="0"/>
              <a:t>        </a:t>
            </a:r>
            <a:r>
              <a:rPr lang="en-US" altLang="zh-TW" dirty="0"/>
              <a:t>while (true) {                             </a:t>
            </a:r>
            <a:r>
              <a:rPr lang="en-US" altLang="zh-TW" dirty="0" smtClean="0"/>
              <a:t>  </a:t>
            </a:r>
            <a:r>
              <a:rPr lang="en-US" altLang="zh-TW" b="1" dirty="0">
                <a:solidFill>
                  <a:srgbClr val="FF0000"/>
                </a:solidFill>
              </a:rPr>
              <a:t>// </a:t>
            </a:r>
            <a:r>
              <a:rPr lang="zh-TW" altLang="en-US" b="1" dirty="0" smtClean="0">
                <a:solidFill>
                  <a:srgbClr val="FF0000"/>
                </a:solidFill>
              </a:rPr>
              <a:t> 不斷</a:t>
            </a:r>
            <a:r>
              <a:rPr lang="zh-TW" altLang="en-US" b="1" dirty="0">
                <a:solidFill>
                  <a:srgbClr val="FF0000"/>
                </a:solidFill>
              </a:rPr>
              <a:t>的接收處理輸入</a:t>
            </a:r>
            <a:r>
              <a:rPr lang="zh-TW" altLang="en-US" b="1" dirty="0" smtClean="0">
                <a:solidFill>
                  <a:srgbClr val="FF0000"/>
                </a:solidFill>
              </a:rPr>
              <a:t>訊息</a:t>
            </a:r>
            <a:endParaRPr lang="zh-TW" altLang="en-US" b="1" dirty="0">
              <a:solidFill>
                <a:srgbClr val="FF0000"/>
              </a:solidFill>
            </a:endParaRPr>
          </a:p>
          <a:p>
            <a:r>
              <a:rPr lang="zh-TW" altLang="en-US" dirty="0"/>
              <a:t>            </a:t>
            </a:r>
            <a:r>
              <a:rPr lang="en-US" altLang="zh-TW" dirty="0"/>
              <a:t>Socket </a:t>
            </a:r>
            <a:r>
              <a:rPr lang="en-US" altLang="zh-TW" dirty="0" err="1"/>
              <a:t>sc</a:t>
            </a:r>
            <a:r>
              <a:rPr lang="en-US" altLang="zh-TW" dirty="0"/>
              <a:t> = </a:t>
            </a:r>
            <a:r>
              <a:rPr lang="en-US" altLang="zh-TW" dirty="0" err="1"/>
              <a:t>ss.accept</a:t>
            </a:r>
            <a:r>
              <a:rPr lang="en-US" altLang="zh-TW" dirty="0" smtClean="0"/>
              <a:t>(</a:t>
            </a:r>
            <a:r>
              <a:rPr lang="zh-TW" altLang="en-US" dirty="0" smtClean="0"/>
              <a:t> </a:t>
            </a:r>
            <a:r>
              <a:rPr lang="en-US" altLang="zh-TW" dirty="0" smtClean="0"/>
              <a:t>);        </a:t>
            </a:r>
            <a:r>
              <a:rPr lang="en-US" altLang="zh-TW" b="1" dirty="0" smtClean="0">
                <a:solidFill>
                  <a:srgbClr val="FF0000"/>
                </a:solidFill>
              </a:rPr>
              <a:t>// </a:t>
            </a:r>
            <a:r>
              <a:rPr lang="zh-TW" altLang="en-US" b="1" dirty="0" smtClean="0">
                <a:solidFill>
                  <a:srgbClr val="FF0000"/>
                </a:solidFill>
              </a:rPr>
              <a:t>接收</a:t>
            </a:r>
            <a:r>
              <a:rPr lang="zh-TW" altLang="en-US" b="1" dirty="0">
                <a:solidFill>
                  <a:srgbClr val="FF0000"/>
                </a:solidFill>
              </a:rPr>
              <a:t>輸入訊息。當有人要跟你建立</a:t>
            </a:r>
            <a:r>
              <a:rPr lang="en-US" altLang="zh-TW" b="1" dirty="0" smtClean="0">
                <a:solidFill>
                  <a:srgbClr val="FF0000"/>
                </a:solidFill>
              </a:rPr>
              <a:t>socket</a:t>
            </a:r>
            <a:r>
              <a:rPr lang="zh-TW" altLang="en-US" b="1" dirty="0" smtClean="0">
                <a:solidFill>
                  <a:srgbClr val="FF0000"/>
                </a:solidFill>
              </a:rPr>
              <a:t>就</a:t>
            </a:r>
            <a:r>
              <a:rPr lang="zh-TW" altLang="en-US" b="1" dirty="0">
                <a:solidFill>
                  <a:srgbClr val="FF0000"/>
                </a:solidFill>
              </a:rPr>
              <a:t>有</a:t>
            </a:r>
            <a:r>
              <a:rPr lang="en-US" altLang="zh-TW" b="1" dirty="0">
                <a:solidFill>
                  <a:srgbClr val="FF0000"/>
                </a:solidFill>
              </a:rPr>
              <a:t>accept</a:t>
            </a:r>
            <a:r>
              <a:rPr lang="zh-TW" altLang="en-US" b="1" dirty="0">
                <a:solidFill>
                  <a:srgbClr val="FF0000"/>
                </a:solidFill>
              </a:rPr>
              <a:t>動作</a:t>
            </a:r>
          </a:p>
          <a:p>
            <a:r>
              <a:rPr lang="zh-TW" altLang="en-US" dirty="0"/>
              <a:t>            </a:t>
            </a:r>
            <a:r>
              <a:rPr lang="en-US" altLang="zh-TW" dirty="0" err="1"/>
              <a:t>OutputStream</a:t>
            </a:r>
            <a:r>
              <a:rPr lang="en-US" altLang="zh-TW" dirty="0"/>
              <a:t> </a:t>
            </a:r>
            <a:r>
              <a:rPr lang="en-US" altLang="zh-TW" dirty="0" err="1"/>
              <a:t>os</a:t>
            </a:r>
            <a:r>
              <a:rPr lang="en-US" altLang="zh-TW" dirty="0"/>
              <a:t> = </a:t>
            </a:r>
            <a:r>
              <a:rPr lang="en-US" altLang="zh-TW" dirty="0" err="1"/>
              <a:t>sc.getOutputStream</a:t>
            </a:r>
            <a:r>
              <a:rPr lang="en-US" altLang="zh-TW" dirty="0"/>
              <a:t>();    </a:t>
            </a:r>
            <a:r>
              <a:rPr lang="en-US" altLang="zh-TW" b="1" dirty="0">
                <a:solidFill>
                  <a:srgbClr val="FF0000"/>
                </a:solidFill>
              </a:rPr>
              <a:t>// </a:t>
            </a:r>
            <a:r>
              <a:rPr lang="zh-TW" altLang="en-US" b="1" dirty="0" smtClean="0">
                <a:solidFill>
                  <a:srgbClr val="FF0000"/>
                </a:solidFill>
              </a:rPr>
              <a:t> 取得</a:t>
            </a:r>
            <a:r>
              <a:rPr lang="zh-TW" altLang="en-US" b="1" dirty="0">
                <a:solidFill>
                  <a:srgbClr val="FF0000"/>
                </a:solidFill>
              </a:rPr>
              <a:t>輸出串</a:t>
            </a:r>
            <a:r>
              <a:rPr lang="zh-TW" altLang="en-US" b="1" dirty="0" smtClean="0">
                <a:solidFill>
                  <a:srgbClr val="FF0000"/>
                </a:solidFill>
              </a:rPr>
              <a:t>流</a:t>
            </a:r>
            <a:endParaRPr lang="zh-TW" altLang="en-US" b="1" dirty="0">
              <a:solidFill>
                <a:srgbClr val="FF0000"/>
              </a:solidFill>
            </a:endParaRPr>
          </a:p>
          <a:p>
            <a:r>
              <a:rPr lang="zh-TW" altLang="en-US" dirty="0"/>
              <a:t>            </a:t>
            </a:r>
            <a:r>
              <a:rPr lang="en-US" altLang="zh-TW" dirty="0"/>
              <a:t>Scanner </a:t>
            </a:r>
            <a:r>
              <a:rPr lang="en-US" altLang="zh-TW" dirty="0" err="1"/>
              <a:t>scanner</a:t>
            </a:r>
            <a:r>
              <a:rPr lang="en-US" altLang="zh-TW" dirty="0"/>
              <a:t> = new Scanner(System.in</a:t>
            </a:r>
            <a:r>
              <a:rPr lang="en-US" altLang="zh-TW" dirty="0" smtClean="0"/>
              <a:t>);</a:t>
            </a:r>
            <a:r>
              <a:rPr lang="zh-TW" altLang="en-US" dirty="0" smtClean="0"/>
              <a:t>   </a:t>
            </a:r>
            <a:r>
              <a:rPr lang="en-US" altLang="zh-TW" b="1" dirty="0" smtClean="0">
                <a:solidFill>
                  <a:srgbClr val="FF0000"/>
                </a:solidFill>
              </a:rPr>
              <a:t>//</a:t>
            </a:r>
            <a:r>
              <a:rPr lang="zh-TW" altLang="en-US" b="1" dirty="0" smtClean="0">
                <a:solidFill>
                  <a:srgbClr val="FF0000"/>
                </a:solidFill>
              </a:rPr>
              <a:t> 直接取得使用者的輸入字串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en-US" altLang="zh-TW" dirty="0" smtClean="0"/>
              <a:t>            String </a:t>
            </a:r>
            <a:r>
              <a:rPr lang="en-US" altLang="zh-TW" dirty="0" err="1" smtClean="0"/>
              <a:t>st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scanner.next</a:t>
            </a:r>
            <a:r>
              <a:rPr lang="en-US" altLang="zh-TW" dirty="0" smtClean="0"/>
              <a:t>(</a:t>
            </a:r>
            <a:r>
              <a:rPr lang="zh-TW" altLang="en-US" dirty="0" smtClean="0"/>
              <a:t> </a:t>
            </a:r>
            <a:r>
              <a:rPr lang="en-US" altLang="zh-TW" dirty="0" smtClean="0"/>
              <a:t>);</a:t>
            </a:r>
            <a:r>
              <a:rPr lang="zh-TW" altLang="en-US" dirty="0" smtClean="0"/>
              <a:t>                            </a:t>
            </a:r>
            <a:endParaRPr lang="en-US" altLang="zh-TW" dirty="0" smtClean="0"/>
          </a:p>
          <a:p>
            <a:r>
              <a:rPr lang="en-US" altLang="zh-TW" dirty="0" smtClean="0"/>
              <a:t>            </a:t>
            </a:r>
            <a:r>
              <a:rPr lang="en-US" altLang="zh-TW" dirty="0" err="1"/>
              <a:t>os.write</a:t>
            </a:r>
            <a:r>
              <a:rPr lang="en-US" altLang="zh-TW" dirty="0"/>
              <a:t>(</a:t>
            </a:r>
            <a:r>
              <a:rPr lang="en-US" altLang="zh-TW" dirty="0" err="1"/>
              <a:t>st.getBytes</a:t>
            </a:r>
            <a:r>
              <a:rPr lang="en-US" altLang="zh-TW" dirty="0" smtClean="0"/>
              <a:t>(“UTF-8”));</a:t>
            </a:r>
            <a:r>
              <a:rPr lang="zh-TW" altLang="en-US" dirty="0" smtClean="0"/>
              <a:t>     </a:t>
            </a:r>
            <a:r>
              <a:rPr lang="en-US" altLang="zh-TW" b="1" dirty="0" smtClean="0">
                <a:solidFill>
                  <a:srgbClr val="FF0000"/>
                </a:solidFill>
              </a:rPr>
              <a:t>// </a:t>
            </a:r>
            <a:r>
              <a:rPr lang="zh-TW" altLang="en-US" b="1" dirty="0">
                <a:solidFill>
                  <a:srgbClr val="FF0000"/>
                </a:solidFill>
              </a:rPr>
              <a:t>送訊息到 </a:t>
            </a:r>
            <a:r>
              <a:rPr lang="en-US" altLang="zh-TW" b="1" dirty="0">
                <a:solidFill>
                  <a:srgbClr val="FF0000"/>
                </a:solidFill>
              </a:rPr>
              <a:t>Client </a:t>
            </a:r>
            <a:r>
              <a:rPr lang="zh-TW" altLang="en-US" b="1" dirty="0" smtClean="0">
                <a:solidFill>
                  <a:srgbClr val="FF0000"/>
                </a:solidFill>
              </a:rPr>
              <a:t>端</a:t>
            </a:r>
            <a:endParaRPr lang="zh-TW" altLang="en-US" b="1" dirty="0">
              <a:solidFill>
                <a:srgbClr val="FF0000"/>
              </a:solidFill>
            </a:endParaRPr>
          </a:p>
          <a:p>
            <a:r>
              <a:rPr lang="zh-TW" altLang="en-US" dirty="0"/>
              <a:t>            </a:t>
            </a:r>
            <a:r>
              <a:rPr lang="en-US" altLang="zh-TW" dirty="0" err="1"/>
              <a:t>System.out.printf</a:t>
            </a:r>
            <a:r>
              <a:rPr lang="en-US" altLang="zh-TW" dirty="0" smtClean="0"/>
              <a:t>(“</a:t>
            </a:r>
            <a:r>
              <a:rPr lang="zh-TW" altLang="en-US" dirty="0" smtClean="0"/>
              <a:t>你</a:t>
            </a:r>
            <a:r>
              <a:rPr lang="zh-TW" altLang="en-US" dirty="0"/>
              <a:t>輸入的是</a:t>
            </a:r>
            <a:r>
              <a:rPr lang="en-US" altLang="zh-TW" dirty="0" smtClean="0"/>
              <a:t>:” </a:t>
            </a:r>
            <a:r>
              <a:rPr lang="en-US" altLang="zh-TW" dirty="0"/>
              <a:t>+ </a:t>
            </a:r>
            <a:r>
              <a:rPr lang="en-US" altLang="zh-TW" dirty="0" err="1"/>
              <a:t>st</a:t>
            </a:r>
            <a:r>
              <a:rPr lang="en-US" altLang="zh-TW" dirty="0" smtClean="0"/>
              <a:t>);</a:t>
            </a:r>
            <a:r>
              <a:rPr lang="zh-TW" altLang="en-US" dirty="0" smtClean="0"/>
              <a:t>   </a:t>
            </a:r>
            <a:r>
              <a:rPr lang="en-US" altLang="zh-TW" b="1" dirty="0" smtClean="0">
                <a:solidFill>
                  <a:srgbClr val="FF0000"/>
                </a:solidFill>
              </a:rPr>
              <a:t>//</a:t>
            </a:r>
            <a:r>
              <a:rPr lang="zh-TW" altLang="en-US" b="1" dirty="0" smtClean="0">
                <a:solidFill>
                  <a:srgbClr val="FF0000"/>
                </a:solidFill>
              </a:rPr>
              <a:t> 標準輸出</a:t>
            </a:r>
            <a:endParaRPr lang="en-US" altLang="zh-TW" b="1" dirty="0">
              <a:solidFill>
                <a:srgbClr val="FF0000"/>
              </a:solidFill>
            </a:endParaRPr>
          </a:p>
          <a:p>
            <a:r>
              <a:rPr lang="en-US" altLang="zh-TW" dirty="0"/>
              <a:t>            </a:t>
            </a:r>
            <a:r>
              <a:rPr lang="en-US" altLang="zh-TW" dirty="0" err="1"/>
              <a:t>os.close</a:t>
            </a:r>
            <a:r>
              <a:rPr lang="en-US" altLang="zh-TW" dirty="0"/>
              <a:t>();                                </a:t>
            </a:r>
            <a:r>
              <a:rPr lang="en-US" altLang="zh-TW" b="1" dirty="0">
                <a:solidFill>
                  <a:srgbClr val="FF0000"/>
                </a:solidFill>
              </a:rPr>
              <a:t>// </a:t>
            </a:r>
            <a:r>
              <a:rPr lang="zh-TW" altLang="en-US" b="1" dirty="0">
                <a:solidFill>
                  <a:srgbClr val="FF0000"/>
                </a:solidFill>
              </a:rPr>
              <a:t>關閉輸出串</a:t>
            </a:r>
            <a:r>
              <a:rPr lang="zh-TW" altLang="en-US" b="1" dirty="0" smtClean="0">
                <a:solidFill>
                  <a:srgbClr val="FF0000"/>
                </a:solidFill>
              </a:rPr>
              <a:t>流</a:t>
            </a:r>
            <a:endParaRPr lang="zh-TW" altLang="en-US" b="1" dirty="0">
              <a:solidFill>
                <a:srgbClr val="FF0000"/>
              </a:solidFill>
            </a:endParaRPr>
          </a:p>
          <a:p>
            <a:r>
              <a:rPr lang="zh-TW" altLang="en-US" dirty="0"/>
              <a:t>            </a:t>
            </a:r>
            <a:r>
              <a:rPr lang="en-US" altLang="zh-TW" dirty="0" err="1"/>
              <a:t>sc.close</a:t>
            </a:r>
            <a:r>
              <a:rPr lang="en-US" altLang="zh-TW" dirty="0"/>
              <a:t>();                                </a:t>
            </a:r>
            <a:r>
              <a:rPr lang="en-US" altLang="zh-TW" b="1" dirty="0">
                <a:solidFill>
                  <a:srgbClr val="FF0000"/>
                </a:solidFill>
              </a:rPr>
              <a:t>// </a:t>
            </a:r>
            <a:r>
              <a:rPr lang="zh-TW" altLang="en-US" b="1" dirty="0">
                <a:solidFill>
                  <a:srgbClr val="FF0000"/>
                </a:solidFill>
              </a:rPr>
              <a:t>關閉 </a:t>
            </a:r>
            <a:r>
              <a:rPr lang="en-US" altLang="zh-TW" b="1" dirty="0">
                <a:solidFill>
                  <a:srgbClr val="FF0000"/>
                </a:solidFill>
              </a:rPr>
              <a:t>TCP </a:t>
            </a:r>
            <a:r>
              <a:rPr lang="zh-TW" altLang="en-US" b="1" dirty="0" smtClean="0">
                <a:solidFill>
                  <a:srgbClr val="FF0000"/>
                </a:solidFill>
              </a:rPr>
              <a:t>伺服器</a:t>
            </a:r>
            <a:endParaRPr lang="zh-TW" altLang="en-US" b="1" dirty="0">
              <a:solidFill>
                <a:srgbClr val="FF0000"/>
              </a:solidFill>
            </a:endParaRPr>
          </a:p>
          <a:p>
            <a:r>
              <a:rPr lang="zh-TW" altLang="en-US" dirty="0"/>
              <a:t>        </a:t>
            </a:r>
            <a:r>
              <a:rPr lang="en-US" altLang="zh-TW" dirty="0"/>
              <a:t>}</a:t>
            </a:r>
          </a:p>
          <a:p>
            <a:r>
              <a:rPr lang="en-US" altLang="zh-TW" dirty="0"/>
              <a:t>    }</a:t>
            </a:r>
          </a:p>
          <a:p>
            <a:r>
              <a:rPr lang="en-US" altLang="zh-TW" dirty="0"/>
              <a:t>}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範例程式</a:t>
            </a:r>
            <a:r>
              <a:rPr lang="en-US" altLang="zh-TW" sz="4000" dirty="0" smtClean="0"/>
              <a:t>—TCP Client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424936" cy="4873752"/>
          </a:xfrm>
        </p:spPr>
        <p:txBody>
          <a:bodyPr>
            <a:noAutofit/>
          </a:bodyPr>
          <a:lstStyle/>
          <a:p>
            <a:r>
              <a:rPr lang="en-US" altLang="zh-TW" sz="1500" dirty="0" smtClean="0"/>
              <a:t>public </a:t>
            </a:r>
            <a:r>
              <a:rPr lang="en-US" altLang="zh-TW" sz="1500" dirty="0"/>
              <a:t>class </a:t>
            </a:r>
            <a:r>
              <a:rPr lang="en-US" altLang="zh-TW" sz="1500" dirty="0" err="1"/>
              <a:t>tcpclient</a:t>
            </a:r>
            <a:r>
              <a:rPr lang="en-US" altLang="zh-TW" sz="1500" dirty="0"/>
              <a:t> {</a:t>
            </a:r>
          </a:p>
          <a:p>
            <a:r>
              <a:rPr lang="en-US" altLang="zh-TW" sz="1500" dirty="0"/>
              <a:t>    public static </a:t>
            </a:r>
            <a:r>
              <a:rPr lang="en-US" altLang="zh-TW" sz="1500" dirty="0" err="1"/>
              <a:t>int</a:t>
            </a:r>
            <a:r>
              <a:rPr lang="en-US" altLang="zh-TW" sz="1500" dirty="0"/>
              <a:t> port = 20; </a:t>
            </a:r>
            <a:r>
              <a:rPr lang="zh-TW" altLang="en-US" sz="1500" dirty="0" smtClean="0"/>
              <a:t>   </a:t>
            </a:r>
            <a:r>
              <a:rPr lang="en-US" altLang="zh-TW" sz="1500" b="1" dirty="0" smtClean="0">
                <a:solidFill>
                  <a:srgbClr val="FF0000"/>
                </a:solidFill>
              </a:rPr>
              <a:t>// </a:t>
            </a:r>
            <a:r>
              <a:rPr lang="zh-TW" altLang="en-US" sz="1500" b="1" dirty="0">
                <a:solidFill>
                  <a:srgbClr val="FF0000"/>
                </a:solidFill>
              </a:rPr>
              <a:t>設定傳送埠為 </a:t>
            </a:r>
            <a:r>
              <a:rPr lang="en-US" altLang="zh-TW" sz="1500" b="1" dirty="0" smtClean="0">
                <a:solidFill>
                  <a:srgbClr val="FF0000"/>
                </a:solidFill>
              </a:rPr>
              <a:t>20</a:t>
            </a:r>
            <a:endParaRPr lang="zh-TW" altLang="en-US" sz="1500" b="1" dirty="0">
              <a:solidFill>
                <a:srgbClr val="FF0000"/>
              </a:solidFill>
            </a:endParaRPr>
          </a:p>
          <a:p>
            <a:r>
              <a:rPr lang="zh-TW" altLang="en-US" sz="1500" dirty="0"/>
              <a:t>    </a:t>
            </a:r>
            <a:r>
              <a:rPr lang="en-US" altLang="zh-TW" sz="1500" dirty="0"/>
              <a:t>public static void main(String </a:t>
            </a:r>
            <a:r>
              <a:rPr lang="en-US" altLang="zh-TW" sz="1500" dirty="0" err="1"/>
              <a:t>args</a:t>
            </a:r>
            <a:r>
              <a:rPr lang="en-US" altLang="zh-TW" sz="1500" dirty="0"/>
              <a:t>[]) throws Exception {</a:t>
            </a:r>
          </a:p>
          <a:p>
            <a:r>
              <a:rPr lang="en-US" altLang="zh-TW" sz="1500" dirty="0"/>
              <a:t>        Socket client = new Socket</a:t>
            </a:r>
            <a:r>
              <a:rPr lang="en-US" altLang="zh-TW" sz="1500" dirty="0" smtClean="0"/>
              <a:t>(“127.0.0.1”, </a:t>
            </a:r>
            <a:r>
              <a:rPr lang="en-US" altLang="zh-TW" sz="1500" dirty="0"/>
              <a:t>port);     </a:t>
            </a:r>
            <a:r>
              <a:rPr lang="en-US" altLang="zh-TW" sz="1500" b="1" dirty="0">
                <a:solidFill>
                  <a:srgbClr val="FF0000"/>
                </a:solidFill>
              </a:rPr>
              <a:t>// </a:t>
            </a:r>
            <a:r>
              <a:rPr lang="zh-TW" altLang="en-US" sz="1500" b="1" dirty="0" smtClean="0">
                <a:solidFill>
                  <a:srgbClr val="FF0000"/>
                </a:solidFill>
              </a:rPr>
              <a:t>連線本地端主機的 </a:t>
            </a:r>
            <a:r>
              <a:rPr lang="en-US" altLang="zh-TW" sz="1500" b="1" dirty="0">
                <a:solidFill>
                  <a:srgbClr val="FF0000"/>
                </a:solidFill>
              </a:rPr>
              <a:t>TCP </a:t>
            </a:r>
            <a:r>
              <a:rPr lang="en-US" altLang="zh-TW" sz="1500" b="1" dirty="0" smtClean="0">
                <a:solidFill>
                  <a:srgbClr val="FF0000"/>
                </a:solidFill>
              </a:rPr>
              <a:t>Socket</a:t>
            </a:r>
            <a:endParaRPr lang="en-US" altLang="zh-TW" sz="1500" b="1" dirty="0">
              <a:solidFill>
                <a:srgbClr val="FF0000"/>
              </a:solidFill>
            </a:endParaRPr>
          </a:p>
          <a:p>
            <a:r>
              <a:rPr lang="en-US" altLang="zh-TW" sz="1500" dirty="0"/>
              <a:t>        </a:t>
            </a:r>
            <a:r>
              <a:rPr lang="en-US" altLang="zh-TW" sz="1500" dirty="0" err="1"/>
              <a:t>InputStream</a:t>
            </a:r>
            <a:r>
              <a:rPr lang="en-US" altLang="zh-TW" sz="1500" dirty="0"/>
              <a:t> in = </a:t>
            </a:r>
            <a:r>
              <a:rPr lang="en-US" altLang="zh-TW" sz="1500" dirty="0" err="1"/>
              <a:t>client.getInputStream</a:t>
            </a:r>
            <a:r>
              <a:rPr lang="en-US" altLang="zh-TW" sz="1500" dirty="0"/>
              <a:t>();      </a:t>
            </a:r>
            <a:r>
              <a:rPr lang="en-US" altLang="zh-TW" sz="1500" b="1" dirty="0">
                <a:solidFill>
                  <a:srgbClr val="FF0000"/>
                </a:solidFill>
              </a:rPr>
              <a:t>// </a:t>
            </a:r>
            <a:r>
              <a:rPr lang="zh-TW" altLang="en-US" sz="1500" b="1" dirty="0" smtClean="0">
                <a:solidFill>
                  <a:srgbClr val="FF0000"/>
                </a:solidFill>
              </a:rPr>
              <a:t>取得</a:t>
            </a:r>
            <a:r>
              <a:rPr lang="en-US" altLang="zh-TW" sz="1500" b="1" dirty="0" smtClean="0">
                <a:solidFill>
                  <a:srgbClr val="FF0000"/>
                </a:solidFill>
              </a:rPr>
              <a:t>client</a:t>
            </a:r>
            <a:r>
              <a:rPr lang="zh-TW" altLang="en-US" sz="1500" b="1" dirty="0" smtClean="0">
                <a:solidFill>
                  <a:srgbClr val="FF0000"/>
                </a:solidFill>
              </a:rPr>
              <a:t>端輸入</a:t>
            </a:r>
            <a:r>
              <a:rPr lang="zh-TW" altLang="en-US" sz="1500" b="1" dirty="0">
                <a:solidFill>
                  <a:srgbClr val="FF0000"/>
                </a:solidFill>
              </a:rPr>
              <a:t>訊息的串流</a:t>
            </a:r>
          </a:p>
          <a:p>
            <a:r>
              <a:rPr lang="zh-TW" altLang="en-US" sz="1500" dirty="0"/>
              <a:t>        </a:t>
            </a:r>
            <a:r>
              <a:rPr lang="en-US" altLang="zh-TW" sz="1500" dirty="0" err="1"/>
              <a:t>StringBuffer</a:t>
            </a:r>
            <a:r>
              <a:rPr lang="en-US" altLang="zh-TW" sz="1500" dirty="0"/>
              <a:t> </a:t>
            </a:r>
            <a:r>
              <a:rPr lang="en-US" altLang="zh-TW" sz="1500" dirty="0" err="1"/>
              <a:t>buf</a:t>
            </a:r>
            <a:r>
              <a:rPr lang="en-US" altLang="zh-TW" sz="1500" dirty="0"/>
              <a:t> = new </a:t>
            </a:r>
            <a:r>
              <a:rPr lang="en-US" altLang="zh-TW" sz="1500" dirty="0" err="1"/>
              <a:t>StringBuffer</a:t>
            </a:r>
            <a:r>
              <a:rPr lang="en-US" altLang="zh-TW" sz="1500" dirty="0"/>
              <a:t>();        </a:t>
            </a:r>
            <a:r>
              <a:rPr lang="en-US" altLang="zh-TW" sz="1500" b="1" dirty="0">
                <a:solidFill>
                  <a:srgbClr val="FF0000"/>
                </a:solidFill>
              </a:rPr>
              <a:t>// </a:t>
            </a:r>
            <a:r>
              <a:rPr lang="zh-TW" altLang="en-US" sz="1500" b="1" dirty="0">
                <a:solidFill>
                  <a:srgbClr val="FF0000"/>
                </a:solidFill>
              </a:rPr>
              <a:t>建立讀取</a:t>
            </a:r>
            <a:r>
              <a:rPr lang="zh-TW" altLang="en-US" sz="1500" b="1" dirty="0" smtClean="0">
                <a:solidFill>
                  <a:srgbClr val="FF0000"/>
                </a:solidFill>
              </a:rPr>
              <a:t>字串</a:t>
            </a:r>
            <a:endParaRPr lang="zh-TW" altLang="en-US" sz="1500" b="1" dirty="0">
              <a:solidFill>
                <a:srgbClr val="FF0000"/>
              </a:solidFill>
            </a:endParaRPr>
          </a:p>
          <a:p>
            <a:r>
              <a:rPr lang="zh-TW" altLang="en-US" sz="1500" dirty="0"/>
              <a:t>        </a:t>
            </a:r>
            <a:r>
              <a:rPr lang="en-US" altLang="zh-TW" sz="1500" dirty="0"/>
              <a:t>try {</a:t>
            </a:r>
          </a:p>
          <a:p>
            <a:r>
              <a:rPr lang="en-US" altLang="zh-TW" sz="1500" dirty="0"/>
              <a:t>            while (true) {            </a:t>
            </a:r>
            <a:r>
              <a:rPr lang="en-US" altLang="zh-TW" sz="1500" b="1" dirty="0">
                <a:solidFill>
                  <a:srgbClr val="FF0000"/>
                </a:solidFill>
              </a:rPr>
              <a:t>// </a:t>
            </a:r>
            <a:r>
              <a:rPr lang="zh-TW" altLang="en-US" sz="1500" b="1" dirty="0">
                <a:solidFill>
                  <a:srgbClr val="FF0000"/>
                </a:solidFill>
              </a:rPr>
              <a:t>不斷</a:t>
            </a:r>
            <a:r>
              <a:rPr lang="zh-TW" altLang="en-US" sz="1500" b="1" dirty="0" smtClean="0">
                <a:solidFill>
                  <a:srgbClr val="FF0000"/>
                </a:solidFill>
              </a:rPr>
              <a:t>讀取</a:t>
            </a:r>
            <a:endParaRPr lang="zh-TW" altLang="en-US" sz="1500" b="1" dirty="0">
              <a:solidFill>
                <a:srgbClr val="FF0000"/>
              </a:solidFill>
            </a:endParaRPr>
          </a:p>
          <a:p>
            <a:r>
              <a:rPr lang="zh-TW" altLang="en-US" sz="1500" dirty="0"/>
              <a:t>                </a:t>
            </a:r>
            <a:r>
              <a:rPr lang="en-US" altLang="zh-TW" sz="1500" dirty="0" err="1"/>
              <a:t>int</a:t>
            </a:r>
            <a:r>
              <a:rPr lang="en-US" altLang="zh-TW" sz="1500" dirty="0"/>
              <a:t> x = </a:t>
            </a:r>
            <a:r>
              <a:rPr lang="en-US" altLang="zh-TW" sz="1500" dirty="0" err="1"/>
              <a:t>in.read</a:t>
            </a:r>
            <a:r>
              <a:rPr lang="en-US" altLang="zh-TW" sz="1500" dirty="0"/>
              <a:t>();    </a:t>
            </a:r>
            <a:r>
              <a:rPr lang="en-US" altLang="zh-TW" sz="1500" b="1" dirty="0">
                <a:solidFill>
                  <a:srgbClr val="FF0000"/>
                </a:solidFill>
              </a:rPr>
              <a:t>// </a:t>
            </a:r>
            <a:r>
              <a:rPr lang="zh-TW" altLang="en-US" sz="1500" b="1" dirty="0">
                <a:solidFill>
                  <a:srgbClr val="FF0000"/>
                </a:solidFill>
              </a:rPr>
              <a:t>讀取一個 </a:t>
            </a:r>
            <a:r>
              <a:rPr lang="en-US" altLang="zh-TW" sz="1500" b="1" dirty="0" smtClean="0">
                <a:solidFill>
                  <a:srgbClr val="FF0000"/>
                </a:solidFill>
              </a:rPr>
              <a:t>byte(read </a:t>
            </a:r>
            <a:r>
              <a:rPr lang="zh-TW" altLang="en-US" sz="1500" b="1" dirty="0">
                <a:solidFill>
                  <a:srgbClr val="FF0000"/>
                </a:solidFill>
              </a:rPr>
              <a:t>傳回 </a:t>
            </a:r>
            <a:r>
              <a:rPr lang="en-US" altLang="zh-TW" sz="1500" b="1" dirty="0">
                <a:solidFill>
                  <a:srgbClr val="FF0000"/>
                </a:solidFill>
              </a:rPr>
              <a:t>-1 </a:t>
            </a:r>
            <a:r>
              <a:rPr lang="zh-TW" altLang="en-US" sz="1500" b="1" dirty="0">
                <a:solidFill>
                  <a:srgbClr val="FF0000"/>
                </a:solidFill>
              </a:rPr>
              <a:t>代表串流結束</a:t>
            </a:r>
            <a:r>
              <a:rPr lang="en-US" altLang="zh-TW" sz="15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altLang="zh-TW" sz="1500" dirty="0"/>
              <a:t>                if (x==-1) break;    </a:t>
            </a:r>
            <a:r>
              <a:rPr lang="en-US" altLang="zh-TW" sz="1500" b="1" dirty="0">
                <a:solidFill>
                  <a:srgbClr val="FF0000"/>
                </a:solidFill>
              </a:rPr>
              <a:t>// x = </a:t>
            </a:r>
            <a:r>
              <a:rPr lang="en-US" altLang="zh-TW" sz="1500" b="1" dirty="0" smtClean="0">
                <a:solidFill>
                  <a:srgbClr val="FF0000"/>
                </a:solidFill>
              </a:rPr>
              <a:t>-1 </a:t>
            </a:r>
            <a:r>
              <a:rPr lang="zh-TW" altLang="en-US" sz="1500" b="1" dirty="0">
                <a:solidFill>
                  <a:srgbClr val="FF0000"/>
                </a:solidFill>
              </a:rPr>
              <a:t>代表串流結束，讀取完畢，用 </a:t>
            </a:r>
            <a:r>
              <a:rPr lang="en-US" altLang="zh-TW" sz="1500" b="1" dirty="0">
                <a:solidFill>
                  <a:srgbClr val="FF0000"/>
                </a:solidFill>
              </a:rPr>
              <a:t>break </a:t>
            </a:r>
            <a:r>
              <a:rPr lang="zh-TW" altLang="en-US" sz="1500" b="1" dirty="0">
                <a:solidFill>
                  <a:srgbClr val="FF0000"/>
                </a:solidFill>
              </a:rPr>
              <a:t>跳</a:t>
            </a:r>
            <a:r>
              <a:rPr lang="zh-TW" altLang="en-US" sz="1500" b="1" dirty="0" smtClean="0">
                <a:solidFill>
                  <a:srgbClr val="FF0000"/>
                </a:solidFill>
              </a:rPr>
              <a:t>開</a:t>
            </a:r>
            <a:endParaRPr lang="zh-TW" altLang="en-US" sz="1500" b="1" dirty="0">
              <a:solidFill>
                <a:srgbClr val="FF0000"/>
              </a:solidFill>
            </a:endParaRPr>
          </a:p>
          <a:p>
            <a:r>
              <a:rPr lang="zh-TW" altLang="en-US" sz="1500" dirty="0"/>
              <a:t>                </a:t>
            </a:r>
            <a:r>
              <a:rPr lang="en-US" altLang="zh-TW" sz="1500" dirty="0"/>
              <a:t>byte b = (byte) x;    </a:t>
            </a:r>
            <a:r>
              <a:rPr lang="en-US" altLang="zh-TW" sz="1500" b="1" dirty="0">
                <a:solidFill>
                  <a:srgbClr val="FF0000"/>
                </a:solidFill>
              </a:rPr>
              <a:t>// </a:t>
            </a:r>
            <a:r>
              <a:rPr lang="zh-TW" altLang="en-US" sz="1500" b="1" dirty="0">
                <a:solidFill>
                  <a:srgbClr val="FF0000"/>
                </a:solidFill>
              </a:rPr>
              <a:t>將 </a:t>
            </a:r>
            <a:r>
              <a:rPr lang="en-US" altLang="zh-TW" sz="1500" b="1" dirty="0">
                <a:solidFill>
                  <a:srgbClr val="FF0000"/>
                </a:solidFill>
              </a:rPr>
              <a:t>x </a:t>
            </a:r>
            <a:r>
              <a:rPr lang="zh-TW" altLang="en-US" sz="1500" b="1" dirty="0">
                <a:solidFill>
                  <a:srgbClr val="FF0000"/>
                </a:solidFill>
              </a:rPr>
              <a:t>轉為 </a:t>
            </a:r>
            <a:r>
              <a:rPr lang="en-US" altLang="zh-TW" sz="1500" b="1" dirty="0">
                <a:solidFill>
                  <a:srgbClr val="FF0000"/>
                </a:solidFill>
              </a:rPr>
              <a:t>byte</a:t>
            </a:r>
            <a:r>
              <a:rPr lang="zh-TW" altLang="en-US" sz="1500" b="1" dirty="0">
                <a:solidFill>
                  <a:srgbClr val="FF0000"/>
                </a:solidFill>
              </a:rPr>
              <a:t>，放入變數 </a:t>
            </a:r>
            <a:r>
              <a:rPr lang="en-US" altLang="zh-TW" sz="1500" b="1" dirty="0" smtClean="0">
                <a:solidFill>
                  <a:srgbClr val="FF0000"/>
                </a:solidFill>
              </a:rPr>
              <a:t>b</a:t>
            </a:r>
            <a:endParaRPr lang="en-US" altLang="zh-TW" sz="1500" b="1" dirty="0">
              <a:solidFill>
                <a:srgbClr val="FF0000"/>
              </a:solidFill>
            </a:endParaRPr>
          </a:p>
          <a:p>
            <a:r>
              <a:rPr lang="en-US" altLang="zh-TW" sz="1500" dirty="0"/>
              <a:t>                </a:t>
            </a:r>
            <a:r>
              <a:rPr lang="en-US" altLang="zh-TW" sz="1500" dirty="0" err="1"/>
              <a:t>buf.append</a:t>
            </a:r>
            <a:r>
              <a:rPr lang="en-US" altLang="zh-TW" sz="1500" dirty="0"/>
              <a:t>((char) b</a:t>
            </a:r>
            <a:r>
              <a:rPr lang="en-US" altLang="zh-TW" sz="1500" dirty="0" smtClean="0"/>
              <a:t>);</a:t>
            </a:r>
            <a:r>
              <a:rPr lang="zh-TW" altLang="en-US" sz="1500" dirty="0" smtClean="0"/>
              <a:t>    </a:t>
            </a:r>
            <a:r>
              <a:rPr lang="en-US" altLang="zh-TW" sz="1500" dirty="0" smtClean="0"/>
              <a:t>}</a:t>
            </a:r>
            <a:r>
              <a:rPr lang="zh-TW" altLang="en-US" sz="1500" dirty="0" smtClean="0"/>
              <a:t>    </a:t>
            </a:r>
            <a:r>
              <a:rPr lang="en-US" altLang="zh-TW" sz="1500" b="1" dirty="0" smtClean="0">
                <a:solidFill>
                  <a:srgbClr val="FF0000"/>
                </a:solidFill>
              </a:rPr>
              <a:t>// </a:t>
            </a:r>
            <a:r>
              <a:rPr lang="zh-TW" altLang="en-US" sz="1500" b="1" dirty="0" smtClean="0">
                <a:solidFill>
                  <a:srgbClr val="FF0000"/>
                </a:solidFill>
              </a:rPr>
              <a:t>從</a:t>
            </a:r>
            <a:r>
              <a:rPr lang="en-US" altLang="zh-TW" sz="1500" b="1" dirty="0">
                <a:solidFill>
                  <a:srgbClr val="FF0000"/>
                </a:solidFill>
              </a:rPr>
              <a:t>buffer</a:t>
            </a:r>
            <a:r>
              <a:rPr lang="zh-TW" altLang="en-US" sz="1500" b="1" dirty="0">
                <a:solidFill>
                  <a:srgbClr val="FF0000"/>
                </a:solidFill>
              </a:rPr>
              <a:t>中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添加字元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r>
              <a:rPr lang="en-US" altLang="zh-TW" sz="1500" dirty="0" smtClean="0"/>
              <a:t>} </a:t>
            </a:r>
            <a:r>
              <a:rPr lang="en-US" altLang="zh-TW" sz="1500" dirty="0"/>
              <a:t>catch (Exception e) {</a:t>
            </a:r>
          </a:p>
          <a:p>
            <a:r>
              <a:rPr lang="en-US" altLang="zh-TW" sz="1500" dirty="0"/>
              <a:t>            </a:t>
            </a:r>
            <a:r>
              <a:rPr lang="en-US" altLang="zh-TW" sz="1500" dirty="0" err="1"/>
              <a:t>in.close</a:t>
            </a:r>
            <a:r>
              <a:rPr lang="en-US" altLang="zh-TW" sz="1500" dirty="0"/>
              <a:t>();    </a:t>
            </a:r>
            <a:r>
              <a:rPr lang="en-US" altLang="zh-TW" sz="1500" dirty="0" smtClean="0"/>
              <a:t>}            </a:t>
            </a:r>
            <a:r>
              <a:rPr lang="en-US" altLang="zh-TW" sz="1500" b="1" dirty="0">
                <a:solidFill>
                  <a:srgbClr val="FF0000"/>
                </a:solidFill>
              </a:rPr>
              <a:t>// </a:t>
            </a:r>
            <a:r>
              <a:rPr lang="zh-TW" altLang="en-US" sz="1500" b="1" dirty="0">
                <a:solidFill>
                  <a:srgbClr val="FF0000"/>
                </a:solidFill>
              </a:rPr>
              <a:t>關閉輸入串</a:t>
            </a:r>
            <a:r>
              <a:rPr lang="zh-TW" altLang="en-US" sz="1500" b="1" dirty="0" smtClean="0">
                <a:solidFill>
                  <a:srgbClr val="FF0000"/>
                </a:solidFill>
              </a:rPr>
              <a:t>流</a:t>
            </a:r>
            <a:endParaRPr lang="en-US" altLang="zh-TW" sz="1500" b="1" dirty="0">
              <a:solidFill>
                <a:srgbClr val="FF0000"/>
              </a:solidFill>
            </a:endParaRPr>
          </a:p>
          <a:p>
            <a:r>
              <a:rPr lang="en-US" altLang="zh-TW" sz="1500" dirty="0"/>
              <a:t>        </a:t>
            </a:r>
            <a:r>
              <a:rPr lang="en-US" altLang="zh-TW" sz="1500" dirty="0" err="1"/>
              <a:t>System.out.println</a:t>
            </a:r>
            <a:r>
              <a:rPr lang="en-US" altLang="zh-TW" sz="1500" dirty="0"/>
              <a:t>(</a:t>
            </a:r>
            <a:r>
              <a:rPr lang="en-US" altLang="zh-TW" sz="1500" dirty="0" err="1"/>
              <a:t>buf</a:t>
            </a:r>
            <a:r>
              <a:rPr lang="en-US" altLang="zh-TW" sz="1500" dirty="0"/>
              <a:t>);                    </a:t>
            </a:r>
            <a:r>
              <a:rPr lang="en-US" altLang="zh-TW" sz="1500" b="1" dirty="0">
                <a:solidFill>
                  <a:srgbClr val="FF0000"/>
                </a:solidFill>
              </a:rPr>
              <a:t>// </a:t>
            </a:r>
            <a:r>
              <a:rPr lang="zh-TW" altLang="en-US" sz="1500" b="1" dirty="0">
                <a:solidFill>
                  <a:srgbClr val="FF0000"/>
                </a:solidFill>
              </a:rPr>
              <a:t>印</a:t>
            </a:r>
            <a:r>
              <a:rPr lang="zh-TW" altLang="en-US" sz="1500" b="1" dirty="0" smtClean="0">
                <a:solidFill>
                  <a:srgbClr val="FF0000"/>
                </a:solidFill>
              </a:rPr>
              <a:t>出</a:t>
            </a:r>
            <a:r>
              <a:rPr lang="en-US" altLang="zh-TW" sz="1500" b="1" dirty="0">
                <a:solidFill>
                  <a:srgbClr val="FF0000"/>
                </a:solidFill>
              </a:rPr>
              <a:t>buffer</a:t>
            </a:r>
            <a:r>
              <a:rPr lang="zh-TW" altLang="en-US" sz="1500" b="1" dirty="0">
                <a:solidFill>
                  <a:srgbClr val="FF0000"/>
                </a:solidFill>
              </a:rPr>
              <a:t>中</a:t>
            </a:r>
            <a:r>
              <a:rPr lang="zh-TW" altLang="en-US" sz="1500" b="1" dirty="0" smtClean="0">
                <a:solidFill>
                  <a:srgbClr val="FF0000"/>
                </a:solidFill>
              </a:rPr>
              <a:t>接收</a:t>
            </a:r>
            <a:r>
              <a:rPr lang="zh-TW" altLang="en-US" sz="1500" b="1" dirty="0">
                <a:solidFill>
                  <a:srgbClr val="FF0000"/>
                </a:solidFill>
              </a:rPr>
              <a:t>到的</a:t>
            </a:r>
            <a:r>
              <a:rPr lang="zh-TW" altLang="en-US" sz="1500" b="1" dirty="0" smtClean="0">
                <a:solidFill>
                  <a:srgbClr val="FF0000"/>
                </a:solidFill>
              </a:rPr>
              <a:t>訊息</a:t>
            </a:r>
            <a:endParaRPr lang="zh-TW" altLang="en-US" sz="1500" b="1" dirty="0">
              <a:solidFill>
                <a:srgbClr val="FF0000"/>
              </a:solidFill>
            </a:endParaRPr>
          </a:p>
          <a:p>
            <a:r>
              <a:rPr lang="zh-TW" altLang="en-US" sz="1500" dirty="0"/>
              <a:t>        </a:t>
            </a:r>
            <a:r>
              <a:rPr lang="en-US" altLang="zh-TW" sz="1500" dirty="0" err="1"/>
              <a:t>client.close</a:t>
            </a:r>
            <a:r>
              <a:rPr lang="en-US" altLang="zh-TW" sz="1500" dirty="0"/>
              <a:t>();                                </a:t>
            </a:r>
            <a:r>
              <a:rPr lang="en-US" altLang="zh-TW" sz="1500" b="1" dirty="0">
                <a:solidFill>
                  <a:srgbClr val="FF0000"/>
                </a:solidFill>
              </a:rPr>
              <a:t>// </a:t>
            </a:r>
            <a:r>
              <a:rPr lang="zh-TW" altLang="en-US" sz="1500" b="1" dirty="0">
                <a:solidFill>
                  <a:srgbClr val="FF0000"/>
                </a:solidFill>
              </a:rPr>
              <a:t>關閉 </a:t>
            </a:r>
            <a:r>
              <a:rPr lang="en-US" altLang="zh-TW" sz="1500" b="1" dirty="0" err="1" smtClean="0">
                <a:solidFill>
                  <a:srgbClr val="FF0000"/>
                </a:solidFill>
              </a:rPr>
              <a:t>TcpSocket</a:t>
            </a:r>
            <a:endParaRPr lang="en-US" altLang="zh-TW" sz="1500" b="1" dirty="0" smtClean="0">
              <a:solidFill>
                <a:srgbClr val="FF0000"/>
              </a:solidFill>
            </a:endParaRPr>
          </a:p>
          <a:p>
            <a:r>
              <a:rPr lang="en-US" altLang="zh-TW" sz="1500" dirty="0" smtClean="0"/>
              <a:t>    }</a:t>
            </a:r>
          </a:p>
          <a:p>
            <a:r>
              <a:rPr lang="en-US" altLang="zh-TW" sz="1500" dirty="0" smtClean="0"/>
              <a:t>}</a:t>
            </a:r>
            <a:endParaRPr lang="zh-TW" altLang="en-US" sz="15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Socket</a:t>
            </a:r>
            <a:endParaRPr lang="zh-TW" altLang="en-US" sz="4000" dirty="0"/>
          </a:p>
        </p:txBody>
      </p:sp>
      <p:grpSp>
        <p:nvGrpSpPr>
          <p:cNvPr id="4" name="群組 3"/>
          <p:cNvGrpSpPr/>
          <p:nvPr/>
        </p:nvGrpSpPr>
        <p:grpSpPr>
          <a:xfrm>
            <a:off x="1606550" y="1484784"/>
            <a:ext cx="5989786" cy="4910481"/>
            <a:chOff x="2195513" y="2420938"/>
            <a:chExt cx="4032250" cy="3529012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771775" y="2420938"/>
              <a:ext cx="2952750" cy="36036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Application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771775" y="3141663"/>
              <a:ext cx="2952750" cy="863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dirty="0"/>
                <a:t>Socket API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195513" y="4508500"/>
              <a:ext cx="1439862" cy="576263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TCP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787900" y="4508500"/>
              <a:ext cx="1439863" cy="576263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UDP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771775" y="5589588"/>
              <a:ext cx="2952750" cy="36036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Network</a:t>
              </a:r>
            </a:p>
          </p:txBody>
        </p:sp>
        <p:sp>
          <p:nvSpPr>
            <p:cNvPr id="10" name="Line 16"/>
            <p:cNvSpPr>
              <a:spLocks noChangeShapeType="1"/>
            </p:cNvSpPr>
            <p:nvPr/>
          </p:nvSpPr>
          <p:spPr bwMode="auto">
            <a:xfrm>
              <a:off x="4211638" y="2781300"/>
              <a:ext cx="0" cy="360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>
              <a:off x="4211638" y="4005263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>
              <a:off x="2843213" y="4221163"/>
              <a:ext cx="2736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" name="Line 19"/>
            <p:cNvSpPr>
              <a:spLocks noChangeShapeType="1"/>
            </p:cNvSpPr>
            <p:nvPr/>
          </p:nvSpPr>
          <p:spPr bwMode="auto">
            <a:xfrm>
              <a:off x="2843213" y="4221163"/>
              <a:ext cx="0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" name="Line 20"/>
            <p:cNvSpPr>
              <a:spLocks noChangeShapeType="1"/>
            </p:cNvSpPr>
            <p:nvPr/>
          </p:nvSpPr>
          <p:spPr bwMode="auto">
            <a:xfrm>
              <a:off x="5580063" y="4221163"/>
              <a:ext cx="0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" name="Line 21"/>
            <p:cNvSpPr>
              <a:spLocks noChangeShapeType="1"/>
            </p:cNvSpPr>
            <p:nvPr/>
          </p:nvSpPr>
          <p:spPr bwMode="auto">
            <a:xfrm>
              <a:off x="2843213" y="5084763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>
              <a:off x="5580063" y="5084763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" name="Line 23"/>
            <p:cNvSpPr>
              <a:spLocks noChangeShapeType="1"/>
            </p:cNvSpPr>
            <p:nvPr/>
          </p:nvSpPr>
          <p:spPr bwMode="auto">
            <a:xfrm>
              <a:off x="2843213" y="5300663"/>
              <a:ext cx="2736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" name="Line 24"/>
            <p:cNvSpPr>
              <a:spLocks noChangeShapeType="1"/>
            </p:cNvSpPr>
            <p:nvPr/>
          </p:nvSpPr>
          <p:spPr bwMode="auto">
            <a:xfrm>
              <a:off x="4211638" y="5300663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9" name="日期版面配置區 1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C40B9E3-D521-4062-B859-A65DB7D3AB9B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20" name="投影片編號版面配置區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1634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範例程式</a:t>
            </a:r>
            <a:r>
              <a:rPr lang="en-US" altLang="zh-TW" sz="4000" dirty="0" smtClean="0"/>
              <a:t>—</a:t>
            </a:r>
            <a:r>
              <a:rPr lang="zh-TW" altLang="en-US" sz="4000" dirty="0" smtClean="0"/>
              <a:t>執行結果</a:t>
            </a:r>
            <a:endParaRPr lang="zh-TW" altLang="en-US" sz="4000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84" y="2204864"/>
            <a:ext cx="8096266" cy="1390685"/>
          </a:xfrm>
          <a:prstGeom prst="rect">
            <a:avLst/>
          </a:prstGeom>
          <a:ln w="762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20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48" y="4077072"/>
            <a:ext cx="8203612" cy="1244511"/>
          </a:xfrm>
          <a:prstGeom prst="rect">
            <a:avLst/>
          </a:prstGeom>
          <a:ln w="762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Socket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Socket</a:t>
            </a:r>
            <a:r>
              <a:rPr lang="zh-TW" altLang="en-US" sz="2800" dirty="0"/>
              <a:t>在網路應用程式開發上</a:t>
            </a:r>
            <a:r>
              <a:rPr lang="en-US" altLang="zh-TW" sz="2800" dirty="0"/>
              <a:t>,</a:t>
            </a:r>
            <a:r>
              <a:rPr lang="zh-TW" altLang="en-US" sz="2800" dirty="0"/>
              <a:t>大致有下列兩大類</a:t>
            </a:r>
            <a:r>
              <a:rPr lang="en-US" altLang="zh-TW" sz="2800" dirty="0"/>
              <a:t>:</a:t>
            </a:r>
          </a:p>
          <a:p>
            <a:pPr lvl="1"/>
            <a:r>
              <a:rPr lang="en-US" altLang="zh-TW" sz="2800" dirty="0"/>
              <a:t>Stream Socket </a:t>
            </a:r>
            <a:endParaRPr lang="en-US" altLang="zh-TW" sz="2800" dirty="0" smtClean="0"/>
          </a:p>
          <a:p>
            <a:pPr marL="365760" lvl="1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(</a:t>
            </a:r>
            <a:r>
              <a:rPr lang="en-US" altLang="zh-TW" sz="2800" dirty="0"/>
              <a:t>Connection-Oriented Protocol</a:t>
            </a:r>
            <a:r>
              <a:rPr lang="en-US" altLang="zh-TW" sz="2800" dirty="0" smtClean="0"/>
              <a:t>)</a:t>
            </a:r>
            <a:r>
              <a:rPr lang="en-US" altLang="zh-TW" sz="2800" dirty="0" smtClean="0">
                <a:sym typeface="Wingdings" pitchFamily="2" charset="2"/>
              </a:rPr>
              <a:t>TCP</a:t>
            </a:r>
            <a:endParaRPr lang="en-US" altLang="zh-TW" sz="2800" dirty="0"/>
          </a:p>
          <a:p>
            <a:pPr lvl="1"/>
            <a:r>
              <a:rPr lang="en-US" altLang="zh-TW" sz="2800" dirty="0"/>
              <a:t>Datagram Socket </a:t>
            </a:r>
            <a:endParaRPr lang="en-US" altLang="zh-TW" sz="2800" dirty="0" smtClean="0"/>
          </a:p>
          <a:p>
            <a:pPr marL="365760" lvl="1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(</a:t>
            </a:r>
            <a:r>
              <a:rPr lang="en-US" altLang="zh-TW" sz="2800" dirty="0"/>
              <a:t>connectionless Protocol</a:t>
            </a:r>
            <a:r>
              <a:rPr lang="en-US" altLang="zh-TW" sz="2800" dirty="0" smtClean="0"/>
              <a:t>)</a:t>
            </a:r>
            <a:r>
              <a:rPr lang="en-US" altLang="zh-TW" sz="2800" dirty="0" smtClean="0">
                <a:sym typeface="Wingdings" pitchFamily="2" charset="2"/>
              </a:rPr>
              <a:t>UDP</a:t>
            </a:r>
            <a:endParaRPr lang="zh-TW" altLang="en-US" sz="28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807EF1-F2F2-4150-9CC0-39E270CC3474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39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Stream </a:t>
            </a:r>
            <a:r>
              <a:rPr lang="en-US" altLang="zh-TW" sz="4000" dirty="0" smtClean="0"/>
              <a:t>Socket--</a:t>
            </a:r>
            <a:r>
              <a:rPr lang="en-US" altLang="zh-TW" sz="4000" dirty="0"/>
              <a:t> Server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/>
              <a:t>Stream Socket</a:t>
            </a:r>
            <a:r>
              <a:rPr lang="zh-TW" altLang="en-US" sz="2800" dirty="0"/>
              <a:t>在</a:t>
            </a:r>
            <a:r>
              <a:rPr lang="en-US" altLang="zh-TW" sz="2800" dirty="0"/>
              <a:t>Server</a:t>
            </a:r>
            <a:r>
              <a:rPr lang="zh-TW" altLang="en-US" sz="2800" dirty="0"/>
              <a:t>端的開發流程</a:t>
            </a:r>
          </a:p>
          <a:p>
            <a:endParaRPr lang="zh-TW" altLang="en-US" sz="2800" dirty="0"/>
          </a:p>
        </p:txBody>
      </p:sp>
      <p:grpSp>
        <p:nvGrpSpPr>
          <p:cNvPr id="4" name="群組 3"/>
          <p:cNvGrpSpPr/>
          <p:nvPr/>
        </p:nvGrpSpPr>
        <p:grpSpPr>
          <a:xfrm>
            <a:off x="907743" y="2348880"/>
            <a:ext cx="7092555" cy="3960439"/>
            <a:chOff x="1908175" y="2636838"/>
            <a:chExt cx="5545139" cy="360045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195513" y="2636838"/>
              <a:ext cx="1512887" cy="3603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Socket()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195513" y="3357563"/>
              <a:ext cx="1512887" cy="3603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Bind()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195513" y="4076700"/>
              <a:ext cx="1512887" cy="360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Listen()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195513" y="4797425"/>
              <a:ext cx="1512887" cy="360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Accept()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195513" y="5876925"/>
              <a:ext cx="1512887" cy="360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Closesocket()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5940426" y="4424063"/>
              <a:ext cx="1512888" cy="1800225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dirty="0"/>
                <a:t>Client</a:t>
              </a:r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2843213" y="2997200"/>
              <a:ext cx="0" cy="360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>
              <a:off x="2843213" y="3716338"/>
              <a:ext cx="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" name="Line 18"/>
            <p:cNvSpPr>
              <a:spLocks noChangeShapeType="1"/>
            </p:cNvSpPr>
            <p:nvPr/>
          </p:nvSpPr>
          <p:spPr bwMode="auto">
            <a:xfrm>
              <a:off x="2843213" y="4437063"/>
              <a:ext cx="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>
              <a:off x="2843213" y="5157788"/>
              <a:ext cx="0" cy="719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" name="Line 20"/>
            <p:cNvSpPr>
              <a:spLocks noChangeShapeType="1"/>
            </p:cNvSpPr>
            <p:nvPr/>
          </p:nvSpPr>
          <p:spPr bwMode="auto">
            <a:xfrm>
              <a:off x="2843213" y="5638800"/>
              <a:ext cx="30972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" name="Line 21"/>
            <p:cNvSpPr>
              <a:spLocks noChangeShapeType="1"/>
            </p:cNvSpPr>
            <p:nvPr/>
          </p:nvSpPr>
          <p:spPr bwMode="auto">
            <a:xfrm flipH="1">
              <a:off x="2819400" y="5334000"/>
              <a:ext cx="30972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 flipH="1">
              <a:off x="1908175" y="4292600"/>
              <a:ext cx="2873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 flipV="1">
              <a:off x="1908175" y="3860800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>
              <a:off x="1908175" y="3860800"/>
              <a:ext cx="9350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Text Box 25"/>
            <p:cNvSpPr txBox="1">
              <a:spLocks noChangeArrowheads="1"/>
            </p:cNvSpPr>
            <p:nvPr/>
          </p:nvSpPr>
          <p:spPr bwMode="auto">
            <a:xfrm>
              <a:off x="4067175" y="5013325"/>
              <a:ext cx="172561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recv() / read()</a:t>
              </a:r>
            </a:p>
          </p:txBody>
        </p:sp>
        <p:sp>
          <p:nvSpPr>
            <p:cNvPr id="21" name="Text Box 26"/>
            <p:cNvSpPr txBox="1">
              <a:spLocks noChangeArrowheads="1"/>
            </p:cNvSpPr>
            <p:nvPr/>
          </p:nvSpPr>
          <p:spPr bwMode="auto">
            <a:xfrm>
              <a:off x="4067175" y="5734050"/>
              <a:ext cx="1828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send() / write()</a:t>
              </a:r>
            </a:p>
          </p:txBody>
        </p:sp>
      </p:grpSp>
      <p:sp>
        <p:nvSpPr>
          <p:cNvPr id="22" name="日期版面配置區 2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EB6F465-89DE-4B42-8F50-2798D362D365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946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Stream </a:t>
            </a:r>
            <a:r>
              <a:rPr lang="en-US" altLang="zh-TW" sz="4000" dirty="0" smtClean="0"/>
              <a:t>Socket--</a:t>
            </a:r>
            <a:r>
              <a:rPr lang="en-US" altLang="zh-TW" sz="4000" dirty="0"/>
              <a:t> Client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/>
              <a:t>Stream Socket</a:t>
            </a:r>
            <a:r>
              <a:rPr lang="zh-TW" altLang="en-US" sz="2800" dirty="0"/>
              <a:t>在</a:t>
            </a:r>
            <a:r>
              <a:rPr lang="en-US" altLang="zh-TW" sz="2800" dirty="0"/>
              <a:t>Client</a:t>
            </a:r>
            <a:r>
              <a:rPr lang="zh-TW" altLang="en-US" sz="2800" dirty="0"/>
              <a:t>端的開發流程</a:t>
            </a:r>
          </a:p>
          <a:p>
            <a:endParaRPr lang="zh-TW" altLang="en-US" sz="2800" dirty="0"/>
          </a:p>
        </p:txBody>
      </p:sp>
      <p:grpSp>
        <p:nvGrpSpPr>
          <p:cNvPr id="4" name="群組 3"/>
          <p:cNvGrpSpPr/>
          <p:nvPr/>
        </p:nvGrpSpPr>
        <p:grpSpPr>
          <a:xfrm>
            <a:off x="586415" y="2204864"/>
            <a:ext cx="7488832" cy="4054969"/>
            <a:chOff x="2124075" y="2924175"/>
            <a:chExt cx="5400675" cy="273685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6011863" y="2924175"/>
              <a:ext cx="1512887" cy="360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dirty="0"/>
                <a:t>Socket()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6011863" y="3644900"/>
              <a:ext cx="1512887" cy="360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dirty="0"/>
                <a:t>Connect()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6011863" y="5300663"/>
              <a:ext cx="1512887" cy="3603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dirty="0" err="1"/>
                <a:t>Closesocket</a:t>
              </a:r>
              <a:r>
                <a:rPr lang="en-US" altLang="zh-TW" dirty="0"/>
                <a:t>()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124075" y="3716338"/>
              <a:ext cx="1512888" cy="1800225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Server</a:t>
              </a:r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6732588" y="3284538"/>
              <a:ext cx="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6732588" y="4005263"/>
              <a:ext cx="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3635375" y="4868863"/>
              <a:ext cx="30972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 flipH="1">
              <a:off x="3635375" y="4365625"/>
              <a:ext cx="30972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4067175" y="4868863"/>
              <a:ext cx="172561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recv() / read()</a:t>
              </a:r>
            </a:p>
          </p:txBody>
        </p: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>
              <a:off x="3995738" y="4005263"/>
              <a:ext cx="1828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send() / write()</a:t>
              </a:r>
            </a:p>
          </p:txBody>
        </p:sp>
      </p:grpSp>
      <p:sp>
        <p:nvSpPr>
          <p:cNvPr id="15" name="日期版面配置區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5388E0-3D00-43ED-9B4F-93356F1F6B2D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010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Socket</a:t>
            </a:r>
            <a:r>
              <a:rPr lang="zh-TW" altLang="en-US" sz="4000" dirty="0" smtClean="0"/>
              <a:t> </a:t>
            </a:r>
            <a:r>
              <a:rPr lang="en-US" altLang="zh-TW" sz="4000" dirty="0" smtClean="0"/>
              <a:t>API--</a:t>
            </a:r>
            <a:r>
              <a:rPr lang="en-US" altLang="zh-TW" sz="4000" dirty="0"/>
              <a:t> Server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4873752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所提供的</a:t>
            </a:r>
            <a:r>
              <a:rPr lang="en-US" altLang="zh-TW" sz="2800" dirty="0"/>
              <a:t>Server</a:t>
            </a:r>
            <a:r>
              <a:rPr lang="zh-TW" altLang="en-US" sz="2800" dirty="0"/>
              <a:t>端的</a:t>
            </a:r>
            <a:r>
              <a:rPr lang="en-US" altLang="zh-TW" sz="2800" dirty="0"/>
              <a:t>API</a:t>
            </a:r>
            <a:r>
              <a:rPr lang="zh-TW" altLang="en-US" sz="2800" dirty="0"/>
              <a:t>函式</a:t>
            </a:r>
            <a:r>
              <a:rPr lang="en-US" altLang="zh-TW" sz="2800" dirty="0"/>
              <a:t>:</a:t>
            </a:r>
          </a:p>
          <a:p>
            <a:endParaRPr lang="zh-TW" altLang="en-US" sz="2800" dirty="0"/>
          </a:p>
        </p:txBody>
      </p:sp>
      <p:graphicFrame>
        <p:nvGraphicFramePr>
          <p:cNvPr id="4" name="Group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742232"/>
              </p:ext>
            </p:extLst>
          </p:nvPr>
        </p:nvGraphicFramePr>
        <p:xfrm>
          <a:off x="323528" y="2060848"/>
          <a:ext cx="7992889" cy="460850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876005"/>
                <a:gridCol w="1434262"/>
                <a:gridCol w="5682622"/>
              </a:tblGrid>
              <a:tr h="363447">
                <a:tc rowSpan="1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Server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BSD Socket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說明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634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socket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建立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socket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634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bind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設定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socket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所使用的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local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IP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位址與通訊埠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634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listen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設定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socket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等候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(listen)Client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端連結請求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(connection request)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634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accept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接受來自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Client</a:t>
                      </a: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端的連結請求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</a:t>
                      </a: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並且建立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socket</a:t>
                      </a: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連結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6687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recv</a:t>
                      </a:r>
                      <a:endParaRPr kumimoji="1" lang="en-US" altLang="zh-TW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read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(TCP)</a:t>
                      </a: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接收來自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Client</a:t>
                      </a: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端所傳來的資料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634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recvfrom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(UDP)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接收來自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Client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端所傳來的資料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6687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write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(TCP)</a:t>
                      </a: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傳送資料至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Client</a:t>
                      </a: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端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634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sendto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(UDP)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傳送資料至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Client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634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closesocket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關閉通訊連結及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socket,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並且釋放系統資源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634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shutdown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關閉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socket</a:t>
                      </a: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的傳送與接收的功能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" name="日期版面配置區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10415AC-7B4D-4405-B2A5-C9BE8215058B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234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Socket</a:t>
            </a:r>
            <a:r>
              <a:rPr lang="zh-TW" altLang="en-US" sz="4000" dirty="0"/>
              <a:t> </a:t>
            </a:r>
            <a:r>
              <a:rPr lang="en-US" altLang="zh-TW" sz="4000" dirty="0" smtClean="0"/>
              <a:t>API--</a:t>
            </a:r>
            <a:r>
              <a:rPr lang="en-US" altLang="zh-TW" sz="4000" dirty="0"/>
              <a:t> Client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所提供的</a:t>
            </a:r>
            <a:r>
              <a:rPr lang="en-US" altLang="zh-TW" sz="2800" dirty="0"/>
              <a:t>Client</a:t>
            </a:r>
            <a:r>
              <a:rPr lang="zh-TW" altLang="en-US" sz="2800" dirty="0"/>
              <a:t>端的</a:t>
            </a:r>
            <a:r>
              <a:rPr lang="en-US" altLang="zh-TW" sz="2800" dirty="0"/>
              <a:t>API</a:t>
            </a:r>
            <a:r>
              <a:rPr lang="zh-TW" altLang="en-US" sz="2800" dirty="0"/>
              <a:t>函式</a:t>
            </a:r>
            <a:r>
              <a:rPr lang="en-US" altLang="zh-TW" sz="2800" dirty="0"/>
              <a:t>:</a:t>
            </a:r>
          </a:p>
          <a:p>
            <a:endParaRPr lang="zh-TW" altLang="en-US" sz="2800" dirty="0"/>
          </a:p>
        </p:txBody>
      </p:sp>
      <p:graphicFrame>
        <p:nvGraphicFramePr>
          <p:cNvPr id="4" name="Group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481080"/>
              </p:ext>
            </p:extLst>
          </p:nvPr>
        </p:nvGraphicFramePr>
        <p:xfrm>
          <a:off x="323528" y="2204864"/>
          <a:ext cx="8064896" cy="367240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883897"/>
                <a:gridCol w="1447183"/>
                <a:gridCol w="5733816"/>
              </a:tblGrid>
              <a:tr h="343858">
                <a:tc row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Client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BSD Socket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說明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438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socket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建立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socket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438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connect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建立與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Server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端的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socket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連線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6327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recv</a:t>
                      </a:r>
                      <a:endParaRPr kumimoji="1" lang="en-US" altLang="zh-TW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read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(TCP)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接收來自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Server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端所傳來的資料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438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recvfrom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(UDP)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接收來自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Server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端所傳來的資料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6327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write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(TCP)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傳送資料至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Server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438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sendto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(UDP)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傳送資料至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Server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端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438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closesocket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關閉通訊連結及</a:t>
                      </a: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socket,</a:t>
                      </a:r>
                      <a:r>
                        <a:rPr kumimoji="1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並且釋放系統資源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  <a:tr h="3438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shutdown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關閉</a:t>
                      </a:r>
                      <a:r>
                        <a:rPr kumimoji="1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socket</a:t>
                      </a: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的傳送與接收的功能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新細明體" charset="-12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" name="日期版面配置區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8B83F2-CC32-4725-B52B-88F6B5B05971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536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Socket(TCP)</a:t>
            </a:r>
            <a:endParaRPr lang="zh-TW" altLang="en-US" sz="40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8</a:t>
            </a:fld>
            <a:endParaRPr lang="zh-TW" altLang="en-US"/>
          </a:p>
        </p:txBody>
      </p:sp>
      <p:grpSp>
        <p:nvGrpSpPr>
          <p:cNvPr id="6" name="內容版面配置區 5"/>
          <p:cNvGrpSpPr>
            <a:grpSpLocks noGrp="1"/>
          </p:cNvGrpSpPr>
          <p:nvPr/>
        </p:nvGrpSpPr>
        <p:grpSpPr>
          <a:xfrm>
            <a:off x="179512" y="798917"/>
            <a:ext cx="8568952" cy="5715040"/>
            <a:chOff x="3531537" y="-229550"/>
            <a:chExt cx="5864876" cy="6754175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7019925" y="260350"/>
              <a:ext cx="1439863" cy="2889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800" b="1"/>
                <a:t>Socket()</a:t>
              </a: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7019925" y="836613"/>
              <a:ext cx="1439863" cy="2889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800" b="1"/>
                <a:t>Bind()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019925" y="1557338"/>
              <a:ext cx="1512888" cy="3603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800" b="1"/>
                <a:t>Listen()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7019925" y="3357563"/>
              <a:ext cx="1439863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800" b="1"/>
                <a:t>Read()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851275" y="5949950"/>
              <a:ext cx="1439863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800" b="1"/>
                <a:t>Close()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851275" y="5157788"/>
              <a:ext cx="1439863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800" b="1"/>
                <a:t>Read()</a:t>
              </a: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3851275" y="3716338"/>
              <a:ext cx="1439863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800" b="1"/>
                <a:t>Write()</a:t>
              </a: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3851275" y="2636838"/>
              <a:ext cx="1439863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800" b="1"/>
                <a:t>Connect()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3851275" y="1844675"/>
              <a:ext cx="1439863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800" b="1" dirty="0"/>
                <a:t>Socket()</a:t>
              </a: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7019925" y="4005263"/>
              <a:ext cx="1439863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800" b="1"/>
                <a:t>Write()</a:t>
              </a: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7019925" y="5229225"/>
              <a:ext cx="1439863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800" b="1"/>
                <a:t>Read()</a:t>
              </a: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7019925" y="6021388"/>
              <a:ext cx="1439863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800" b="1"/>
                <a:t>Close()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7019925" y="2276475"/>
              <a:ext cx="1512888" cy="2159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800" b="1"/>
                <a:t>Accept()</a:t>
              </a: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4500563" y="2349500"/>
              <a:ext cx="0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4500563" y="3141663"/>
              <a:ext cx="0" cy="574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4500563" y="4221163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4500563" y="5661025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3531537" y="3933031"/>
              <a:ext cx="319738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3531537" y="3933031"/>
              <a:ext cx="0" cy="151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3531537" y="5445125"/>
              <a:ext cx="3197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7667625" y="549275"/>
              <a:ext cx="0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7667625" y="112553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7667625" y="1916113"/>
              <a:ext cx="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7667625" y="2492375"/>
              <a:ext cx="0" cy="865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7667625" y="3860800"/>
              <a:ext cx="0" cy="144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7667625" y="4508500"/>
              <a:ext cx="0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7667625" y="5734050"/>
              <a:ext cx="0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6364172" y="3094222"/>
              <a:ext cx="1303453" cy="47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 flipH="1" flipV="1">
              <a:off x="5292724" y="2806885"/>
              <a:ext cx="1115219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 flipV="1">
              <a:off x="5292725" y="3644900"/>
              <a:ext cx="172720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 flipH="1">
              <a:off x="5292725" y="4221163"/>
              <a:ext cx="1727200" cy="1223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 flipV="1">
              <a:off x="5292725" y="5516563"/>
              <a:ext cx="1727200" cy="649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8459788" y="6308725"/>
              <a:ext cx="3603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 flipV="1">
              <a:off x="8820150" y="2996406"/>
              <a:ext cx="0" cy="3312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 flipH="1">
              <a:off x="7667625" y="2991036"/>
              <a:ext cx="1152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Text Box 40"/>
            <p:cNvSpPr txBox="1">
              <a:spLocks noChangeArrowheads="1"/>
            </p:cNvSpPr>
            <p:nvPr/>
          </p:nvSpPr>
          <p:spPr bwMode="auto">
            <a:xfrm>
              <a:off x="4140200" y="1412875"/>
              <a:ext cx="1295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800" b="1">
                  <a:solidFill>
                    <a:schemeClr val="hlink"/>
                  </a:solidFill>
                </a:rPr>
                <a:t>client</a:t>
              </a:r>
            </a:p>
          </p:txBody>
        </p:sp>
        <p:sp>
          <p:nvSpPr>
            <p:cNvPr id="43" name="Text Box 41"/>
            <p:cNvSpPr txBox="1">
              <a:spLocks noChangeArrowheads="1"/>
            </p:cNvSpPr>
            <p:nvPr/>
          </p:nvSpPr>
          <p:spPr bwMode="auto">
            <a:xfrm>
              <a:off x="7201566" y="-229550"/>
              <a:ext cx="122396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800" b="1">
                  <a:solidFill>
                    <a:schemeClr val="hlink"/>
                  </a:solidFill>
                </a:rPr>
                <a:t>server</a:t>
              </a:r>
            </a:p>
          </p:txBody>
        </p:sp>
        <p:sp>
          <p:nvSpPr>
            <p:cNvPr id="44" name="Text Box 42"/>
            <p:cNvSpPr txBox="1">
              <a:spLocks noChangeArrowheads="1"/>
            </p:cNvSpPr>
            <p:nvPr/>
          </p:nvSpPr>
          <p:spPr bwMode="auto">
            <a:xfrm>
              <a:off x="5688678" y="2529220"/>
              <a:ext cx="1512888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 b="1" dirty="0"/>
                <a:t>連線建立</a:t>
              </a:r>
            </a:p>
          </p:txBody>
        </p:sp>
        <p:sp>
          <p:nvSpPr>
            <p:cNvPr id="45" name="Text Box 43"/>
            <p:cNvSpPr txBox="1">
              <a:spLocks noChangeArrowheads="1"/>
            </p:cNvSpPr>
            <p:nvPr/>
          </p:nvSpPr>
          <p:spPr bwMode="auto">
            <a:xfrm>
              <a:off x="5508625" y="3644900"/>
              <a:ext cx="13684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 b="1"/>
                <a:t>要求資料</a:t>
              </a:r>
            </a:p>
          </p:txBody>
        </p:sp>
        <p:sp>
          <p:nvSpPr>
            <p:cNvPr id="46" name="Text Box 44"/>
            <p:cNvSpPr txBox="1">
              <a:spLocks noChangeArrowheads="1"/>
            </p:cNvSpPr>
            <p:nvPr/>
          </p:nvSpPr>
          <p:spPr bwMode="auto">
            <a:xfrm>
              <a:off x="5651500" y="4724400"/>
              <a:ext cx="15843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 b="1"/>
                <a:t>回覆資料</a:t>
              </a:r>
            </a:p>
          </p:txBody>
        </p:sp>
        <p:sp>
          <p:nvSpPr>
            <p:cNvPr id="47" name="Text Box 45"/>
            <p:cNvSpPr txBox="1">
              <a:spLocks noChangeArrowheads="1"/>
            </p:cNvSpPr>
            <p:nvPr/>
          </p:nvSpPr>
          <p:spPr bwMode="auto">
            <a:xfrm>
              <a:off x="5508625" y="5805488"/>
              <a:ext cx="15843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 b="1"/>
                <a:t>告知傳輸結束</a:t>
              </a:r>
            </a:p>
          </p:txBody>
        </p:sp>
        <p:sp>
          <p:nvSpPr>
            <p:cNvPr id="48" name="Text Box 46"/>
            <p:cNvSpPr txBox="1">
              <a:spLocks noChangeArrowheads="1"/>
            </p:cNvSpPr>
            <p:nvPr/>
          </p:nvSpPr>
          <p:spPr bwMode="auto">
            <a:xfrm>
              <a:off x="8101013" y="4581525"/>
              <a:ext cx="129540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 b="1"/>
                <a:t>連線結束恢復等待</a:t>
              </a:r>
            </a:p>
          </p:txBody>
        </p:sp>
        <p:sp>
          <p:nvSpPr>
            <p:cNvPr id="49" name="Text Box 47"/>
            <p:cNvSpPr txBox="1">
              <a:spLocks noChangeArrowheads="1"/>
            </p:cNvSpPr>
            <p:nvPr/>
          </p:nvSpPr>
          <p:spPr bwMode="auto">
            <a:xfrm>
              <a:off x="7667626" y="2567782"/>
              <a:ext cx="1152525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 b="1" dirty="0"/>
                <a:t>等待連線要求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TCP socket function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建立和連結函數：</a:t>
            </a:r>
            <a:r>
              <a:rPr lang="en-US" altLang="zh-TW" sz="2800" dirty="0" smtClean="0"/>
              <a:t>socket , bind</a:t>
            </a:r>
          </a:p>
          <a:p>
            <a:r>
              <a:rPr lang="zh-TW" altLang="en-US" sz="2800" dirty="0" smtClean="0"/>
              <a:t>建立 </a:t>
            </a:r>
            <a:r>
              <a:rPr lang="en-US" altLang="zh-TW" sz="2800" dirty="0" smtClean="0"/>
              <a:t>listening socket: listen</a:t>
            </a:r>
          </a:p>
          <a:p>
            <a:r>
              <a:rPr lang="zh-TW" altLang="en-US" sz="2800" dirty="0" smtClean="0"/>
              <a:t>接收連線要求函數：</a:t>
            </a:r>
            <a:r>
              <a:rPr lang="en-US" altLang="zh-TW" sz="2800" dirty="0" smtClean="0"/>
              <a:t>accept</a:t>
            </a:r>
          </a:p>
          <a:p>
            <a:r>
              <a:rPr lang="zh-TW" altLang="en-US" sz="2800" dirty="0" smtClean="0"/>
              <a:t>連線建立</a:t>
            </a:r>
            <a:r>
              <a:rPr lang="zh-TW" altLang="en-US" sz="2800" dirty="0" smtClean="0"/>
              <a:t>和中斷函數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connect , close</a:t>
            </a:r>
          </a:p>
          <a:p>
            <a:r>
              <a:rPr lang="zh-TW" altLang="en-US" sz="2800" dirty="0" smtClean="0"/>
              <a:t>讀寫（</a:t>
            </a:r>
            <a:r>
              <a:rPr lang="en-US" altLang="zh-TW" sz="2800" dirty="0" smtClean="0"/>
              <a:t>I/O)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read , write</a:t>
            </a:r>
          </a:p>
          <a:p>
            <a:endParaRPr lang="zh-TW" altLang="en-US" sz="28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B5FAFF-960F-4334-AED4-77B7E9FAECA7}" type="datetime1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D3AF3-D5BA-4F32-9E8F-74E671BE41FC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734</TotalTime>
  <Words>1285</Words>
  <Application>Microsoft Office PowerPoint</Application>
  <PresentationFormat>如螢幕大小 (4:3)</PresentationFormat>
  <Paragraphs>275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壁窗</vt:lpstr>
      <vt:lpstr>JAVA Socket(TCP)</vt:lpstr>
      <vt:lpstr>Socket</vt:lpstr>
      <vt:lpstr>Socket</vt:lpstr>
      <vt:lpstr>Stream Socket-- Server</vt:lpstr>
      <vt:lpstr>Stream Socket-- Client</vt:lpstr>
      <vt:lpstr>Socket API-- Server</vt:lpstr>
      <vt:lpstr>Socket API-- Client</vt:lpstr>
      <vt:lpstr>Socket(TCP)</vt:lpstr>
      <vt:lpstr>TCP socket function</vt:lpstr>
      <vt:lpstr>TCP socket--開啟 Socket介面</vt:lpstr>
      <vt:lpstr>TCP socket-- Binding Socket地址</vt:lpstr>
      <vt:lpstr>TCP socket-- Connection的建立</vt:lpstr>
      <vt:lpstr>TCP socket--傳輸網路資料</vt:lpstr>
      <vt:lpstr>TCP socket--關閉 Socket介面</vt:lpstr>
      <vt:lpstr>TCP socket—相關API</vt:lpstr>
      <vt:lpstr>處理UDP通訊協定</vt:lpstr>
      <vt:lpstr>處理TCP通訊協定</vt:lpstr>
      <vt:lpstr>範例程式—TCP Server</vt:lpstr>
      <vt:lpstr>範例程式—TCP Client</vt:lpstr>
      <vt:lpstr>範例程式—執行結果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45</cp:revision>
  <dcterms:created xsi:type="dcterms:W3CDTF">2013-03-20T02:58:14Z</dcterms:created>
  <dcterms:modified xsi:type="dcterms:W3CDTF">2013-05-07T04:45:16Z</dcterms:modified>
</cp:coreProperties>
</file>